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549" r:id="rId5"/>
    <p:sldId id="550" r:id="rId6"/>
    <p:sldId id="579" r:id="rId7"/>
    <p:sldId id="551" r:id="rId8"/>
    <p:sldId id="552" r:id="rId9"/>
    <p:sldId id="580" r:id="rId10"/>
    <p:sldId id="553" r:id="rId11"/>
    <p:sldId id="581"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3" r:id="rId31"/>
    <p:sldId id="574" r:id="rId32"/>
    <p:sldId id="572" r:id="rId33"/>
    <p:sldId id="575" r:id="rId34"/>
    <p:sldId id="576" r:id="rId35"/>
    <p:sldId id="577" r:id="rId36"/>
    <p:sldId id="578" r:id="rId37"/>
    <p:sldId id="582" r:id="rId38"/>
    <p:sldId id="583" r:id="rId39"/>
    <p:sldId id="435" r:id="rId40"/>
    <p:sldId id="439" r:id="rId41"/>
    <p:sldId id="440" r:id="rId42"/>
    <p:sldId id="441" r:id="rId43"/>
    <p:sldId id="442" r:id="rId44"/>
    <p:sldId id="443" r:id="rId45"/>
    <p:sldId id="444" r:id="rId46"/>
    <p:sldId id="445" r:id="rId47"/>
    <p:sldId id="584" r:id="rId48"/>
    <p:sldId id="432" r:id="rId49"/>
    <p:sldId id="430" r:id="rId50"/>
    <p:sldId id="436" r:id="rId51"/>
    <p:sldId id="437" r:id="rId52"/>
    <p:sldId id="438" r:id="rId53"/>
    <p:sldId id="447" r:id="rId54"/>
    <p:sldId id="451" r:id="rId55"/>
    <p:sldId id="448" r:id="rId56"/>
    <p:sldId id="449" r:id="rId57"/>
    <p:sldId id="450" r:id="rId58"/>
    <p:sldId id="452" r:id="rId59"/>
    <p:sldId id="462" r:id="rId60"/>
    <p:sldId id="461" r:id="rId61"/>
    <p:sldId id="463" r:id="rId62"/>
    <p:sldId id="464" r:id="rId63"/>
    <p:sldId id="465" r:id="rId64"/>
    <p:sldId id="585" r:id="rId65"/>
    <p:sldId id="466" r:id="rId66"/>
    <p:sldId id="467" r:id="rId67"/>
    <p:sldId id="468" r:id="rId68"/>
    <p:sldId id="469" r:id="rId69"/>
    <p:sldId id="470" r:id="rId70"/>
    <p:sldId id="471" r:id="rId71"/>
    <p:sldId id="453" r:id="rId72"/>
    <p:sldId id="454" r:id="rId73"/>
    <p:sldId id="455" r:id="rId74"/>
    <p:sldId id="456" r:id="rId75"/>
    <p:sldId id="457" r:id="rId76"/>
    <p:sldId id="459" r:id="rId77"/>
    <p:sldId id="460" r:id="rId78"/>
    <p:sldId id="472" r:id="rId79"/>
    <p:sldId id="478" r:id="rId80"/>
    <p:sldId id="479" r:id="rId81"/>
    <p:sldId id="480" r:id="rId82"/>
    <p:sldId id="481" r:id="rId83"/>
    <p:sldId id="473" r:id="rId84"/>
    <p:sldId id="476" r:id="rId85"/>
    <p:sldId id="477" r:id="rId86"/>
    <p:sldId id="433" r:id="rId87"/>
    <p:sldId id="546"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2" d="100"/>
          <a:sy n="72" d="100"/>
        </p:scale>
        <p:origin x="-27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xmlns=""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380FCA-A355-BAE5-F019-ABB08C70F001}"/>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26F77-6C17-5E73-9273-C979313114E2}"/>
              </a:ext>
            </a:extLst>
          </p:cNvPr>
          <p:cNvSpPr>
            <a:spLocks noGrp="1"/>
          </p:cNvSpPr>
          <p:nvPr>
            <p:ph type="sldNum" sz="quarter" idx="12"/>
          </p:nvPr>
        </p:nvSpPr>
        <p:spPr/>
        <p:txBody>
          <a:bodyPr/>
          <a:lstStyle/>
          <a:p>
            <a:fld id="{3E3EC0B7-8BBD-4273-AA27-877FAEC5D9D8}" type="slidenum">
              <a:rPr lang="en-US" smtClean="0"/>
              <a:pPr/>
              <a:t>‹#›</a:t>
            </a:fld>
            <a:endParaRPr lang="en-US"/>
          </a:p>
        </p:txBody>
      </p:sp>
      <p:grpSp>
        <p:nvGrpSpPr>
          <p:cNvPr id="11" name="Group 10">
            <a:extLst>
              <a:ext uri="{FF2B5EF4-FFF2-40B4-BE49-F238E27FC236}">
                <a16:creationId xmlns:a16="http://schemas.microsoft.com/office/drawing/2014/main" xmlns=""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xmlns=""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C267-BD65-5F1D-326C-9C6430DDED0A}"/>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BCE361-DCC1-17AA-BD7F-AD0839F5C59E}"/>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3BE8C-E61C-B6E4-E639-A78B9E69F72E}"/>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684CE-3162-3A20-D36C-3E415E6B30C6}"/>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dirty="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xmlns="" val="162460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6CD9B-A2A6-B3EF-A8DA-B9B119062254}"/>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10FFD0-E334-05AF-5F42-1EF6D4ABB415}"/>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D23E0C-3183-E349-F4AD-2EE575E236BD}"/>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07F3E5-67FD-1114-3569-48DBE1A912A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41596-BB42-5C12-C2EA-05C4271F8EBA}"/>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38E3F5-E921-DC92-3FF9-67642FC55EEA}"/>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491A87-72C6-DC89-EBD6-8C2AA9EA5AC0}"/>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8" name="Footer Placeholder 7">
            <a:extLst>
              <a:ext uri="{FF2B5EF4-FFF2-40B4-BE49-F238E27FC236}">
                <a16:creationId xmlns:a16="http://schemas.microsoft.com/office/drawing/2014/main" xmlns=""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D25998-FA11-2528-FCCB-D80089E1E833}"/>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9C77BB-C2A0-A274-3808-E75A409A7790}"/>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4" name="Footer Placeholder 3">
            <a:extLst>
              <a:ext uri="{FF2B5EF4-FFF2-40B4-BE49-F238E27FC236}">
                <a16:creationId xmlns:a16="http://schemas.microsoft.com/office/drawing/2014/main" xmlns=""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C5D520-F2D1-EC9F-D12C-3CFD6B9004F4}"/>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B5FF21-5383-5DE2-BFEA-9032A84FD951}"/>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3" name="Footer Placeholder 2">
            <a:extLst>
              <a:ext uri="{FF2B5EF4-FFF2-40B4-BE49-F238E27FC236}">
                <a16:creationId xmlns:a16="http://schemas.microsoft.com/office/drawing/2014/main" xmlns=""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0C52E98-964E-E544-BDA7-DFA9EE7B71EF}"/>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012B0B-2758-5D87-EA2D-BB314B77CE98}"/>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2050E3-A92F-62F3-13EB-E10FD0D17CB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A111C-47BD-8C47-9E47-0EB5919F0129}"/>
              </a:ext>
            </a:extLst>
          </p:cNvPr>
          <p:cNvSpPr>
            <a:spLocks noGrp="1"/>
          </p:cNvSpPr>
          <p:nvPr>
            <p:ph type="dt" sz="half" idx="10"/>
          </p:nvPr>
        </p:nvSpPr>
        <p:spPr/>
        <p:txBody>
          <a:bodyPr/>
          <a:lstStyle/>
          <a:p>
            <a:fld id="{D9E2EDEA-0E9A-441B-8165-5B5A8D292561}" type="datetimeFigureOut">
              <a:rPr lang="en-US" smtClean="0"/>
              <a:pPr/>
              <a:t>10/4/2024</a:t>
            </a:fld>
            <a:endParaRPr lang="en-US"/>
          </a:p>
        </p:txBody>
      </p:sp>
      <p:sp>
        <p:nvSpPr>
          <p:cNvPr id="6" name="Footer Placeholder 5">
            <a:extLst>
              <a:ext uri="{FF2B5EF4-FFF2-40B4-BE49-F238E27FC236}">
                <a16:creationId xmlns:a16="http://schemas.microsoft.com/office/drawing/2014/main" xmlns=""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4406B4-AA23-6764-4A88-EFEF00A0FA62}"/>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pPr/>
              <a:t>10/4/2024</a:t>
            </a:fld>
            <a:endParaRPr lang="en-US"/>
          </a:p>
        </p:txBody>
      </p:sp>
      <p:sp>
        <p:nvSpPr>
          <p:cNvPr id="5" name="Footer Placeholder 4">
            <a:extLst>
              <a:ext uri="{FF2B5EF4-FFF2-40B4-BE49-F238E27FC236}">
                <a16:creationId xmlns:a16="http://schemas.microsoft.com/office/drawing/2014/main" xmlns=""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pPr/>
              <a:t>‹#›</a:t>
            </a:fld>
            <a:endParaRPr lang="en-US"/>
          </a:p>
        </p:txBody>
      </p:sp>
      <p:sp>
        <p:nvSpPr>
          <p:cNvPr id="12" name="Rectangle 11">
            <a:extLst>
              <a:ext uri="{FF2B5EF4-FFF2-40B4-BE49-F238E27FC236}">
                <a16:creationId xmlns:a16="http://schemas.microsoft.com/office/drawing/2014/main" xmlns=""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xmlns=""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xmlns=""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xmlns=""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xmlns=""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xmlns=""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xmlns=""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xmlns=""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xmlns=""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xmlns=""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xmlns=""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xmlns=""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xmlns="" id="{BDB340B4-A42A-C8E0-F3C8-8BDDCF272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xmlns="" id="{9F7CD733-B363-CE30-5DA7-2AB43FBECFD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xmlns="" id="{FC176A0A-D55B-759F-35D2-4456E9FF04C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xmlns=""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Parasitic Inductance</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a:t>Parasitic: an unwanted characteristic resulting from the component’s physical construction. Examples:</a:t>
            </a:r>
          </a:p>
          <a:p>
            <a:pPr lvl="1"/>
            <a:r>
              <a:rPr lang="en-US" dirty="0"/>
              <a:t>The coils in wire-wound resistors (coils create parasitic inductance)</a:t>
            </a:r>
          </a:p>
          <a:p>
            <a:pPr lvl="1"/>
            <a:r>
              <a:rPr lang="en-US" dirty="0"/>
              <a:t>Wire leads of components</a:t>
            </a:r>
          </a:p>
          <a:p>
            <a:pPr lvl="1"/>
            <a:r>
              <a:rPr lang="en-US" dirty="0"/>
              <a:t>In inductors, each pair of turns creates </a:t>
            </a:r>
            <a:r>
              <a:rPr lang="en-US" i="1" dirty="0">
                <a:solidFill>
                  <a:srgbClr val="C00000"/>
                </a:solidFill>
              </a:rPr>
              <a:t>parasitic capacitance </a:t>
            </a:r>
            <a:r>
              <a:rPr lang="en-US" dirty="0"/>
              <a:t>in series with the inductance</a:t>
            </a:r>
          </a:p>
          <a:p>
            <a:r>
              <a:rPr lang="en-US" dirty="0"/>
              <a:t>Often significant enough to disrupt circuit’s operation or affect tuning in radios</a:t>
            </a:r>
          </a:p>
        </p:txBody>
      </p:sp>
      <p:pic>
        <p:nvPicPr>
          <p:cNvPr id="2" name="Picture 1">
            <a:extLst>
              <a:ext uri="{FF2B5EF4-FFF2-40B4-BE49-F238E27FC236}">
                <a16:creationId xmlns:a16="http://schemas.microsoft.com/office/drawing/2014/main" xmlns="" id="{2A9AA0F5-C987-4311-970B-7893099816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Parasitic Inductance (cont.)</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a:t>Some capacitors made of thin foils are rolled up – the rolled up construction creates parasitic inductance – </a:t>
            </a:r>
            <a:r>
              <a:rPr lang="en-US" i="1" dirty="0"/>
              <a:t>very high in electrolytic capacitors</a:t>
            </a:r>
          </a:p>
          <a:p>
            <a:pPr lvl="1"/>
            <a:r>
              <a:rPr lang="en-US" dirty="0"/>
              <a:t>This limits their use to relatively low frequencies</a:t>
            </a:r>
          </a:p>
          <a:p>
            <a:r>
              <a:rPr lang="en-US" dirty="0"/>
              <a:t>Tantalum and ceramic capacitors have little parasitic inductance – can be used up to microwave frequencies</a:t>
            </a:r>
          </a:p>
        </p:txBody>
      </p:sp>
      <p:pic>
        <p:nvPicPr>
          <p:cNvPr id="2" name="Picture 1">
            <a:extLst>
              <a:ext uri="{FF2B5EF4-FFF2-40B4-BE49-F238E27FC236}">
                <a16:creationId xmlns:a16="http://schemas.microsoft.com/office/drawing/2014/main" xmlns="" id="{B8840507-377C-F780-98A6-1DD26F9A21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33432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3C799C21-0939-7503-8EF5-2FDA2C0B82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reactance?</a:t>
            </a:r>
          </a:p>
        </p:txBody>
      </p:sp>
      <p:sp>
        <p:nvSpPr>
          <p:cNvPr id="11878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Opposition to the flow of direct current caused by resistance</a:t>
            </a:r>
          </a:p>
          <a:p>
            <a:pPr marL="457200" indent="-457200">
              <a:buFont typeface="Times New Roman" pitchFamily="18" charset="0"/>
              <a:buAutoNum type="alphaUcPeriod"/>
            </a:pPr>
            <a:r>
              <a:rPr lang="en-US" dirty="0">
                <a:latin typeface="Calibri" pitchFamily="34" charset="0"/>
              </a:rPr>
              <a:t>Opposition to the flow of alternating current caused by capacitance or inductance</a:t>
            </a:r>
          </a:p>
          <a:p>
            <a:pPr marL="457200" indent="-457200">
              <a:buFont typeface="Times New Roman" pitchFamily="18" charset="0"/>
              <a:buAutoNum type="alphaUcPeriod"/>
            </a:pPr>
            <a:r>
              <a:rPr lang="en-US" dirty="0">
                <a:latin typeface="Calibri" pitchFamily="34" charset="0"/>
              </a:rPr>
              <a:t>Reinforcement of the flow of direct current caused by resistance</a:t>
            </a:r>
          </a:p>
          <a:p>
            <a:pPr marL="457200" indent="-457200">
              <a:buFont typeface="Times New Roman" pitchFamily="18" charset="0"/>
              <a:buAutoNum type="alphaUcPeriod"/>
            </a:pPr>
            <a:r>
              <a:rPr lang="en-US" dirty="0">
                <a:latin typeface="Calibri" pitchFamily="34" charset="0"/>
              </a:rPr>
              <a:t>Reinforcement of the flow of alternating current caused by capacitance or inductance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G5A02 (B) Page 4-20</a:t>
            </a:r>
            <a:endParaRPr lang="en-US" sz="1600" b="1" dirty="0">
              <a:solidFill>
                <a:srgbClr val="23408E"/>
              </a:solidFill>
            </a:endParaRPr>
          </a:p>
        </p:txBody>
      </p:sp>
      <p:sp>
        <p:nvSpPr>
          <p:cNvPr id="2" name="TextBox 1">
            <a:extLst>
              <a:ext uri="{FF2B5EF4-FFF2-40B4-BE49-F238E27FC236}">
                <a16:creationId xmlns:a16="http://schemas.microsoft.com/office/drawing/2014/main" xmlns="" id="{09243CF6-5377-C3AD-3DD0-FAED791F102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13</a:t>
            </a:fld>
            <a:endParaRPr lang="en-US" sz="1200" b="1" dirty="0">
              <a:solidFill>
                <a:srgbClr val="23408E"/>
              </a:solidFill>
            </a:endParaRPr>
          </a:p>
        </p:txBody>
      </p:sp>
      <p:pic>
        <p:nvPicPr>
          <p:cNvPr id="3" name="Picture 2">
            <a:extLst>
              <a:ext uri="{FF2B5EF4-FFF2-40B4-BE49-F238E27FC236}">
                <a16:creationId xmlns:a16="http://schemas.microsoft.com/office/drawing/2014/main" xmlns="" id="{F6AC1FB0-79C7-1370-8EB2-1E9E8B0D4D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causes opposition to the flow of alternating current in an inductor?</a:t>
            </a:r>
          </a:p>
        </p:txBody>
      </p:sp>
      <p:sp>
        <p:nvSpPr>
          <p:cNvPr id="11981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Conductance</a:t>
            </a:r>
          </a:p>
          <a:p>
            <a:pPr marL="457200" indent="-457200">
              <a:buFont typeface="Times New Roman" pitchFamily="18" charset="0"/>
              <a:buAutoNum type="alphaUcPeriod"/>
            </a:pPr>
            <a:r>
              <a:rPr lang="en-US" dirty="0">
                <a:latin typeface="Calibri" pitchFamily="34" charset="0"/>
              </a:rPr>
              <a:t>Reluctance</a:t>
            </a:r>
          </a:p>
          <a:p>
            <a:pPr marL="457200" indent="-457200">
              <a:buFont typeface="Times New Roman" pitchFamily="18" charset="0"/>
              <a:buAutoNum type="alphaUcPeriod"/>
            </a:pPr>
            <a:r>
              <a:rPr lang="en-US" dirty="0">
                <a:latin typeface="Calibri" pitchFamily="34" charset="0"/>
              </a:rPr>
              <a:t>Admittance</a:t>
            </a:r>
          </a:p>
          <a:p>
            <a:pPr marL="457200" indent="-457200">
              <a:buFont typeface="Times New Roman" pitchFamily="18" charset="0"/>
              <a:buAutoNum type="alphaUcPeriod"/>
            </a:pPr>
            <a:r>
              <a:rPr lang="en-US" dirty="0">
                <a:latin typeface="Calibri" pitchFamily="34" charset="0"/>
              </a:rPr>
              <a:t>Reactance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G5A03 (D) Page 4-20</a:t>
            </a:r>
            <a:endParaRPr lang="en-US" sz="1600" b="1" dirty="0">
              <a:solidFill>
                <a:srgbClr val="23408E"/>
              </a:solidFill>
            </a:endParaRPr>
          </a:p>
        </p:txBody>
      </p:sp>
      <p:sp>
        <p:nvSpPr>
          <p:cNvPr id="2" name="TextBox 1">
            <a:extLst>
              <a:ext uri="{FF2B5EF4-FFF2-40B4-BE49-F238E27FC236}">
                <a16:creationId xmlns:a16="http://schemas.microsoft.com/office/drawing/2014/main" xmlns="" id="{D7EBCF43-9553-2E8C-EA52-B55DCF4BF9C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14</a:t>
            </a:fld>
            <a:endParaRPr lang="en-US" sz="1200" b="1" dirty="0">
              <a:solidFill>
                <a:srgbClr val="23408E"/>
              </a:solidFill>
            </a:endParaRPr>
          </a:p>
        </p:txBody>
      </p:sp>
      <p:pic>
        <p:nvPicPr>
          <p:cNvPr id="3" name="Picture 2">
            <a:extLst>
              <a:ext uri="{FF2B5EF4-FFF2-40B4-BE49-F238E27FC236}">
                <a16:creationId xmlns:a16="http://schemas.microsoft.com/office/drawing/2014/main" xmlns="" id="{E8BB6472-88D1-D593-4F4A-EEB024A8E8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causes opposition to the flow of alternating current in a capacitor?</a:t>
            </a:r>
          </a:p>
        </p:txBody>
      </p:sp>
      <p:sp>
        <p:nvSpPr>
          <p:cNvPr id="1208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Conductance</a:t>
            </a:r>
          </a:p>
          <a:p>
            <a:pPr marL="457200" indent="-457200">
              <a:buFont typeface="Times New Roman" pitchFamily="18" charset="0"/>
              <a:buAutoNum type="alphaUcPeriod"/>
            </a:pPr>
            <a:r>
              <a:rPr lang="en-US" dirty="0">
                <a:latin typeface="Calibri" pitchFamily="34" charset="0"/>
              </a:rPr>
              <a:t>Reluctance</a:t>
            </a:r>
          </a:p>
          <a:p>
            <a:pPr marL="457200" indent="-457200">
              <a:buFont typeface="Times New Roman" pitchFamily="18" charset="0"/>
              <a:buAutoNum type="alphaUcPeriod"/>
            </a:pPr>
            <a:r>
              <a:rPr lang="en-US" dirty="0">
                <a:latin typeface="Calibri" pitchFamily="34" charset="0"/>
              </a:rPr>
              <a:t>Reactance</a:t>
            </a:r>
          </a:p>
          <a:p>
            <a:pPr marL="457200" indent="-457200">
              <a:buFont typeface="Times New Roman" pitchFamily="18" charset="0"/>
              <a:buAutoNum type="alphaUcPeriod"/>
            </a:pPr>
            <a:r>
              <a:rPr lang="en-US" dirty="0">
                <a:latin typeface="Calibri" pitchFamily="34" charset="0"/>
              </a:rPr>
              <a:t>Admittance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G5A04 (C) Page 4-20</a:t>
            </a:r>
            <a:endParaRPr lang="en-US" sz="1600" b="1" dirty="0">
              <a:solidFill>
                <a:srgbClr val="23408E"/>
              </a:solidFill>
            </a:endParaRPr>
          </a:p>
        </p:txBody>
      </p:sp>
      <p:sp>
        <p:nvSpPr>
          <p:cNvPr id="2" name="TextBox 1">
            <a:extLst>
              <a:ext uri="{FF2B5EF4-FFF2-40B4-BE49-F238E27FC236}">
                <a16:creationId xmlns:a16="http://schemas.microsoft.com/office/drawing/2014/main" xmlns="" id="{32CFC4A0-514B-BFBF-6E7F-500B333BC05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15</a:t>
            </a:fld>
            <a:endParaRPr lang="en-US" sz="1200" b="1" dirty="0">
              <a:solidFill>
                <a:srgbClr val="23408E"/>
              </a:solidFill>
            </a:endParaRPr>
          </a:p>
        </p:txBody>
      </p:sp>
      <p:pic>
        <p:nvPicPr>
          <p:cNvPr id="3" name="Picture 2">
            <a:extLst>
              <a:ext uri="{FF2B5EF4-FFF2-40B4-BE49-F238E27FC236}">
                <a16:creationId xmlns:a16="http://schemas.microsoft.com/office/drawing/2014/main" xmlns="" id="{0E5885D2-A2A6-8C59-C54B-61099773AC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does an inductor react to AC?</a:t>
            </a:r>
          </a:p>
        </p:txBody>
      </p:sp>
      <p:sp>
        <p:nvSpPr>
          <p:cNvPr id="12185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As the frequency of the applied AC increases, the reactance decreases</a:t>
            </a:r>
          </a:p>
          <a:p>
            <a:pPr marL="457200" indent="-457200">
              <a:buFont typeface="Times New Roman" pitchFamily="18" charset="0"/>
              <a:buAutoNum type="alphaUcPeriod"/>
            </a:pPr>
            <a:r>
              <a:rPr lang="en-US" dirty="0">
                <a:latin typeface="Calibri" pitchFamily="34" charset="0"/>
              </a:rPr>
              <a:t>As the amplitude of the applied AC increases, the reactance increases</a:t>
            </a:r>
          </a:p>
          <a:p>
            <a:pPr marL="457200" indent="-457200">
              <a:buFont typeface="Times New Roman" pitchFamily="18" charset="0"/>
              <a:buAutoNum type="alphaUcPeriod"/>
            </a:pPr>
            <a:r>
              <a:rPr lang="en-US" dirty="0">
                <a:latin typeface="Calibri" pitchFamily="34" charset="0"/>
              </a:rPr>
              <a:t>As the amplitude of the applied AC increases, the reactance decreases</a:t>
            </a:r>
          </a:p>
          <a:p>
            <a:pPr marL="457200" indent="-457200">
              <a:buFont typeface="Times New Roman" pitchFamily="18" charset="0"/>
              <a:buAutoNum type="alphaUcPeriod"/>
            </a:pPr>
            <a:r>
              <a:rPr lang="en-US" dirty="0">
                <a:latin typeface="Calibri" pitchFamily="34" charset="0"/>
              </a:rPr>
              <a:t>As the frequency of the applied AC increases, the reactance increases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G5A05 (D) Page 4-22</a:t>
            </a:r>
            <a:endParaRPr lang="en-US" sz="1600" b="1" dirty="0">
              <a:solidFill>
                <a:srgbClr val="23408E"/>
              </a:solidFill>
            </a:endParaRPr>
          </a:p>
        </p:txBody>
      </p:sp>
      <p:sp>
        <p:nvSpPr>
          <p:cNvPr id="2" name="TextBox 1">
            <a:extLst>
              <a:ext uri="{FF2B5EF4-FFF2-40B4-BE49-F238E27FC236}">
                <a16:creationId xmlns:a16="http://schemas.microsoft.com/office/drawing/2014/main" xmlns="" id="{EAB894EC-8B1A-09F7-C469-B678E3EA655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16</a:t>
            </a:fld>
            <a:endParaRPr lang="en-US" sz="1200" b="1" dirty="0">
              <a:solidFill>
                <a:srgbClr val="23408E"/>
              </a:solidFill>
            </a:endParaRPr>
          </a:p>
        </p:txBody>
      </p:sp>
      <p:pic>
        <p:nvPicPr>
          <p:cNvPr id="3" name="Picture 2">
            <a:extLst>
              <a:ext uri="{FF2B5EF4-FFF2-40B4-BE49-F238E27FC236}">
                <a16:creationId xmlns:a16="http://schemas.microsoft.com/office/drawing/2014/main" xmlns="" id="{C1F0ED4B-6CD3-46EA-6F74-1EA0415830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does a capacitor react to AC?</a:t>
            </a:r>
          </a:p>
        </p:txBody>
      </p:sp>
      <p:sp>
        <p:nvSpPr>
          <p:cNvPr id="12288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As the frequency of the applied AC increases, the reactance decreases</a:t>
            </a:r>
          </a:p>
          <a:p>
            <a:pPr marL="457200" indent="-457200">
              <a:buFont typeface="Times New Roman" pitchFamily="18" charset="0"/>
              <a:buAutoNum type="alphaUcPeriod"/>
            </a:pPr>
            <a:r>
              <a:rPr lang="en-US" dirty="0">
                <a:latin typeface="Calibri" pitchFamily="34" charset="0"/>
              </a:rPr>
              <a:t>As the frequency of the applied AC increases, the reactance increases</a:t>
            </a:r>
          </a:p>
          <a:p>
            <a:pPr marL="457200" indent="-457200">
              <a:buFont typeface="Times New Roman" pitchFamily="18" charset="0"/>
              <a:buAutoNum type="alphaUcPeriod"/>
            </a:pPr>
            <a:r>
              <a:rPr lang="en-US" dirty="0">
                <a:latin typeface="Calibri" pitchFamily="34" charset="0"/>
              </a:rPr>
              <a:t>As the amplitude of the applied AC increases, the reactance increases</a:t>
            </a:r>
          </a:p>
          <a:p>
            <a:pPr marL="457200" indent="-457200">
              <a:buFont typeface="Times New Roman" pitchFamily="18" charset="0"/>
              <a:buAutoNum type="alphaUcPeriod"/>
            </a:pPr>
            <a:r>
              <a:rPr lang="en-US" dirty="0">
                <a:latin typeface="Calibri" pitchFamily="34" charset="0"/>
              </a:rPr>
              <a:t>As the amplitude of the applied AC increases, the reactance decreases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G5A06 (A) Page 4-21</a:t>
            </a:r>
            <a:endParaRPr lang="en-US" sz="1600" b="1" dirty="0">
              <a:solidFill>
                <a:srgbClr val="23408E"/>
              </a:solidFill>
            </a:endParaRPr>
          </a:p>
        </p:txBody>
      </p:sp>
      <p:sp>
        <p:nvSpPr>
          <p:cNvPr id="2" name="TextBox 1">
            <a:extLst>
              <a:ext uri="{FF2B5EF4-FFF2-40B4-BE49-F238E27FC236}">
                <a16:creationId xmlns:a16="http://schemas.microsoft.com/office/drawing/2014/main" xmlns="" id="{FBAABA90-8041-B3E0-5728-530D0F51514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17</a:t>
            </a:fld>
            <a:endParaRPr lang="en-US" sz="1200" b="1" dirty="0">
              <a:solidFill>
                <a:srgbClr val="23408E"/>
              </a:solidFill>
            </a:endParaRPr>
          </a:p>
        </p:txBody>
      </p:sp>
      <p:pic>
        <p:nvPicPr>
          <p:cNvPr id="3" name="Picture 2">
            <a:extLst>
              <a:ext uri="{FF2B5EF4-FFF2-40B4-BE49-F238E27FC236}">
                <a16:creationId xmlns:a16="http://schemas.microsoft.com/office/drawing/2014/main" xmlns="" id="{817D8734-DC1F-C25B-272B-D777D50D13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unit is used to measure reactance?</a:t>
            </a:r>
          </a:p>
        </p:txBody>
      </p:sp>
      <p:sp>
        <p:nvSpPr>
          <p:cNvPr id="12390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nb-NO">
                <a:latin typeface="Calibri" pitchFamily="34" charset="0"/>
              </a:rPr>
              <a:t>Farad</a:t>
            </a:r>
          </a:p>
          <a:p>
            <a:pPr marL="457200" indent="-457200">
              <a:buFont typeface="Times New Roman" pitchFamily="18" charset="0"/>
              <a:buAutoNum type="alphaUcPeriod"/>
            </a:pPr>
            <a:r>
              <a:rPr lang="nb-NO">
                <a:latin typeface="Calibri" pitchFamily="34" charset="0"/>
              </a:rPr>
              <a:t>Ohm</a:t>
            </a:r>
          </a:p>
          <a:p>
            <a:pPr marL="457200" indent="-457200">
              <a:buFont typeface="Times New Roman" pitchFamily="18" charset="0"/>
              <a:buAutoNum type="alphaUcPeriod"/>
            </a:pPr>
            <a:r>
              <a:rPr lang="nb-NO">
                <a:latin typeface="Calibri" pitchFamily="34" charset="0"/>
              </a:rPr>
              <a:t>Ampere</a:t>
            </a:r>
          </a:p>
          <a:p>
            <a:pPr marL="457200" indent="-457200">
              <a:buFont typeface="Times New Roman" pitchFamily="18" charset="0"/>
              <a:buAutoNum type="alphaUcPeriod"/>
            </a:pPr>
            <a:r>
              <a:rPr lang="nb-NO">
                <a:latin typeface="Calibri" pitchFamily="34" charset="0"/>
              </a:rPr>
              <a:t>Siemens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G5A09 (B) Page 4-20</a:t>
            </a:r>
            <a:endParaRPr lang="en-US" sz="1600" b="1" dirty="0">
              <a:solidFill>
                <a:srgbClr val="23408E"/>
              </a:solidFill>
            </a:endParaRPr>
          </a:p>
        </p:txBody>
      </p:sp>
      <p:sp>
        <p:nvSpPr>
          <p:cNvPr id="2" name="TextBox 1">
            <a:extLst>
              <a:ext uri="{FF2B5EF4-FFF2-40B4-BE49-F238E27FC236}">
                <a16:creationId xmlns:a16="http://schemas.microsoft.com/office/drawing/2014/main" xmlns="" id="{3ED3EC23-23C0-309C-E0FF-3A0AB548D14F}"/>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18</a:t>
            </a:fld>
            <a:endParaRPr lang="en-US" sz="1200" b="1" dirty="0">
              <a:solidFill>
                <a:srgbClr val="23408E"/>
              </a:solidFill>
            </a:endParaRPr>
          </a:p>
        </p:txBody>
      </p:sp>
      <p:pic>
        <p:nvPicPr>
          <p:cNvPr id="3" name="Picture 2">
            <a:extLst>
              <a:ext uri="{FF2B5EF4-FFF2-40B4-BE49-F238E27FC236}">
                <a16:creationId xmlns:a16="http://schemas.microsoft.com/office/drawing/2014/main" xmlns="" id="{84A15605-F52D-89B6-7FA1-1C71E7C37B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Why should wire-wound resistors not be used in RF circuits?</a:t>
            </a:r>
          </a:p>
        </p:txBody>
      </p:sp>
      <p:sp>
        <p:nvSpPr>
          <p:cNvPr id="12493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resistor’s tolerance value would not be adequate</a:t>
            </a:r>
          </a:p>
          <a:p>
            <a:pPr marL="457200" indent="-457200">
              <a:buFont typeface="Times New Roman" pitchFamily="18" charset="0"/>
              <a:buAutoNum type="alphaUcPeriod"/>
            </a:pPr>
            <a:r>
              <a:rPr lang="en-US" dirty="0">
                <a:latin typeface="Calibri" pitchFamily="34" charset="0"/>
              </a:rPr>
              <a:t>The resistor’s inductance could make circuit performance unpredictable</a:t>
            </a:r>
          </a:p>
          <a:p>
            <a:pPr marL="457200" indent="-457200">
              <a:buFont typeface="Times New Roman" pitchFamily="18" charset="0"/>
              <a:buAutoNum type="alphaUcPeriod"/>
            </a:pPr>
            <a:r>
              <a:rPr lang="en-US" dirty="0">
                <a:latin typeface="Calibri" pitchFamily="34" charset="0"/>
              </a:rPr>
              <a:t>The resistor could overheat</a:t>
            </a:r>
          </a:p>
          <a:p>
            <a:pPr marL="457200" indent="-457200">
              <a:buFont typeface="Times New Roman" pitchFamily="18" charset="0"/>
              <a:buAutoNum type="alphaUcPeriod"/>
            </a:pPr>
            <a:r>
              <a:rPr lang="en-US" dirty="0">
                <a:latin typeface="Calibri" pitchFamily="34" charset="0"/>
              </a:rPr>
              <a:t>The resistor’s internal capacitance would detune the circuit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G6A06 (B) Page 4-22</a:t>
            </a:r>
            <a:endParaRPr lang="en-US" sz="1600" b="1" dirty="0">
              <a:solidFill>
                <a:srgbClr val="23408E"/>
              </a:solidFill>
            </a:endParaRPr>
          </a:p>
        </p:txBody>
      </p:sp>
      <p:sp>
        <p:nvSpPr>
          <p:cNvPr id="2" name="TextBox 1">
            <a:extLst>
              <a:ext uri="{FF2B5EF4-FFF2-40B4-BE49-F238E27FC236}">
                <a16:creationId xmlns:a16="http://schemas.microsoft.com/office/drawing/2014/main" xmlns="" id="{8283232D-A1FB-EC4B-0CFB-7CD9562F91A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19</a:t>
            </a:fld>
            <a:endParaRPr lang="en-US" sz="1200" b="1" dirty="0">
              <a:solidFill>
                <a:srgbClr val="23408E"/>
              </a:solidFill>
            </a:endParaRPr>
          </a:p>
        </p:txBody>
      </p:sp>
      <p:pic>
        <p:nvPicPr>
          <p:cNvPr id="3" name="Picture 2">
            <a:extLst>
              <a:ext uri="{FF2B5EF4-FFF2-40B4-BE49-F238E27FC236}">
                <a16:creationId xmlns:a16="http://schemas.microsoft.com/office/drawing/2014/main" xmlns="" id="{D30F26FD-D190-1352-FFAD-A6B689684A8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xmlns="" id="{72943E6C-FEB3-FB30-EB87-A292834E2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xmlns=""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xmlns="" id="{049B1872-3BEE-DB93-B97C-026762B1466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bwMode="auto">
          <a:xfrm>
            <a:off x="587375" y="609600"/>
            <a:ext cx="10972800" cy="1560513"/>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a:t>
            </a:r>
          </a:p>
        </p:txBody>
      </p:sp>
      <p:sp>
        <p:nvSpPr>
          <p:cNvPr id="3" name="Content Placeholder 2"/>
          <p:cNvSpPr>
            <a:spLocks noGrp="1"/>
          </p:cNvSpPr>
          <p:nvPr>
            <p:ph idx="1"/>
          </p:nvPr>
        </p:nvSpPr>
        <p:spPr bwMode="auto">
          <a:xfrm>
            <a:off x="257343" y="1981200"/>
            <a:ext cx="5248108" cy="4267200"/>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is the opposition to current flow in an ac circuit caused by resistance, reactance, or any combination of the two. Denoted by </a:t>
            </a:r>
            <a:r>
              <a:rPr lang="en-US" i="1" dirty="0">
                <a:solidFill>
                  <a:srgbClr val="C00000"/>
                </a:solidFill>
              </a:rPr>
              <a:t>Z</a:t>
            </a:r>
            <a:r>
              <a:rPr lang="en-US" dirty="0"/>
              <a:t>. Measured in ohms.</a:t>
            </a:r>
          </a:p>
          <a:p>
            <a:r>
              <a:rPr lang="en-US" dirty="0"/>
              <a:t>Like resistance, it’s the ratio of voltage to current (Fig. 4.13).</a:t>
            </a:r>
          </a:p>
          <a:p>
            <a:r>
              <a:rPr lang="en-US" dirty="0"/>
              <a:t>The inverse of impedance is </a:t>
            </a:r>
            <a:r>
              <a:rPr lang="en-US" i="1" dirty="0">
                <a:solidFill>
                  <a:srgbClr val="C00000"/>
                </a:solidFill>
              </a:rPr>
              <a:t>admittance</a:t>
            </a:r>
          </a:p>
        </p:txBody>
      </p:sp>
      <p:sp>
        <p:nvSpPr>
          <p:cNvPr id="5" name="TextBox 4"/>
          <p:cNvSpPr txBox="1">
            <a:spLocks noChangeArrowheads="1"/>
          </p:cNvSpPr>
          <p:nvPr/>
        </p:nvSpPr>
        <p:spPr bwMode="auto">
          <a:xfrm>
            <a:off x="5672128" y="1015689"/>
            <a:ext cx="1828800" cy="523220"/>
          </a:xfrm>
          <a:prstGeom prst="rect">
            <a:avLst/>
          </a:prstGeom>
          <a:noFill/>
          <a:ln w="9525">
            <a:noFill/>
            <a:miter lim="800000"/>
            <a:headEnd/>
            <a:tailEnd/>
          </a:ln>
        </p:spPr>
        <p:txBody>
          <a:bodyPr>
            <a:spAutoFit/>
          </a:bodyPr>
          <a:lstStyle/>
          <a:p>
            <a:r>
              <a:rPr lang="en-US" sz="2800" b="1" dirty="0"/>
              <a:t>Figure 4.13</a:t>
            </a:r>
          </a:p>
        </p:txBody>
      </p:sp>
      <p:pic>
        <p:nvPicPr>
          <p:cNvPr id="6" name="Picture 5">
            <a:extLst>
              <a:ext uri="{FF2B5EF4-FFF2-40B4-BE49-F238E27FC236}">
                <a16:creationId xmlns:a16="http://schemas.microsoft.com/office/drawing/2014/main" xmlns="" id="{96B3E593-A010-C1FB-8B92-FB23CF25BD33}"/>
              </a:ext>
            </a:extLst>
          </p:cNvPr>
          <p:cNvPicPr>
            <a:picLocks noChangeAspect="1"/>
          </p:cNvPicPr>
          <p:nvPr/>
        </p:nvPicPr>
        <p:blipFill>
          <a:blip r:embed="rId2"/>
          <a:stretch>
            <a:fillRect/>
          </a:stretch>
        </p:blipFill>
        <p:spPr>
          <a:xfrm>
            <a:off x="5672128" y="1659750"/>
            <a:ext cx="6350405" cy="3725361"/>
          </a:xfrm>
          <a:prstGeom prst="rect">
            <a:avLst/>
          </a:prstGeom>
        </p:spPr>
      </p:pic>
      <p:pic>
        <p:nvPicPr>
          <p:cNvPr id="2" name="Picture 1">
            <a:extLst>
              <a:ext uri="{FF2B5EF4-FFF2-40B4-BE49-F238E27FC236}">
                <a16:creationId xmlns:a16="http://schemas.microsoft.com/office/drawing/2014/main" xmlns="" id="{5954A2EC-103A-811B-2A7D-E919507479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4" name="TextBox 3">
            <a:extLst>
              <a:ext uri="{FF2B5EF4-FFF2-40B4-BE49-F238E27FC236}">
                <a16:creationId xmlns:a16="http://schemas.microsoft.com/office/drawing/2014/main" xmlns="" id="{EB3A8675-3646-1BC0-80C2-93F18ECF7035}"/>
              </a:ext>
            </a:extLst>
          </p:cNvPr>
          <p:cNvSpPr txBox="1"/>
          <p:nvPr/>
        </p:nvSpPr>
        <p:spPr>
          <a:xfrm>
            <a:off x="8847330" y="936771"/>
            <a:ext cx="2402958" cy="369332"/>
          </a:xfrm>
          <a:prstGeom prst="rect">
            <a:avLst/>
          </a:prstGeom>
          <a:noFill/>
        </p:spPr>
        <p:txBody>
          <a:bodyPr wrap="square" rtlCol="0">
            <a:spAutoFit/>
          </a:bodyPr>
          <a:lstStyle/>
          <a:p>
            <a:r>
              <a:rPr lang="en-US" i="1" dirty="0">
                <a:solidFill>
                  <a:srgbClr val="23408E"/>
                </a:solidFill>
              </a:rPr>
              <a:t>Current as measured</a:t>
            </a:r>
          </a:p>
        </p:txBody>
      </p:sp>
      <p:cxnSp>
        <p:nvCxnSpPr>
          <p:cNvPr id="8" name="Straight Arrow Connector 7">
            <a:extLst>
              <a:ext uri="{FF2B5EF4-FFF2-40B4-BE49-F238E27FC236}">
                <a16:creationId xmlns:a16="http://schemas.microsoft.com/office/drawing/2014/main" xmlns="" id="{C8701152-9A4E-F0C6-2847-7F354E5D0444}"/>
              </a:ext>
            </a:extLst>
          </p:cNvPr>
          <p:cNvCxnSpPr>
            <a:cxnSpLocks/>
          </p:cNvCxnSpPr>
          <p:nvPr/>
        </p:nvCxnSpPr>
        <p:spPr>
          <a:xfrm flipH="1">
            <a:off x="8218967" y="1277299"/>
            <a:ext cx="754912" cy="70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63C6378-41AC-9950-C067-035AFE6873B3}"/>
              </a:ext>
            </a:extLst>
          </p:cNvPr>
          <p:cNvSpPr txBox="1"/>
          <p:nvPr/>
        </p:nvSpPr>
        <p:spPr>
          <a:xfrm>
            <a:off x="7224093" y="5554092"/>
            <a:ext cx="2402958" cy="369332"/>
          </a:xfrm>
          <a:prstGeom prst="rect">
            <a:avLst/>
          </a:prstGeom>
          <a:noFill/>
        </p:spPr>
        <p:txBody>
          <a:bodyPr wrap="square" rtlCol="0">
            <a:spAutoFit/>
          </a:bodyPr>
          <a:lstStyle/>
          <a:p>
            <a:r>
              <a:rPr lang="en-US" i="1" dirty="0">
                <a:solidFill>
                  <a:srgbClr val="23408E"/>
                </a:solidFill>
              </a:rPr>
              <a:t>Applied voltage</a:t>
            </a:r>
          </a:p>
        </p:txBody>
      </p:sp>
      <p:cxnSp>
        <p:nvCxnSpPr>
          <p:cNvPr id="11" name="Straight Arrow Connector 10">
            <a:extLst>
              <a:ext uri="{FF2B5EF4-FFF2-40B4-BE49-F238E27FC236}">
                <a16:creationId xmlns:a16="http://schemas.microsoft.com/office/drawing/2014/main" xmlns="" id="{8F8385BE-9B20-F02D-8B13-12E9A19F7195}"/>
              </a:ext>
            </a:extLst>
          </p:cNvPr>
          <p:cNvCxnSpPr>
            <a:cxnSpLocks/>
          </p:cNvCxnSpPr>
          <p:nvPr/>
        </p:nvCxnSpPr>
        <p:spPr>
          <a:xfrm flipH="1" flipV="1">
            <a:off x="7421526" y="3976577"/>
            <a:ext cx="669851" cy="160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bwMode="auto">
          <a:xfrm>
            <a:off x="587375" y="938464"/>
            <a:ext cx="10972800" cy="1231650"/>
          </a:xfrm>
          <a:noFill/>
          <a:ln>
            <a:miter lim="800000"/>
            <a:headEnd/>
            <a:tailEnd/>
          </a:ln>
        </p:spPr>
        <p:txBody>
          <a:bodyPr vert="horz" wrap="square" lIns="91440" tIns="45720" rIns="91440" bIns="45720" numCol="1" anchor="t" anchorCtr="0" compatLnSpc="1">
            <a:prstTxWarp prst="textNoShape">
              <a:avLst/>
            </a:prstTxWarp>
          </a:bodyPr>
          <a:lstStyle/>
          <a:p>
            <a:r>
              <a:rPr lang="en-US" dirty="0"/>
              <a:t>Resonance</a:t>
            </a:r>
          </a:p>
        </p:txBody>
      </p:sp>
      <p:sp>
        <p:nvSpPr>
          <p:cNvPr id="3" name="Content Placeholder 2"/>
          <p:cNvSpPr>
            <a:spLocks noGrp="1"/>
          </p:cNvSpPr>
          <p:nvPr>
            <p:ph idx="1"/>
          </p:nvPr>
        </p:nvSpPr>
        <p:spPr bwMode="auto">
          <a:xfrm>
            <a:off x="609600" y="2136775"/>
            <a:ext cx="10972800" cy="4035425"/>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Resonance indicates a match between the frequency at which a circuit or antenna naturally responds to the frequency of an applied signal </a:t>
            </a:r>
          </a:p>
          <a:p>
            <a:r>
              <a:rPr lang="en-US" sz="3000" dirty="0"/>
              <a:t>Occurs when … </a:t>
            </a:r>
            <a:r>
              <a:rPr lang="en-US" sz="3000" i="1" dirty="0">
                <a:solidFill>
                  <a:srgbClr val="C00000"/>
                </a:solidFill>
              </a:rPr>
              <a:t>capacitive reactance = inductive reactance</a:t>
            </a:r>
          </a:p>
          <a:p>
            <a:r>
              <a:rPr lang="en-US" sz="3000" dirty="0"/>
              <a:t>In a resonant series circuit, reactance of </a:t>
            </a:r>
            <a:r>
              <a:rPr lang="en-US" sz="3000" b="1" i="1" dirty="0">
                <a:solidFill>
                  <a:srgbClr val="23408E"/>
                </a:solidFill>
              </a:rPr>
              <a:t>L</a:t>
            </a:r>
            <a:r>
              <a:rPr lang="en-US" sz="3000" dirty="0"/>
              <a:t> and </a:t>
            </a:r>
            <a:r>
              <a:rPr lang="en-US" sz="3000" b="1" i="1" dirty="0">
                <a:solidFill>
                  <a:srgbClr val="23408E"/>
                </a:solidFill>
              </a:rPr>
              <a:t>C</a:t>
            </a:r>
            <a:r>
              <a:rPr lang="en-US" sz="3000" dirty="0"/>
              <a:t> cancel, making a short circuit, leaving only the resistance (</a:t>
            </a:r>
            <a:r>
              <a:rPr lang="en-US" sz="3000" b="1" i="1" dirty="0">
                <a:solidFill>
                  <a:srgbClr val="23408E"/>
                </a:solidFill>
              </a:rPr>
              <a:t>R</a:t>
            </a:r>
            <a:r>
              <a:rPr lang="en-US" sz="3000" dirty="0"/>
              <a:t>) as the circuit’s impedance </a:t>
            </a:r>
          </a:p>
          <a:p>
            <a:r>
              <a:rPr lang="en-US" sz="3000" dirty="0"/>
              <a:t>Used in filters &amp; tuned circuits to pass or reject specific frequencies</a:t>
            </a:r>
          </a:p>
          <a:p>
            <a:endParaRPr lang="en-US" sz="3000" dirty="0"/>
          </a:p>
        </p:txBody>
      </p:sp>
      <p:pic>
        <p:nvPicPr>
          <p:cNvPr id="2" name="Picture 1">
            <a:extLst>
              <a:ext uri="{FF2B5EF4-FFF2-40B4-BE49-F238E27FC236}">
                <a16:creationId xmlns:a16="http://schemas.microsoft.com/office/drawing/2014/main" xmlns="" id="{474AE266-82D1-CC1E-8C78-24266619998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bwMode="auto">
          <a:xfrm>
            <a:off x="352038" y="591971"/>
            <a:ext cx="69342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t>Resonant Series Circuit</a:t>
            </a:r>
          </a:p>
        </p:txBody>
      </p:sp>
      <p:sp>
        <p:nvSpPr>
          <p:cNvPr id="128003" name="TextBox 3"/>
          <p:cNvSpPr txBox="1">
            <a:spLocks noChangeArrowheads="1"/>
          </p:cNvSpPr>
          <p:nvPr/>
        </p:nvSpPr>
        <p:spPr bwMode="auto">
          <a:xfrm>
            <a:off x="474304" y="2041692"/>
            <a:ext cx="5562600" cy="3081338"/>
          </a:xfrm>
          <a:prstGeom prst="rect">
            <a:avLst/>
          </a:prstGeom>
          <a:noFill/>
          <a:ln w="9525">
            <a:noFill/>
            <a:miter lim="800000"/>
            <a:headEnd/>
            <a:tailEnd/>
          </a:ln>
        </p:spPr>
        <p:txBody>
          <a:bodyPr>
            <a:spAutoFit/>
          </a:bodyPr>
          <a:lstStyle/>
          <a:p>
            <a:r>
              <a:rPr lang="en-US" sz="2800" dirty="0">
                <a:solidFill>
                  <a:srgbClr val="C00000"/>
                </a:solidFill>
              </a:rPr>
              <a:t>In a resonant series circuit, the reactance of L and the reactance of C cancel, making a short circuit. This leaves only the resistance (R) as the circuit’s impedance. </a:t>
            </a:r>
          </a:p>
          <a:p>
            <a:endParaRPr lang="en-US" sz="2800" dirty="0">
              <a:solidFill>
                <a:srgbClr val="C00000"/>
              </a:solidFill>
            </a:endParaRPr>
          </a:p>
        </p:txBody>
      </p:sp>
      <p:pic>
        <p:nvPicPr>
          <p:cNvPr id="3" name="Picture 2">
            <a:extLst>
              <a:ext uri="{FF2B5EF4-FFF2-40B4-BE49-F238E27FC236}">
                <a16:creationId xmlns:a16="http://schemas.microsoft.com/office/drawing/2014/main" xmlns="" id="{4E6791F6-9923-5B25-4C06-E67B5C36B451}"/>
              </a:ext>
            </a:extLst>
          </p:cNvPr>
          <p:cNvPicPr>
            <a:picLocks noChangeAspect="1"/>
          </p:cNvPicPr>
          <p:nvPr/>
        </p:nvPicPr>
        <p:blipFill>
          <a:blip r:embed="rId2"/>
          <a:stretch>
            <a:fillRect/>
          </a:stretch>
        </p:blipFill>
        <p:spPr>
          <a:xfrm>
            <a:off x="7098632" y="763034"/>
            <a:ext cx="4741330" cy="5670045"/>
          </a:xfrm>
          <a:prstGeom prst="rect">
            <a:avLst/>
          </a:prstGeom>
        </p:spPr>
      </p:pic>
      <p:pic>
        <p:nvPicPr>
          <p:cNvPr id="2" name="Picture 1">
            <a:extLst>
              <a:ext uri="{FF2B5EF4-FFF2-40B4-BE49-F238E27FC236}">
                <a16:creationId xmlns:a16="http://schemas.microsoft.com/office/drawing/2014/main" xmlns="" id="{52DAF7A2-AA27-40DB-DEE8-501622D3594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Self-Resonance</a:t>
            </a:r>
          </a:p>
        </p:txBody>
      </p:sp>
      <p:sp>
        <p:nvSpPr>
          <p:cNvPr id="3" name="Content Placeholder 2"/>
          <p:cNvSpPr>
            <a:spLocks noGrp="1"/>
          </p:cNvSpPr>
          <p:nvPr>
            <p:ph idx="1"/>
          </p:nvPr>
        </p:nvSpPr>
        <p:spPr bwMode="auto">
          <a:xfrm>
            <a:off x="609600" y="2362200"/>
            <a:ext cx="10972800" cy="3886200"/>
          </a:xfrm>
          <a:noFill/>
          <a:ln>
            <a:miter lim="800000"/>
            <a:headEnd/>
            <a:tailEnd/>
          </a:ln>
        </p:spPr>
        <p:txBody>
          <a:bodyPr vert="horz" wrap="square" lIns="91440" tIns="45720" rIns="91440" bIns="45720" numCol="1" anchor="t" anchorCtr="0" compatLnSpc="1">
            <a:prstTxWarp prst="textNoShape">
              <a:avLst/>
            </a:prstTxWarp>
          </a:bodyPr>
          <a:lstStyle/>
          <a:p>
            <a:r>
              <a:rPr lang="en-US" dirty="0"/>
              <a:t>Resonance can occur when a component’s expected reactance equals the reactance of it’s parasitic reactance</a:t>
            </a:r>
            <a:r>
              <a:rPr lang="en-US" dirty="0">
                <a:solidFill>
                  <a:srgbClr val="CC0000"/>
                </a:solidFill>
              </a:rPr>
              <a:t> </a:t>
            </a:r>
            <a:r>
              <a:rPr lang="en-US" dirty="0"/>
              <a:t>(called </a:t>
            </a:r>
            <a:r>
              <a:rPr lang="en-US" i="1" dirty="0">
                <a:solidFill>
                  <a:srgbClr val="C00000"/>
                </a:solidFill>
              </a:rPr>
              <a:t>self-resonance</a:t>
            </a:r>
            <a:r>
              <a:rPr lang="en-US" dirty="0"/>
              <a:t>)</a:t>
            </a:r>
          </a:p>
          <a:p>
            <a:r>
              <a:rPr lang="en-US" dirty="0"/>
              <a:t>Results in a component that appears to be a short or open circuit at the self-resonant frequency</a:t>
            </a:r>
          </a:p>
          <a:p>
            <a:r>
              <a:rPr lang="en-US" dirty="0"/>
              <a:t>Above this frequency, the component’s reactance switches type, making an inductor capacitive and a capacitor inductive!</a:t>
            </a:r>
          </a:p>
        </p:txBody>
      </p:sp>
      <p:pic>
        <p:nvPicPr>
          <p:cNvPr id="2" name="Picture 1">
            <a:extLst>
              <a:ext uri="{FF2B5EF4-FFF2-40B4-BE49-F238E27FC236}">
                <a16:creationId xmlns:a16="http://schemas.microsoft.com/office/drawing/2014/main" xmlns="" id="{1CE3B9D9-AD25-477C-1F56-B031756026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Transformation</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 transformer can change the combination of voltage and current while transferring energy</a:t>
            </a:r>
          </a:p>
          <a:p>
            <a:r>
              <a:rPr lang="en-US" dirty="0"/>
              <a:t>The transformer also changes impedance between the primary and secondary circuits (by changing the ratio of voltage and current between the primary and secondary circuits)</a:t>
            </a:r>
          </a:p>
          <a:p>
            <a:r>
              <a:rPr lang="en-US" dirty="0"/>
              <a:t>The turns ratio controls the transformation in the same way as the ratio of gear teeth in a mechanical transmission</a:t>
            </a:r>
          </a:p>
        </p:txBody>
      </p:sp>
      <p:pic>
        <p:nvPicPr>
          <p:cNvPr id="2" name="Picture 1">
            <a:extLst>
              <a:ext uri="{FF2B5EF4-FFF2-40B4-BE49-F238E27FC236}">
                <a16:creationId xmlns:a16="http://schemas.microsoft.com/office/drawing/2014/main" xmlns="" id="{7F96FCA5-FC96-CC0C-C006-EF94E78717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bwMode="auto">
          <a:xfrm>
            <a:off x="609600" y="793933"/>
            <a:ext cx="10972800" cy="1415867"/>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Transformation Examples</a:t>
            </a:r>
          </a:p>
        </p:txBody>
      </p:sp>
      <p:sp>
        <p:nvSpPr>
          <p:cNvPr id="4" name="TextBox 3"/>
          <p:cNvSpPr txBox="1">
            <a:spLocks noRot="1" noChangeAspect="1" noMove="1" noResize="1" noEditPoints="1" noAdjustHandles="1" noChangeArrowheads="1" noChangeShapeType="1" noTextEdit="1"/>
          </p:cNvSpPr>
          <p:nvPr/>
        </p:nvSpPr>
        <p:spPr>
          <a:xfrm>
            <a:off x="6172200" y="2220686"/>
            <a:ext cx="629147" cy="1091196"/>
          </a:xfrm>
          <a:prstGeom prst="rect">
            <a:avLst/>
          </a:prstGeom>
          <a:blipFill>
            <a:blip r:embed="rId2"/>
            <a:stretch>
              <a:fillRect/>
            </a:stretch>
          </a:blipFill>
        </p:spPr>
        <p:txBody>
          <a:bodyPr/>
          <a:lstStyle/>
          <a:p>
            <a:pPr fontAlgn="auto">
              <a:spcBef>
                <a:spcPts val="0"/>
              </a:spcBef>
              <a:spcAft>
                <a:spcPts val="0"/>
              </a:spcAft>
              <a:defRPr/>
            </a:pPr>
            <a:r>
              <a:rPr lang="en-US" dirty="0">
                <a:noFill/>
                <a:latin typeface="+mn-lt"/>
                <a:cs typeface="+mn-cs"/>
              </a:rPr>
              <a:t> </a:t>
            </a:r>
          </a:p>
        </p:txBody>
      </p:sp>
      <p:sp>
        <p:nvSpPr>
          <p:cNvPr id="131077" name="TextBox 5"/>
          <p:cNvSpPr txBox="1">
            <a:spLocks noChangeArrowheads="1"/>
          </p:cNvSpPr>
          <p:nvPr/>
        </p:nvSpPr>
        <p:spPr bwMode="auto">
          <a:xfrm>
            <a:off x="5334000" y="2535238"/>
            <a:ext cx="838200" cy="461962"/>
          </a:xfrm>
          <a:prstGeom prst="rect">
            <a:avLst/>
          </a:prstGeom>
          <a:noFill/>
          <a:ln w="9525">
            <a:noFill/>
            <a:miter lim="800000"/>
            <a:headEnd/>
            <a:tailEnd/>
          </a:ln>
        </p:spPr>
        <p:txBody>
          <a:bodyPr>
            <a:spAutoFit/>
          </a:bodyPr>
          <a:lstStyle/>
          <a:p>
            <a:r>
              <a:rPr lang="en-US" sz="2400" dirty="0">
                <a:latin typeface="Cambria Math" pitchFamily="18" charset="0"/>
              </a:rPr>
              <a:t>or</a:t>
            </a:r>
          </a:p>
        </p:txBody>
      </p:sp>
      <p:sp>
        <p:nvSpPr>
          <p:cNvPr id="7" name="TextBox 6"/>
          <p:cNvSpPr txBox="1">
            <a:spLocks noChangeArrowheads="1"/>
          </p:cNvSpPr>
          <p:nvPr/>
        </p:nvSpPr>
        <p:spPr bwMode="auto">
          <a:xfrm>
            <a:off x="457200" y="3962400"/>
            <a:ext cx="10972800" cy="830263"/>
          </a:xfrm>
          <a:prstGeom prst="rect">
            <a:avLst/>
          </a:prstGeom>
          <a:noFill/>
          <a:ln w="9525">
            <a:noFill/>
            <a:miter lim="800000"/>
            <a:headEnd/>
            <a:tailEnd/>
          </a:ln>
        </p:spPr>
        <p:txBody>
          <a:bodyPr>
            <a:spAutoFit/>
          </a:bodyPr>
          <a:lstStyle/>
          <a:p>
            <a:r>
              <a:rPr lang="en-US" sz="2400" dirty="0">
                <a:solidFill>
                  <a:srgbClr val="C00000"/>
                </a:solidFill>
                <a:latin typeface="Cambria Math" pitchFamily="18" charset="0"/>
              </a:rPr>
              <a:t>What is the primary impedance if a 200 Ω load is connected to the secondary of a transformer with a 5:1 secondary-to-primary turns ratio?</a:t>
            </a:r>
          </a:p>
        </p:txBody>
      </p:sp>
      <p:sp>
        <p:nvSpPr>
          <p:cNvPr id="9" name="TextBox 8"/>
          <p:cNvSpPr txBox="1">
            <a:spLocks noRot="1" noChangeAspect="1" noMove="1" noResize="1" noEditPoints="1" noAdjustHandles="1" noChangeArrowheads="1" noChangeShapeType="1" noTextEdit="1"/>
          </p:cNvSpPr>
          <p:nvPr/>
        </p:nvSpPr>
        <p:spPr>
          <a:xfrm>
            <a:off x="3458037" y="5135727"/>
            <a:ext cx="1629998" cy="703782"/>
          </a:xfrm>
          <a:prstGeom prst="rect">
            <a:avLst/>
          </a:prstGeom>
          <a:blipFill>
            <a:blip r:embed="rId3"/>
            <a:stretch>
              <a:fillRect/>
            </a:stretch>
          </a:blipFill>
        </p:spPr>
        <p:txBody>
          <a:bodyPr/>
          <a:lstStyle/>
          <a:p>
            <a:pPr fontAlgn="auto">
              <a:spcBef>
                <a:spcPts val="0"/>
              </a:spcBef>
              <a:spcAft>
                <a:spcPts val="0"/>
              </a:spcAft>
              <a:defRPr/>
            </a:pPr>
            <a:r>
              <a:rPr lang="en-US" dirty="0">
                <a:noFill/>
                <a:latin typeface="+mn-lt"/>
                <a:cs typeface="+mn-cs"/>
              </a:rPr>
              <a:t> </a:t>
            </a:r>
          </a:p>
        </p:txBody>
      </p:sp>
      <p:sp>
        <p:nvSpPr>
          <p:cNvPr id="10" name="TextBox 9"/>
          <p:cNvSpPr txBox="1">
            <a:spLocks noRot="1" noChangeAspect="1" noMove="1" noResize="1" noEditPoints="1" noAdjustHandles="1" noChangeArrowheads="1" noChangeShapeType="1" noTextEdit="1"/>
          </p:cNvSpPr>
          <p:nvPr/>
        </p:nvSpPr>
        <p:spPr>
          <a:xfrm>
            <a:off x="5347284" y="5305998"/>
            <a:ext cx="946285" cy="360804"/>
          </a:xfrm>
          <a:prstGeom prst="rect">
            <a:avLst/>
          </a:prstGeom>
          <a:blipFill>
            <a:blip r:embed="rId4"/>
            <a:stretch>
              <a:fillRect l="-3871" r="-9032" b="-10000"/>
            </a:stretch>
          </a:blipFill>
        </p:spPr>
        <p:txBody>
          <a:bodyPr/>
          <a:lstStyle/>
          <a:p>
            <a:pPr fontAlgn="auto">
              <a:spcBef>
                <a:spcPts val="0"/>
              </a:spcBef>
              <a:spcAft>
                <a:spcPts val="0"/>
              </a:spcAft>
              <a:defRPr/>
            </a:pPr>
            <a:r>
              <a:rPr lang="en-US" dirty="0">
                <a:noFill/>
                <a:latin typeface="+mn-lt"/>
                <a:cs typeface="+mn-cs"/>
              </a:rPr>
              <a:t> </a:t>
            </a:r>
          </a:p>
        </p:txBody>
      </p:sp>
      <p:grpSp>
        <p:nvGrpSpPr>
          <p:cNvPr id="14" name="Group 13">
            <a:extLst>
              <a:ext uri="{FF2B5EF4-FFF2-40B4-BE49-F238E27FC236}">
                <a16:creationId xmlns:a16="http://schemas.microsoft.com/office/drawing/2014/main" xmlns="" id="{A464EC7D-0056-5605-CED9-FFF3CF8174B7}"/>
              </a:ext>
            </a:extLst>
          </p:cNvPr>
          <p:cNvGrpSpPr/>
          <p:nvPr/>
        </p:nvGrpSpPr>
        <p:grpSpPr>
          <a:xfrm>
            <a:off x="7467600" y="2231703"/>
            <a:ext cx="629147" cy="1069032"/>
            <a:chOff x="9398416" y="2150500"/>
            <a:chExt cx="629147" cy="1069032"/>
          </a:xfrm>
        </p:grpSpPr>
        <p:sp>
          <p:nvSpPr>
            <p:cNvPr id="2" name="TextBox 1">
              <a:extLst>
                <a:ext uri="{FF2B5EF4-FFF2-40B4-BE49-F238E27FC236}">
                  <a16:creationId xmlns:a16="http://schemas.microsoft.com/office/drawing/2014/main" xmlns="" id="{0DD14D21-A29B-A1CF-AC51-A8B7B7D24691}"/>
                </a:ext>
              </a:extLst>
            </p:cNvPr>
            <p:cNvSpPr txBox="1"/>
            <p:nvPr/>
          </p:nvSpPr>
          <p:spPr>
            <a:xfrm>
              <a:off x="9398416" y="2150500"/>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P</a:t>
              </a:r>
            </a:p>
          </p:txBody>
        </p:sp>
        <p:sp>
          <p:nvSpPr>
            <p:cNvPr id="12" name="TextBox 11">
              <a:extLst>
                <a:ext uri="{FF2B5EF4-FFF2-40B4-BE49-F238E27FC236}">
                  <a16:creationId xmlns:a16="http://schemas.microsoft.com/office/drawing/2014/main" xmlns="" id="{22702E66-E8A4-DB09-F1BC-DF3AE9437736}"/>
                </a:ext>
              </a:extLst>
            </p:cNvPr>
            <p:cNvSpPr txBox="1"/>
            <p:nvPr/>
          </p:nvSpPr>
          <p:spPr>
            <a:xfrm>
              <a:off x="9398416" y="2757867"/>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S</a:t>
              </a:r>
            </a:p>
          </p:txBody>
        </p:sp>
        <p:cxnSp>
          <p:nvCxnSpPr>
            <p:cNvPr id="11" name="Straight Connector 10">
              <a:extLst>
                <a:ext uri="{FF2B5EF4-FFF2-40B4-BE49-F238E27FC236}">
                  <a16:creationId xmlns:a16="http://schemas.microsoft.com/office/drawing/2014/main" xmlns="" id="{6752558A-EEAE-805B-D63F-45B795A6E6F0}"/>
                </a:ext>
              </a:extLst>
            </p:cNvPr>
            <p:cNvCxnSpPr/>
            <p:nvPr/>
          </p:nvCxnSpPr>
          <p:spPr>
            <a:xfrm>
              <a:off x="9398416" y="2693420"/>
              <a:ext cx="629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xmlns="" id="{F02F3A5E-21C2-CA40-75AF-AC78D6C84177}"/>
              </a:ext>
            </a:extLst>
          </p:cNvPr>
          <p:cNvSpPr txBox="1"/>
          <p:nvPr/>
        </p:nvSpPr>
        <p:spPr>
          <a:xfrm>
            <a:off x="7010400" y="2527034"/>
            <a:ext cx="629147"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15" name="TextBox 14">
            <a:extLst>
              <a:ext uri="{FF2B5EF4-FFF2-40B4-BE49-F238E27FC236}">
                <a16:creationId xmlns:a16="http://schemas.microsoft.com/office/drawing/2014/main" xmlns="" id="{BC4810F2-797A-DAEC-B88D-0D6D592DA26E}"/>
              </a:ext>
            </a:extLst>
          </p:cNvPr>
          <p:cNvSpPr txBox="1"/>
          <p:nvPr/>
        </p:nvSpPr>
        <p:spPr>
          <a:xfrm>
            <a:off x="2879804" y="2500028"/>
            <a:ext cx="1295400"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Z</a:t>
            </a:r>
            <a:r>
              <a:rPr lang="en-US" sz="2400" i="1" baseline="-25000" dirty="0">
                <a:latin typeface="Cambria Math" panose="02040503050406030204" pitchFamily="18" charset="0"/>
                <a:ea typeface="Cambria Math" panose="02040503050406030204" pitchFamily="18" charset="0"/>
              </a:rPr>
              <a:t>P</a:t>
            </a:r>
            <a:r>
              <a:rPr lang="en-US" sz="2400" i="1" dirty="0">
                <a:latin typeface="Cambria Math" panose="02040503050406030204" pitchFamily="18" charset="0"/>
                <a:ea typeface="Cambria Math" panose="02040503050406030204" pitchFamily="18" charset="0"/>
              </a:rPr>
              <a:t> = Z</a:t>
            </a:r>
            <a:r>
              <a:rPr lang="en-US" sz="2400" i="1" baseline="-25000" dirty="0">
                <a:latin typeface="Cambria Math" panose="02040503050406030204" pitchFamily="18" charset="0"/>
                <a:ea typeface="Cambria Math" panose="02040503050406030204" pitchFamily="18" charset="0"/>
              </a:rPr>
              <a:t>S</a:t>
            </a:r>
          </a:p>
        </p:txBody>
      </p:sp>
      <p:grpSp>
        <p:nvGrpSpPr>
          <p:cNvPr id="18" name="Group 17">
            <a:extLst>
              <a:ext uri="{FF2B5EF4-FFF2-40B4-BE49-F238E27FC236}">
                <a16:creationId xmlns:a16="http://schemas.microsoft.com/office/drawing/2014/main" xmlns="" id="{E04CC808-5542-D0DE-1E1D-FEBB3B0BA2F1}"/>
              </a:ext>
            </a:extLst>
          </p:cNvPr>
          <p:cNvGrpSpPr/>
          <p:nvPr/>
        </p:nvGrpSpPr>
        <p:grpSpPr>
          <a:xfrm>
            <a:off x="4118267" y="2227631"/>
            <a:ext cx="629147" cy="1069032"/>
            <a:chOff x="9398416" y="2150500"/>
            <a:chExt cx="629147" cy="1069032"/>
          </a:xfrm>
        </p:grpSpPr>
        <p:sp>
          <p:nvSpPr>
            <p:cNvPr id="19" name="TextBox 18">
              <a:extLst>
                <a:ext uri="{FF2B5EF4-FFF2-40B4-BE49-F238E27FC236}">
                  <a16:creationId xmlns:a16="http://schemas.microsoft.com/office/drawing/2014/main" xmlns="" id="{BB3FD0D6-4DA0-954B-1E54-70305DF25788}"/>
                </a:ext>
              </a:extLst>
            </p:cNvPr>
            <p:cNvSpPr txBox="1"/>
            <p:nvPr/>
          </p:nvSpPr>
          <p:spPr>
            <a:xfrm>
              <a:off x="9398416" y="2150500"/>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P</a:t>
              </a:r>
            </a:p>
          </p:txBody>
        </p:sp>
        <p:sp>
          <p:nvSpPr>
            <p:cNvPr id="20" name="TextBox 19">
              <a:extLst>
                <a:ext uri="{FF2B5EF4-FFF2-40B4-BE49-F238E27FC236}">
                  <a16:creationId xmlns:a16="http://schemas.microsoft.com/office/drawing/2014/main" xmlns="" id="{180E4FB5-3B1C-44C8-287A-8A968D3D184A}"/>
                </a:ext>
              </a:extLst>
            </p:cNvPr>
            <p:cNvSpPr txBox="1"/>
            <p:nvPr/>
          </p:nvSpPr>
          <p:spPr>
            <a:xfrm>
              <a:off x="9398416" y="2757867"/>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S</a:t>
              </a:r>
            </a:p>
          </p:txBody>
        </p:sp>
        <p:cxnSp>
          <p:nvCxnSpPr>
            <p:cNvPr id="21" name="Straight Connector 20">
              <a:extLst>
                <a:ext uri="{FF2B5EF4-FFF2-40B4-BE49-F238E27FC236}">
                  <a16:creationId xmlns:a16="http://schemas.microsoft.com/office/drawing/2014/main" xmlns="" id="{47282C4D-A360-0D8F-96E7-38B98C88FA86}"/>
                </a:ext>
              </a:extLst>
            </p:cNvPr>
            <p:cNvCxnSpPr/>
            <p:nvPr/>
          </p:nvCxnSpPr>
          <p:spPr>
            <a:xfrm>
              <a:off x="9398416" y="2693420"/>
              <a:ext cx="629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Left Bracket 15">
            <a:extLst>
              <a:ext uri="{FF2B5EF4-FFF2-40B4-BE49-F238E27FC236}">
                <a16:creationId xmlns:a16="http://schemas.microsoft.com/office/drawing/2014/main" xmlns="" id="{3EC0C8F7-ADEB-79AC-B1F3-1ED6B8DDA339}"/>
              </a:ext>
            </a:extLst>
          </p:cNvPr>
          <p:cNvSpPr/>
          <p:nvPr/>
        </p:nvSpPr>
        <p:spPr>
          <a:xfrm>
            <a:off x="4048992" y="2269195"/>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Left Bracket 22">
            <a:extLst>
              <a:ext uri="{FF2B5EF4-FFF2-40B4-BE49-F238E27FC236}">
                <a16:creationId xmlns:a16="http://schemas.microsoft.com/office/drawing/2014/main" xmlns="" id="{51B3011C-08BB-B694-B4E1-6EB6551CE41A}"/>
              </a:ext>
            </a:extLst>
          </p:cNvPr>
          <p:cNvSpPr/>
          <p:nvPr/>
        </p:nvSpPr>
        <p:spPr>
          <a:xfrm rot="10800000">
            <a:off x="4821811" y="2285028"/>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xmlns="" id="{FCB55B94-D1CB-6043-DF6B-99A490E85B51}"/>
              </a:ext>
            </a:extLst>
          </p:cNvPr>
          <p:cNvSpPr txBox="1"/>
          <p:nvPr/>
        </p:nvSpPr>
        <p:spPr>
          <a:xfrm>
            <a:off x="1204827" y="5224281"/>
            <a:ext cx="1295400"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Z</a:t>
            </a:r>
            <a:r>
              <a:rPr lang="en-US" sz="2400" i="1" baseline="-25000" dirty="0">
                <a:latin typeface="Cambria Math" panose="02040503050406030204" pitchFamily="18" charset="0"/>
                <a:ea typeface="Cambria Math" panose="02040503050406030204" pitchFamily="18" charset="0"/>
              </a:rPr>
              <a:t>P</a:t>
            </a:r>
            <a:r>
              <a:rPr lang="en-US" sz="2400" i="1" dirty="0">
                <a:latin typeface="Cambria Math" panose="02040503050406030204" pitchFamily="18" charset="0"/>
                <a:ea typeface="Cambria Math" panose="02040503050406030204" pitchFamily="18" charset="0"/>
              </a:rPr>
              <a:t> = Z</a:t>
            </a:r>
            <a:r>
              <a:rPr lang="en-US" sz="2400" i="1" baseline="-25000" dirty="0">
                <a:latin typeface="Cambria Math" panose="02040503050406030204" pitchFamily="18" charset="0"/>
                <a:ea typeface="Cambria Math" panose="02040503050406030204" pitchFamily="18" charset="0"/>
              </a:rPr>
              <a:t>S</a:t>
            </a:r>
          </a:p>
        </p:txBody>
      </p:sp>
      <p:grpSp>
        <p:nvGrpSpPr>
          <p:cNvPr id="25" name="Group 24">
            <a:extLst>
              <a:ext uri="{FF2B5EF4-FFF2-40B4-BE49-F238E27FC236}">
                <a16:creationId xmlns:a16="http://schemas.microsoft.com/office/drawing/2014/main" xmlns="" id="{86652594-0755-6607-16F0-BB4D09D3F58E}"/>
              </a:ext>
            </a:extLst>
          </p:cNvPr>
          <p:cNvGrpSpPr/>
          <p:nvPr/>
        </p:nvGrpSpPr>
        <p:grpSpPr>
          <a:xfrm>
            <a:off x="2443290" y="4951884"/>
            <a:ext cx="629147" cy="1069032"/>
            <a:chOff x="9398416" y="2150500"/>
            <a:chExt cx="629147" cy="1069032"/>
          </a:xfrm>
        </p:grpSpPr>
        <p:sp>
          <p:nvSpPr>
            <p:cNvPr id="26" name="TextBox 25">
              <a:extLst>
                <a:ext uri="{FF2B5EF4-FFF2-40B4-BE49-F238E27FC236}">
                  <a16:creationId xmlns:a16="http://schemas.microsoft.com/office/drawing/2014/main" xmlns="" id="{21A2C92C-A47D-193C-05FF-7678726EFCD0}"/>
                </a:ext>
              </a:extLst>
            </p:cNvPr>
            <p:cNvSpPr txBox="1"/>
            <p:nvPr/>
          </p:nvSpPr>
          <p:spPr>
            <a:xfrm>
              <a:off x="9398416" y="2150500"/>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P</a:t>
              </a:r>
            </a:p>
          </p:txBody>
        </p:sp>
        <p:sp>
          <p:nvSpPr>
            <p:cNvPr id="27" name="TextBox 26">
              <a:extLst>
                <a:ext uri="{FF2B5EF4-FFF2-40B4-BE49-F238E27FC236}">
                  <a16:creationId xmlns:a16="http://schemas.microsoft.com/office/drawing/2014/main" xmlns="" id="{83CFE980-CA76-D927-BDDF-18FF36C43A21}"/>
                </a:ext>
              </a:extLst>
            </p:cNvPr>
            <p:cNvSpPr txBox="1"/>
            <p:nvPr/>
          </p:nvSpPr>
          <p:spPr>
            <a:xfrm>
              <a:off x="9398416" y="2757867"/>
              <a:ext cx="629147"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N</a:t>
              </a:r>
              <a:r>
                <a:rPr lang="en-US" sz="2400" i="1" baseline="-25000" dirty="0">
                  <a:latin typeface="Cambria Math" panose="02040503050406030204" pitchFamily="18" charset="0"/>
                  <a:ea typeface="Cambria Math" panose="02040503050406030204" pitchFamily="18" charset="0"/>
                </a:rPr>
                <a:t>S</a:t>
              </a:r>
            </a:p>
          </p:txBody>
        </p:sp>
        <p:cxnSp>
          <p:nvCxnSpPr>
            <p:cNvPr id="28" name="Straight Connector 27">
              <a:extLst>
                <a:ext uri="{FF2B5EF4-FFF2-40B4-BE49-F238E27FC236}">
                  <a16:creationId xmlns:a16="http://schemas.microsoft.com/office/drawing/2014/main" xmlns="" id="{CD60767C-F98B-71F6-4EF9-E722B9B31C78}"/>
                </a:ext>
              </a:extLst>
            </p:cNvPr>
            <p:cNvCxnSpPr/>
            <p:nvPr/>
          </p:nvCxnSpPr>
          <p:spPr>
            <a:xfrm>
              <a:off x="9398416" y="2693420"/>
              <a:ext cx="629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Left Bracket 28">
            <a:extLst>
              <a:ext uri="{FF2B5EF4-FFF2-40B4-BE49-F238E27FC236}">
                <a16:creationId xmlns:a16="http://schemas.microsoft.com/office/drawing/2014/main" xmlns="" id="{74224AC2-FC48-D8E5-4132-4BFC85F95618}"/>
              </a:ext>
            </a:extLst>
          </p:cNvPr>
          <p:cNvSpPr/>
          <p:nvPr/>
        </p:nvSpPr>
        <p:spPr>
          <a:xfrm>
            <a:off x="2374015" y="4993448"/>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Left Bracket 29">
            <a:extLst>
              <a:ext uri="{FF2B5EF4-FFF2-40B4-BE49-F238E27FC236}">
                <a16:creationId xmlns:a16="http://schemas.microsoft.com/office/drawing/2014/main" xmlns="" id="{6AB0BB40-DB44-4219-CFE6-3DF8DEA9645D}"/>
              </a:ext>
            </a:extLst>
          </p:cNvPr>
          <p:cNvSpPr/>
          <p:nvPr/>
        </p:nvSpPr>
        <p:spPr>
          <a:xfrm rot="10800000">
            <a:off x="3146834" y="5009281"/>
            <a:ext cx="56937" cy="1070619"/>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0F67BFB-4C5A-8FB3-29B0-E341B25BB690}"/>
              </a:ext>
            </a:extLst>
          </p:cNvPr>
          <p:cNvSpPr txBox="1"/>
          <p:nvPr/>
        </p:nvSpPr>
        <p:spPr>
          <a:xfrm>
            <a:off x="3166885" y="4847698"/>
            <a:ext cx="609600" cy="338554"/>
          </a:xfrm>
          <a:prstGeom prst="rect">
            <a:avLst/>
          </a:prstGeom>
          <a:noFill/>
        </p:spPr>
        <p:txBody>
          <a:bodyPr wrap="square" rtlCol="0">
            <a:spAutoFit/>
          </a:bodyPr>
          <a:lstStyle/>
          <a:p>
            <a:r>
              <a:rPr lang="en-US" sz="1600" dirty="0">
                <a:latin typeface="+mn-lt"/>
              </a:rPr>
              <a:t>2</a:t>
            </a:r>
          </a:p>
        </p:txBody>
      </p:sp>
      <p:sp>
        <p:nvSpPr>
          <p:cNvPr id="5" name="TextBox 4">
            <a:extLst>
              <a:ext uri="{FF2B5EF4-FFF2-40B4-BE49-F238E27FC236}">
                <a16:creationId xmlns:a16="http://schemas.microsoft.com/office/drawing/2014/main" xmlns="" id="{7F0F76D7-0028-772A-C023-0BE8AF88480D}"/>
              </a:ext>
            </a:extLst>
          </p:cNvPr>
          <p:cNvSpPr txBox="1"/>
          <p:nvPr/>
        </p:nvSpPr>
        <p:spPr>
          <a:xfrm>
            <a:off x="4878748" y="2077915"/>
            <a:ext cx="609600" cy="338554"/>
          </a:xfrm>
          <a:prstGeom prst="rect">
            <a:avLst/>
          </a:prstGeom>
          <a:noFill/>
        </p:spPr>
        <p:txBody>
          <a:bodyPr wrap="square" rtlCol="0">
            <a:spAutoFit/>
          </a:bodyPr>
          <a:lstStyle/>
          <a:p>
            <a:r>
              <a:rPr lang="en-US" sz="1600" dirty="0">
                <a:latin typeface="+mn-lt"/>
              </a:rPr>
              <a:t>2</a:t>
            </a:r>
          </a:p>
        </p:txBody>
      </p:sp>
      <p:pic>
        <p:nvPicPr>
          <p:cNvPr id="6" name="Picture 5">
            <a:extLst>
              <a:ext uri="{FF2B5EF4-FFF2-40B4-BE49-F238E27FC236}">
                <a16:creationId xmlns:a16="http://schemas.microsoft.com/office/drawing/2014/main" xmlns="" id="{89F1B60E-1D74-5AD3-3A79-29CCC6398CE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p:bldP spid="29" grpId="0" animBg="1"/>
      <p:bldP spid="30"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Impedance Transformation Examples (cont.)</a:t>
            </a:r>
          </a:p>
        </p:txBody>
      </p:sp>
      <p:sp>
        <p:nvSpPr>
          <p:cNvPr id="4" name="TextBox 3"/>
          <p:cNvSpPr txBox="1">
            <a:spLocks noChangeArrowheads="1"/>
          </p:cNvSpPr>
          <p:nvPr/>
        </p:nvSpPr>
        <p:spPr bwMode="auto">
          <a:xfrm>
            <a:off x="304800" y="2362200"/>
            <a:ext cx="10972800" cy="461963"/>
          </a:xfrm>
          <a:prstGeom prst="rect">
            <a:avLst/>
          </a:prstGeom>
          <a:noFill/>
          <a:ln w="9525">
            <a:noFill/>
            <a:miter lim="800000"/>
            <a:headEnd/>
            <a:tailEnd/>
          </a:ln>
        </p:spPr>
        <p:txBody>
          <a:bodyPr>
            <a:spAutoFit/>
          </a:bodyPr>
          <a:lstStyle/>
          <a:p>
            <a:r>
              <a:rPr lang="en-US" sz="2400" dirty="0">
                <a:solidFill>
                  <a:srgbClr val="C00000"/>
                </a:solidFill>
                <a:latin typeface="Cambria Math" pitchFamily="18" charset="0"/>
              </a:rPr>
              <a:t>What turns ratio is required to change a 600 Ω impedance to a 50 Ω impedance?</a:t>
            </a: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93072BE3-4037-66D7-8995-FAAFDADD4C03}"/>
                  </a:ext>
                </a:extLst>
              </p:cNvPr>
              <p:cNvSpPr txBox="1"/>
              <p:nvPr/>
            </p:nvSpPr>
            <p:spPr>
              <a:xfrm>
                <a:off x="1676400" y="3505200"/>
                <a:ext cx="7467600" cy="814710"/>
              </a:xfrm>
              <a:prstGeom prst="rect">
                <a:avLst/>
              </a:prstGeom>
              <a:noFill/>
            </p:spPr>
            <p:txBody>
              <a:bodyPr wrap="square" lIns="0" tIns="0" rIns="0" bIns="0" rtlCol="0">
                <a:spAutoFit/>
              </a:bodyPr>
              <a:lstStyle/>
              <a:p>
                <a14:m>
                  <m:oMath xmlns:m="http://schemas.openxmlformats.org/officeDocument/2006/math">
                    <m:r>
                      <a:rPr lang="en-US" sz="2600" b="0" i="1" smtClean="0">
                        <a:latin typeface="Cambria Math" panose="02040503050406030204" pitchFamily="18" charset="0"/>
                      </a:rPr>
                      <m:t>𝑇𝑢𝑟𝑛𝑠</m:t>
                    </m:r>
                    <m:r>
                      <a:rPr lang="en-US" sz="2600" b="0" i="1" smtClean="0">
                        <a:latin typeface="Cambria Math" panose="02040503050406030204" pitchFamily="18" charset="0"/>
                      </a:rPr>
                      <m:t> </m:t>
                    </m:r>
                    <m:r>
                      <a:rPr lang="en-US" sz="2600" b="0" i="1" smtClean="0">
                        <a:latin typeface="Cambria Math" panose="02040503050406030204" pitchFamily="18" charset="0"/>
                      </a:rPr>
                      <m:t>𝑅𝑎𝑡𝑖𝑜</m:t>
                    </m:r>
                    <m:r>
                      <a:rPr lang="en-US" sz="2600" b="0" i="1" smtClean="0">
                        <a:latin typeface="Cambria Math" panose="02040503050406030204" pitchFamily="18" charset="0"/>
                      </a:rPr>
                      <m:t>= </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𝑁</m:t>
                        </m:r>
                        <m:r>
                          <a:rPr lang="en-US" sz="2600" b="0" i="1" baseline="-25000" smtClean="0">
                            <a:latin typeface="Cambria Math" panose="02040503050406030204" pitchFamily="18" charset="0"/>
                          </a:rPr>
                          <m:t>𝑃</m:t>
                        </m:r>
                      </m:num>
                      <m:den>
                        <m:r>
                          <a:rPr lang="en-US" sz="2600" b="0" i="1" smtClean="0">
                            <a:latin typeface="Cambria Math" panose="02040503050406030204" pitchFamily="18" charset="0"/>
                          </a:rPr>
                          <m:t>𝑁</m:t>
                        </m:r>
                        <m:r>
                          <a:rPr lang="en-US" sz="2600" b="0" i="1" baseline="-25000" smtClean="0">
                            <a:latin typeface="Cambria Math" panose="02040503050406030204" pitchFamily="18" charset="0"/>
                          </a:rPr>
                          <m:t>𝑆</m:t>
                        </m:r>
                      </m:den>
                    </m:f>
                    <m:r>
                      <a:rPr lang="en-US" sz="2600" b="0" i="1" smtClean="0">
                        <a:latin typeface="Cambria Math" panose="02040503050406030204" pitchFamily="18" charset="0"/>
                      </a:rPr>
                      <m:t>=</m:t>
                    </m:r>
                  </m:oMath>
                </a14:m>
                <a:r>
                  <a:rPr lang="en-US" sz="2600" dirty="0"/>
                  <a:t/>
                </a:r>
                <a14:m>
                  <m:oMath xmlns:m="http://schemas.openxmlformats.org/officeDocument/2006/math">
                    <m:rad>
                      <m:radPr>
                        <m:degHide m:val="on"/>
                        <m:ctrlPr>
                          <a:rPr lang="en-US" sz="2600" i="1" dirty="0" smtClean="0">
                            <a:latin typeface="Cambria Math" panose="02040503050406030204" pitchFamily="18" charset="0"/>
                          </a:rPr>
                        </m:ctrlPr>
                      </m:radPr>
                      <m:deg/>
                      <m:e>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𝑍</m:t>
                            </m:r>
                            <m:r>
                              <a:rPr lang="en-US" sz="2600" b="0" i="1" baseline="-25000" dirty="0" smtClean="0">
                                <a:latin typeface="Cambria Math" panose="02040503050406030204" pitchFamily="18" charset="0"/>
                              </a:rPr>
                              <m:t>𝑃</m:t>
                            </m:r>
                          </m:num>
                          <m:den>
                            <m:r>
                              <a:rPr lang="en-US" sz="2600" b="0" i="1" dirty="0" smtClean="0">
                                <a:latin typeface="Cambria Math" panose="02040503050406030204" pitchFamily="18" charset="0"/>
                              </a:rPr>
                              <m:t>𝑍</m:t>
                            </m:r>
                            <m:r>
                              <a:rPr lang="en-US" sz="2600" b="0" i="1" baseline="-25000" dirty="0" smtClean="0">
                                <a:latin typeface="Cambria Math" panose="02040503050406030204" pitchFamily="18" charset="0"/>
                              </a:rPr>
                              <m:t>𝑆</m:t>
                            </m:r>
                          </m:den>
                        </m:f>
                      </m:e>
                    </m:rad>
                    <m:r>
                      <a:rPr lang="en-US" sz="2600" b="0" i="1" dirty="0" smtClean="0">
                        <a:latin typeface="Cambria Math" panose="02040503050406030204" pitchFamily="18" charset="0"/>
                      </a:rPr>
                      <m:t>= </m:t>
                    </m:r>
                    <m:rad>
                      <m:radPr>
                        <m:degHide m:val="on"/>
                        <m:ctrlPr>
                          <a:rPr lang="en-US" sz="2600" b="0" i="1" dirty="0" smtClean="0">
                            <a:latin typeface="Cambria Math" panose="02040503050406030204" pitchFamily="18" charset="0"/>
                          </a:rPr>
                        </m:ctrlPr>
                      </m:radPr>
                      <m:deg/>
                      <m:e>
                        <m:f>
                          <m:fPr>
                            <m:ctrlPr>
                              <a:rPr lang="en-US" sz="2600" b="0" i="1" dirty="0" smtClean="0">
                                <a:latin typeface="Cambria Math" panose="02040503050406030204" pitchFamily="18" charset="0"/>
                              </a:rPr>
                            </m:ctrlPr>
                          </m:fPr>
                          <m:num>
                            <m:r>
                              <a:rPr lang="en-US" sz="2600" b="0" i="1" dirty="0" smtClean="0">
                                <a:latin typeface="Cambria Math" panose="02040503050406030204" pitchFamily="18" charset="0"/>
                              </a:rPr>
                              <m:t>600</m:t>
                            </m:r>
                          </m:num>
                          <m:den>
                            <m:r>
                              <a:rPr lang="en-US" sz="2600" b="0" i="1" dirty="0" smtClean="0">
                                <a:latin typeface="Cambria Math" panose="02040503050406030204" pitchFamily="18" charset="0"/>
                              </a:rPr>
                              <m:t>50</m:t>
                            </m:r>
                          </m:den>
                        </m:f>
                      </m:e>
                    </m:rad>
                    <m:r>
                      <a:rPr lang="en-US" sz="2600" b="0" i="1" dirty="0" smtClean="0">
                        <a:latin typeface="Cambria Math" panose="02040503050406030204" pitchFamily="18" charset="0"/>
                      </a:rPr>
                      <m:t>= </m:t>
                    </m:r>
                    <m:rad>
                      <m:radPr>
                        <m:degHide m:val="on"/>
                        <m:ctrlPr>
                          <a:rPr lang="en-US" sz="2600" b="0" i="1" dirty="0" smtClean="0">
                            <a:latin typeface="Cambria Math" panose="02040503050406030204" pitchFamily="18" charset="0"/>
                          </a:rPr>
                        </m:ctrlPr>
                      </m:radPr>
                      <m:deg/>
                      <m:e>
                        <m:r>
                          <a:rPr lang="en-US" sz="2600" b="0" i="1" dirty="0" smtClean="0">
                            <a:latin typeface="Cambria Math" panose="02040503050406030204" pitchFamily="18" charset="0"/>
                          </a:rPr>
                          <m:t>12</m:t>
                        </m:r>
                      </m:e>
                    </m:rad>
                    <m:r>
                      <a:rPr lang="en-US" sz="2600" b="0" i="1" dirty="0" smtClean="0">
                        <a:latin typeface="Cambria Math" panose="02040503050406030204" pitchFamily="18" charset="0"/>
                      </a:rPr>
                      <m:t> = </m:t>
                    </m:r>
                    <m:r>
                      <a:rPr lang="en-US" sz="2600" b="0" i="1" dirty="0" smtClean="0">
                        <a:solidFill>
                          <a:srgbClr val="0000FF"/>
                        </a:solidFill>
                        <a:latin typeface="Cambria Math" panose="02040503050406030204" pitchFamily="18" charset="0"/>
                      </a:rPr>
                      <m:t>3.46</m:t>
                    </m:r>
                  </m:oMath>
                </a14:m>
                <a:endParaRPr lang="en-US" sz="2600" dirty="0"/>
              </a:p>
            </p:txBody>
          </p:sp>
        </mc:Choice>
        <mc:Fallback>
          <p:sp>
            <p:nvSpPr>
              <p:cNvPr id="2" name="TextBox 1">
                <a:extLst>
                  <a:ext uri="{FF2B5EF4-FFF2-40B4-BE49-F238E27FC236}">
                    <a16:creationId xmlns:a16="http://schemas.microsoft.com/office/drawing/2014/main" xmlns="" xmlns:a14="http://schemas.microsoft.com/office/drawing/2010/main" id="{93072BE3-4037-66D7-8995-FAAFDADD4C03}"/>
                  </a:ext>
                </a:extLst>
              </p:cNvPr>
              <p:cNvSpPr txBox="1">
                <a:spLocks noRot="1" noChangeAspect="1" noMove="1" noResize="1" noEditPoints="1" noAdjustHandles="1" noChangeArrowheads="1" noChangeShapeType="1" noTextEdit="1"/>
              </p:cNvSpPr>
              <p:nvPr/>
            </p:nvSpPr>
            <p:spPr>
              <a:xfrm>
                <a:off x="1676400" y="3505200"/>
                <a:ext cx="7467600" cy="814710"/>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xmlns="" id="{36B64D79-43FA-152D-F867-F344E4F84E49}"/>
              </a:ext>
            </a:extLst>
          </p:cNvPr>
          <p:cNvSpPr txBox="1"/>
          <p:nvPr/>
        </p:nvSpPr>
        <p:spPr>
          <a:xfrm>
            <a:off x="838200" y="4996936"/>
            <a:ext cx="10210800" cy="1200329"/>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Note that the impedance to be changed (in this case 600 Ω) can be connected to the primary or secondary, but turns ratios are always stated with the larger number first. (3.46:1 not 1:3.46)</a:t>
            </a:r>
          </a:p>
        </p:txBody>
      </p:sp>
      <p:pic>
        <p:nvPicPr>
          <p:cNvPr id="5" name="Picture 4">
            <a:extLst>
              <a:ext uri="{FF2B5EF4-FFF2-40B4-BE49-F238E27FC236}">
                <a16:creationId xmlns:a16="http://schemas.microsoft.com/office/drawing/2014/main" xmlns="" id="{C5F789AF-E819-7AE1-47A8-130A74DE088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bwMode="auto">
          <a:xfrm>
            <a:off x="587375" y="950496"/>
            <a:ext cx="10972800" cy="1219618"/>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Matching</a:t>
            </a:r>
          </a:p>
        </p:txBody>
      </p:sp>
      <p:sp>
        <p:nvSpPr>
          <p:cNvPr id="3" name="Content Placeholder 2"/>
          <p:cNvSpPr>
            <a:spLocks noGrp="1"/>
          </p:cNvSpPr>
          <p:nvPr>
            <p:ph idx="1"/>
          </p:nvPr>
        </p:nvSpPr>
        <p:spPr bwMode="auto">
          <a:xfrm>
            <a:off x="609600" y="2170113"/>
            <a:ext cx="10972800" cy="4078287"/>
          </a:xfrm>
          <a:noFill/>
          <a:ln>
            <a:miter lim="800000"/>
            <a:headEnd/>
            <a:tailEnd/>
          </a:ln>
        </p:spPr>
        <p:txBody>
          <a:bodyPr vert="horz" wrap="square" lIns="91440" tIns="45720" rIns="91440" bIns="45720" numCol="1" anchor="t" anchorCtr="0" compatLnSpc="1">
            <a:prstTxWarp prst="textNoShape">
              <a:avLst/>
            </a:prstTxWarp>
          </a:bodyPr>
          <a:lstStyle/>
          <a:p>
            <a:r>
              <a:rPr lang="en-US" dirty="0"/>
              <a:t>An energy source’s ability to deliver power to a load is limited by its </a:t>
            </a:r>
            <a:r>
              <a:rPr lang="en-US" i="1" dirty="0">
                <a:solidFill>
                  <a:srgbClr val="C00000"/>
                </a:solidFill>
              </a:rPr>
              <a:t>internal impedance</a:t>
            </a:r>
          </a:p>
          <a:p>
            <a:r>
              <a:rPr lang="en-US" dirty="0"/>
              <a:t>Amateur transmitting equipment is designed so that the internal impedance of its output circuits is </a:t>
            </a:r>
            <a:r>
              <a:rPr lang="en-US" b="1" dirty="0">
                <a:solidFill>
                  <a:srgbClr val="23408E"/>
                </a:solidFill>
              </a:rPr>
              <a:t>50 Ω</a:t>
            </a:r>
          </a:p>
          <a:p>
            <a:r>
              <a:rPr lang="en-US" dirty="0"/>
              <a:t>If the difference between the antenna system impedance and transmitter’s out impedance is great enough, the transmitter may reduce output power to avoid damage (solution is an </a:t>
            </a:r>
            <a:r>
              <a:rPr lang="en-US" i="1" dirty="0">
                <a:solidFill>
                  <a:srgbClr val="C00000"/>
                </a:solidFill>
              </a:rPr>
              <a:t>impedance-matching circuit</a:t>
            </a:r>
            <a:r>
              <a:rPr lang="en-US" dirty="0"/>
              <a:t>)</a:t>
            </a:r>
            <a:endParaRPr lang="en-US" i="1" dirty="0"/>
          </a:p>
        </p:txBody>
      </p:sp>
      <p:pic>
        <p:nvPicPr>
          <p:cNvPr id="2" name="Picture 1">
            <a:extLst>
              <a:ext uri="{FF2B5EF4-FFF2-40B4-BE49-F238E27FC236}">
                <a16:creationId xmlns:a16="http://schemas.microsoft.com/office/drawing/2014/main" xmlns="" id="{2F8866C6-E777-6B84-AD5F-05DFEC31DC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bwMode="auto">
          <a:xfrm>
            <a:off x="587375" y="818148"/>
            <a:ext cx="10972800" cy="1351966"/>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Matching (cont.)</a:t>
            </a:r>
          </a:p>
        </p:txBody>
      </p:sp>
      <p:sp>
        <p:nvSpPr>
          <p:cNvPr id="134146" name="Content Placeholder 2"/>
          <p:cNvSpPr>
            <a:spLocks noGrp="1"/>
          </p:cNvSpPr>
          <p:nvPr>
            <p:ph idx="1"/>
          </p:nvPr>
        </p:nvSpPr>
        <p:spPr bwMode="auto">
          <a:xfrm>
            <a:off x="609600" y="1769437"/>
            <a:ext cx="10972800" cy="1025525"/>
          </a:xfrm>
          <a:noFill/>
          <a:ln>
            <a:miter lim="800000"/>
            <a:headEnd/>
            <a:tailEnd/>
          </a:ln>
        </p:spPr>
        <p:txBody>
          <a:bodyPr vert="horz" wrap="square" lIns="91440" tIns="45720" rIns="91440" bIns="45720" numCol="1" anchor="t" anchorCtr="0" compatLnSpc="1">
            <a:prstTxWarp prst="textNoShape">
              <a:avLst/>
            </a:prstTxWarp>
          </a:bodyPr>
          <a:lstStyle/>
          <a:p>
            <a:r>
              <a:rPr lang="en-US" dirty="0"/>
              <a:t>Most impedance-matching circuits are </a:t>
            </a:r>
            <a:r>
              <a:rPr lang="en-US" i="1" dirty="0">
                <a:solidFill>
                  <a:srgbClr val="C00000"/>
                </a:solidFill>
              </a:rPr>
              <a:t>LC</a:t>
            </a:r>
            <a:r>
              <a:rPr lang="en-US" dirty="0"/>
              <a:t> circuits (inductors and capacitors), called </a:t>
            </a:r>
            <a:r>
              <a:rPr lang="en-US" dirty="0">
                <a:solidFill>
                  <a:srgbClr val="0000FF"/>
                </a:solidFill>
              </a:rPr>
              <a:t>π</a:t>
            </a:r>
            <a:r>
              <a:rPr lang="en-US" dirty="0"/>
              <a:t> and </a:t>
            </a:r>
            <a:r>
              <a:rPr lang="en-US" dirty="0">
                <a:solidFill>
                  <a:srgbClr val="0000FF"/>
                </a:solidFill>
              </a:rPr>
              <a:t>T</a:t>
            </a:r>
            <a:r>
              <a:rPr lang="en-US" dirty="0"/>
              <a:t> networks … see figure below:</a:t>
            </a:r>
          </a:p>
          <a:p>
            <a:endParaRPr lang="en-US" dirty="0"/>
          </a:p>
        </p:txBody>
      </p:sp>
      <p:sp>
        <p:nvSpPr>
          <p:cNvPr id="5" name="TextBox 4"/>
          <p:cNvSpPr txBox="1">
            <a:spLocks noChangeArrowheads="1"/>
          </p:cNvSpPr>
          <p:nvPr/>
        </p:nvSpPr>
        <p:spPr bwMode="auto">
          <a:xfrm>
            <a:off x="7351294" y="3886200"/>
            <a:ext cx="4612105" cy="1815882"/>
          </a:xfrm>
          <a:prstGeom prst="rect">
            <a:avLst/>
          </a:prstGeom>
          <a:noFill/>
          <a:ln w="9525">
            <a:noFill/>
            <a:miter lim="800000"/>
            <a:headEnd/>
            <a:tailEnd/>
          </a:ln>
        </p:spPr>
        <p:txBody>
          <a:bodyPr wrap="square">
            <a:spAutoFit/>
          </a:bodyPr>
          <a:lstStyle/>
          <a:p>
            <a:r>
              <a:rPr lang="en-US" sz="2800" dirty="0">
                <a:solidFill>
                  <a:srgbClr val="C00000"/>
                </a:solidFill>
              </a:rPr>
              <a:t>Impedance matching can also be performed by special lengths and connections of transmission line.</a:t>
            </a:r>
          </a:p>
        </p:txBody>
      </p:sp>
      <p:pic>
        <p:nvPicPr>
          <p:cNvPr id="3" name="Picture 2">
            <a:extLst>
              <a:ext uri="{FF2B5EF4-FFF2-40B4-BE49-F238E27FC236}">
                <a16:creationId xmlns:a16="http://schemas.microsoft.com/office/drawing/2014/main" xmlns="" id="{A1EAC70D-D4B8-9FBA-731C-E192F7C38899}"/>
              </a:ext>
            </a:extLst>
          </p:cNvPr>
          <p:cNvPicPr>
            <a:picLocks noChangeAspect="1"/>
          </p:cNvPicPr>
          <p:nvPr/>
        </p:nvPicPr>
        <p:blipFill>
          <a:blip r:embed="rId2"/>
          <a:stretch>
            <a:fillRect/>
          </a:stretch>
        </p:blipFill>
        <p:spPr>
          <a:xfrm>
            <a:off x="380999" y="2737172"/>
            <a:ext cx="6681537" cy="3584028"/>
          </a:xfrm>
          <a:prstGeom prst="rect">
            <a:avLst/>
          </a:prstGeom>
        </p:spPr>
      </p:pic>
      <p:pic>
        <p:nvPicPr>
          <p:cNvPr id="2" name="Picture 1">
            <a:extLst>
              <a:ext uri="{FF2B5EF4-FFF2-40B4-BE49-F238E27FC236}">
                <a16:creationId xmlns:a16="http://schemas.microsoft.com/office/drawing/2014/main" xmlns="" id="{16122EC6-3778-B232-C26D-F344D2456D9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9F4FC3B8-B253-A7B4-676F-1EAC2886A8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828800"/>
            <a:ext cx="10972800" cy="44958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4 Part 2 of 3</a:t>
            </a:r>
            <a:br>
              <a:rPr lang="en-US" sz="6000" b="1" dirty="0"/>
            </a:br>
            <a:r>
              <a:rPr lang="en-US" dirty="0"/>
              <a:t/>
            </a:r>
            <a:br>
              <a:rPr lang="en-US" dirty="0"/>
            </a:br>
            <a:r>
              <a:rPr lang="en-US" dirty="0"/>
              <a:t>ARRL General Class</a:t>
            </a:r>
            <a:br>
              <a:rPr lang="en-US" dirty="0"/>
            </a:br>
            <a:r>
              <a:rPr lang="en-US" dirty="0"/>
              <a:t>Components and Circuits</a:t>
            </a:r>
            <a:br>
              <a:rPr lang="en-US" dirty="0"/>
            </a:br>
            <a:r>
              <a:rPr lang="en-US" dirty="0"/>
              <a:t>Sections 4.4, 4.5</a:t>
            </a:r>
            <a:br>
              <a:rPr lang="en-US" dirty="0"/>
            </a:br>
            <a:r>
              <a:rPr lang="en-US" dirty="0"/>
              <a:t/>
            </a:r>
            <a:br>
              <a:rPr lang="en-US" dirty="0"/>
            </a:br>
            <a:r>
              <a:rPr lang="en-US" sz="3200" dirty="0"/>
              <a:t>Reactance, Impedance &amp; Resonance, Active Components</a:t>
            </a:r>
            <a:r>
              <a:rPr lang="en-US" dirty="0"/>
              <a:t/>
            </a:r>
            <a:br>
              <a:rPr lang="en-US" dirty="0"/>
            </a:br>
            <a:endParaRPr lang="en-US" dirty="0"/>
          </a:p>
        </p:txBody>
      </p:sp>
      <p:pic>
        <p:nvPicPr>
          <p:cNvPr id="2" name="Picture 1">
            <a:extLst>
              <a:ext uri="{FF2B5EF4-FFF2-40B4-BE49-F238E27FC236}">
                <a16:creationId xmlns:a16="http://schemas.microsoft.com/office/drawing/2014/main" xmlns="" id="{8726569D-65C1-CC99-7D27-9F5620B847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happens when inductive and capacitive reactance are equal in a series LC circuit?</a:t>
            </a:r>
          </a:p>
        </p:txBody>
      </p:sp>
      <p:sp>
        <p:nvSpPr>
          <p:cNvPr id="13721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Resonance causes impedance to be very high</a:t>
            </a:r>
          </a:p>
          <a:p>
            <a:pPr marL="457200" indent="-457200">
              <a:buFont typeface="Times New Roman" pitchFamily="18" charset="0"/>
              <a:buAutoNum type="alphaUcPeriod"/>
            </a:pPr>
            <a:r>
              <a:rPr lang="en-US" dirty="0">
                <a:latin typeface="Calibri" pitchFamily="34" charset="0"/>
              </a:rPr>
              <a:t>Impedance is equal to the geometric mean of the inductance and capacitance</a:t>
            </a:r>
          </a:p>
          <a:p>
            <a:pPr marL="457200" indent="-457200">
              <a:buFont typeface="Times New Roman" pitchFamily="18" charset="0"/>
              <a:buAutoNum type="alphaUcPeriod"/>
            </a:pPr>
            <a:r>
              <a:rPr lang="en-US" dirty="0">
                <a:latin typeface="Calibri" pitchFamily="34" charset="0"/>
              </a:rPr>
              <a:t>Resonance causes impedance to be very low</a:t>
            </a:r>
          </a:p>
          <a:p>
            <a:pPr marL="457200" indent="-457200">
              <a:buFont typeface="Times New Roman" pitchFamily="18" charset="0"/>
              <a:buAutoNum type="alphaUcPeriod"/>
            </a:pPr>
            <a:r>
              <a:rPr lang="en-US" dirty="0">
                <a:latin typeface="Calibri" pitchFamily="34" charset="0"/>
              </a:rPr>
              <a:t>Impedance is equal to the arithmetic mean of the inductance and capacitance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G5A01 (C) Page 4-23</a:t>
            </a:r>
            <a:endParaRPr lang="en-US" sz="1600" b="1" dirty="0">
              <a:solidFill>
                <a:srgbClr val="23408E"/>
              </a:solidFill>
            </a:endParaRPr>
          </a:p>
        </p:txBody>
      </p:sp>
      <p:sp>
        <p:nvSpPr>
          <p:cNvPr id="2" name="TextBox 1">
            <a:extLst>
              <a:ext uri="{FF2B5EF4-FFF2-40B4-BE49-F238E27FC236}">
                <a16:creationId xmlns:a16="http://schemas.microsoft.com/office/drawing/2014/main" xmlns="" id="{56EFDB4D-115A-EA9E-59E9-65065BDE003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30</a:t>
            </a:fld>
            <a:endParaRPr lang="en-US" sz="1200" b="1" dirty="0">
              <a:solidFill>
                <a:srgbClr val="23408E"/>
              </a:solidFill>
            </a:endParaRPr>
          </a:p>
        </p:txBody>
      </p:sp>
      <p:pic>
        <p:nvPicPr>
          <p:cNvPr id="3" name="Picture 2">
            <a:extLst>
              <a:ext uri="{FF2B5EF4-FFF2-40B4-BE49-F238E27FC236}">
                <a16:creationId xmlns:a16="http://schemas.microsoft.com/office/drawing/2014/main" xmlns="" id="{0D1CD1E8-4A45-577D-2E12-CBDE590A05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term for the inverse of impedance?</a:t>
            </a:r>
          </a:p>
        </p:txBody>
      </p:sp>
      <p:sp>
        <p:nvSpPr>
          <p:cNvPr id="13824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Conductance</a:t>
            </a:r>
          </a:p>
          <a:p>
            <a:pPr marL="457200" indent="-457200">
              <a:buFont typeface="Times New Roman" pitchFamily="18" charset="0"/>
              <a:buAutoNum type="alphaUcPeriod"/>
            </a:pPr>
            <a:r>
              <a:rPr lang="fr-FR" dirty="0">
                <a:latin typeface="Calibri" pitchFamily="34" charset="0"/>
              </a:rPr>
              <a:t>Susceptance</a:t>
            </a:r>
          </a:p>
          <a:p>
            <a:pPr marL="457200" indent="-457200">
              <a:buFont typeface="Times New Roman" pitchFamily="18" charset="0"/>
              <a:buAutoNum type="alphaUcPeriod"/>
            </a:pPr>
            <a:r>
              <a:rPr lang="fr-FR" dirty="0">
                <a:latin typeface="Calibri" pitchFamily="34" charset="0"/>
              </a:rPr>
              <a:t>Reluctance</a:t>
            </a:r>
          </a:p>
          <a:p>
            <a:pPr marL="457200" indent="-457200">
              <a:buFont typeface="Times New Roman" pitchFamily="18" charset="0"/>
              <a:buAutoNum type="alphaUcPeriod"/>
            </a:pPr>
            <a:r>
              <a:rPr lang="fr-FR" dirty="0">
                <a:latin typeface="Calibri" pitchFamily="34" charset="0"/>
              </a:rPr>
              <a:t>Admittance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G5A07 (D) Page 4-23</a:t>
            </a:r>
            <a:endParaRPr lang="en-US" sz="1600" b="1" dirty="0">
              <a:solidFill>
                <a:srgbClr val="23408E"/>
              </a:solidFill>
            </a:endParaRPr>
          </a:p>
        </p:txBody>
      </p:sp>
      <p:sp>
        <p:nvSpPr>
          <p:cNvPr id="2" name="TextBox 1">
            <a:extLst>
              <a:ext uri="{FF2B5EF4-FFF2-40B4-BE49-F238E27FC236}">
                <a16:creationId xmlns:a16="http://schemas.microsoft.com/office/drawing/2014/main" xmlns="" id="{F5640239-0ED0-D8CD-A58F-FB35D3AD592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31</a:t>
            </a:fld>
            <a:endParaRPr lang="en-US" sz="1200" b="1" dirty="0">
              <a:solidFill>
                <a:srgbClr val="23408E"/>
              </a:solidFill>
            </a:endParaRPr>
          </a:p>
        </p:txBody>
      </p:sp>
      <p:pic>
        <p:nvPicPr>
          <p:cNvPr id="3" name="Picture 2">
            <a:extLst>
              <a:ext uri="{FF2B5EF4-FFF2-40B4-BE49-F238E27FC236}">
                <a16:creationId xmlns:a16="http://schemas.microsoft.com/office/drawing/2014/main" xmlns="" id="{FF314DD2-24E7-C7A4-9AEF-1D3B0A5A70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impedance?</a:t>
            </a:r>
          </a:p>
        </p:txBody>
      </p:sp>
      <p:sp>
        <p:nvSpPr>
          <p:cNvPr id="13619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ratio of current to voltage</a:t>
            </a:r>
          </a:p>
          <a:p>
            <a:pPr marL="457200" indent="-457200">
              <a:buFont typeface="Times New Roman" pitchFamily="18" charset="0"/>
              <a:buAutoNum type="alphaUcPeriod"/>
            </a:pPr>
            <a:r>
              <a:rPr lang="en-US" dirty="0">
                <a:latin typeface="Calibri" pitchFamily="34" charset="0"/>
              </a:rPr>
              <a:t>The product of current and voltage</a:t>
            </a:r>
          </a:p>
          <a:p>
            <a:pPr marL="457200" indent="-457200">
              <a:buFont typeface="Times New Roman" pitchFamily="18" charset="0"/>
              <a:buAutoNum type="alphaUcPeriod"/>
            </a:pPr>
            <a:r>
              <a:rPr lang="en-US" dirty="0">
                <a:latin typeface="Calibri" pitchFamily="34" charset="0"/>
              </a:rPr>
              <a:t>The ratio of voltage to current</a:t>
            </a:r>
          </a:p>
          <a:p>
            <a:pPr marL="457200" indent="-457200">
              <a:buFont typeface="Times New Roman" pitchFamily="18" charset="0"/>
              <a:buAutoNum type="alphaUcPeriod"/>
            </a:pPr>
            <a:r>
              <a:rPr lang="en-US" dirty="0">
                <a:latin typeface="Calibri" pitchFamily="34" charset="0"/>
              </a:rPr>
              <a:t>The product of current and reactance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G5A08 (C) Page 4-23</a:t>
            </a:r>
            <a:endParaRPr lang="en-US" sz="1600" b="1" dirty="0">
              <a:solidFill>
                <a:srgbClr val="23408E"/>
              </a:solidFill>
            </a:endParaRPr>
          </a:p>
        </p:txBody>
      </p:sp>
      <p:sp>
        <p:nvSpPr>
          <p:cNvPr id="2" name="TextBox 1">
            <a:extLst>
              <a:ext uri="{FF2B5EF4-FFF2-40B4-BE49-F238E27FC236}">
                <a16:creationId xmlns:a16="http://schemas.microsoft.com/office/drawing/2014/main" xmlns="" id="{5621179C-BDC5-1D9D-33DC-DC8F78DDC09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32</a:t>
            </a:fld>
            <a:endParaRPr lang="en-US" sz="1200" b="1" dirty="0">
              <a:solidFill>
                <a:srgbClr val="23408E"/>
              </a:solidFill>
            </a:endParaRPr>
          </a:p>
        </p:txBody>
      </p:sp>
      <p:pic>
        <p:nvPicPr>
          <p:cNvPr id="3" name="Picture 2">
            <a:extLst>
              <a:ext uri="{FF2B5EF4-FFF2-40B4-BE49-F238E27FC236}">
                <a16:creationId xmlns:a16="http://schemas.microsoft.com/office/drawing/2014/main" xmlns="" id="{275821C3-5106-BD72-E9CE-A9896F28FE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devices can be used for impedance matching at radio frequencies?</a:t>
            </a:r>
          </a:p>
        </p:txBody>
      </p:sp>
      <p:sp>
        <p:nvSpPr>
          <p:cNvPr id="13926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transformer</a:t>
            </a:r>
          </a:p>
          <a:p>
            <a:pPr marL="457200" indent="-457200">
              <a:buFont typeface="Times New Roman" pitchFamily="18" charset="0"/>
              <a:buAutoNum type="alphaUcPeriod"/>
            </a:pPr>
            <a:r>
              <a:rPr lang="en-US" dirty="0">
                <a:latin typeface="Calibri" pitchFamily="34" charset="0"/>
              </a:rPr>
              <a:t>A Pi-network</a:t>
            </a:r>
          </a:p>
          <a:p>
            <a:pPr marL="457200" indent="-457200">
              <a:buFont typeface="Times New Roman" pitchFamily="18" charset="0"/>
              <a:buAutoNum type="alphaUcPeriod"/>
            </a:pPr>
            <a:r>
              <a:rPr lang="en-US" dirty="0">
                <a:latin typeface="Calibri" pitchFamily="34" charset="0"/>
              </a:rPr>
              <a:t>A length of transmission line</a:t>
            </a:r>
          </a:p>
          <a:p>
            <a:pPr marL="457200" indent="-457200">
              <a:buFont typeface="Times New Roman" pitchFamily="18" charset="0"/>
              <a:buAutoNum type="alphaUcPeriod"/>
            </a:pPr>
            <a:r>
              <a:rPr lang="en-US" dirty="0">
                <a:latin typeface="Calibri" pitchFamily="34" charset="0"/>
              </a:rPr>
              <a:t>All these choices are correct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G5A10 (D) Page 4-25</a:t>
            </a:r>
            <a:endParaRPr lang="en-US" sz="1600" b="1" dirty="0">
              <a:solidFill>
                <a:srgbClr val="23408E"/>
              </a:solidFill>
            </a:endParaRPr>
          </a:p>
        </p:txBody>
      </p:sp>
      <p:sp>
        <p:nvSpPr>
          <p:cNvPr id="2" name="TextBox 1">
            <a:extLst>
              <a:ext uri="{FF2B5EF4-FFF2-40B4-BE49-F238E27FC236}">
                <a16:creationId xmlns:a16="http://schemas.microsoft.com/office/drawing/2014/main" xmlns="" id="{95CAF2B3-1C19-62C3-C041-5BFF3195AA0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33</a:t>
            </a:fld>
            <a:endParaRPr lang="en-US" sz="1200" b="1" dirty="0">
              <a:solidFill>
                <a:srgbClr val="23408E"/>
              </a:solidFill>
            </a:endParaRPr>
          </a:p>
        </p:txBody>
      </p:sp>
      <p:pic>
        <p:nvPicPr>
          <p:cNvPr id="3" name="Picture 2">
            <a:extLst>
              <a:ext uri="{FF2B5EF4-FFF2-40B4-BE49-F238E27FC236}">
                <a16:creationId xmlns:a16="http://schemas.microsoft.com/office/drawing/2014/main" xmlns="" id="{16B48DB6-0FE4-ADD4-7154-A0E5A0ED16B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letter is used to represent reactance?</a:t>
            </a:r>
          </a:p>
        </p:txBody>
      </p:sp>
      <p:sp>
        <p:nvSpPr>
          <p:cNvPr id="14029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l-PL" dirty="0">
                <a:latin typeface="Calibri" pitchFamily="34" charset="0"/>
              </a:rPr>
              <a:t>Z</a:t>
            </a:r>
          </a:p>
          <a:p>
            <a:pPr marL="457200" indent="-457200">
              <a:buFont typeface="Times New Roman" pitchFamily="18" charset="0"/>
              <a:buAutoNum type="alphaUcPeriod"/>
            </a:pPr>
            <a:r>
              <a:rPr lang="pl-PL" dirty="0">
                <a:latin typeface="Calibri" pitchFamily="34" charset="0"/>
              </a:rPr>
              <a:t>X</a:t>
            </a:r>
          </a:p>
          <a:p>
            <a:pPr marL="457200" indent="-457200">
              <a:buFont typeface="Times New Roman" pitchFamily="18" charset="0"/>
              <a:buAutoNum type="alphaUcPeriod"/>
            </a:pPr>
            <a:r>
              <a:rPr lang="pl-PL" dirty="0">
                <a:latin typeface="Calibri" pitchFamily="34" charset="0"/>
              </a:rPr>
              <a:t>B</a:t>
            </a:r>
          </a:p>
          <a:p>
            <a:pPr marL="457200" indent="-457200">
              <a:buFont typeface="Times New Roman" pitchFamily="18" charset="0"/>
              <a:buAutoNum type="alphaUcPeriod"/>
            </a:pPr>
            <a:r>
              <a:rPr lang="pl-PL" dirty="0">
                <a:latin typeface="Calibri" pitchFamily="34" charset="0"/>
              </a:rPr>
              <a:t>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G5A11 (B) Page 4-23</a:t>
            </a:r>
            <a:endParaRPr lang="en-US" sz="1600" b="1" dirty="0">
              <a:solidFill>
                <a:srgbClr val="23408E"/>
              </a:solidFill>
            </a:endParaRPr>
          </a:p>
        </p:txBody>
      </p:sp>
      <p:sp>
        <p:nvSpPr>
          <p:cNvPr id="2" name="TextBox 1">
            <a:extLst>
              <a:ext uri="{FF2B5EF4-FFF2-40B4-BE49-F238E27FC236}">
                <a16:creationId xmlns:a16="http://schemas.microsoft.com/office/drawing/2014/main" xmlns="" id="{C7E87786-E74F-5A36-58F6-0CB9A846E8B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34</a:t>
            </a:fld>
            <a:endParaRPr lang="en-US" sz="1200" b="1" dirty="0">
              <a:solidFill>
                <a:srgbClr val="23408E"/>
              </a:solidFill>
            </a:endParaRPr>
          </a:p>
        </p:txBody>
      </p:sp>
      <p:pic>
        <p:nvPicPr>
          <p:cNvPr id="3" name="Picture 2">
            <a:extLst>
              <a:ext uri="{FF2B5EF4-FFF2-40B4-BE49-F238E27FC236}">
                <a16:creationId xmlns:a16="http://schemas.microsoft.com/office/drawing/2014/main" xmlns="" id="{F4354140-6B40-A7B5-CCAE-0B321DA4028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occurs in an LC circuit at resonance?</a:t>
            </a:r>
          </a:p>
        </p:txBody>
      </p:sp>
      <p:sp>
        <p:nvSpPr>
          <p:cNvPr id="14131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Current and voltage are equal</a:t>
            </a:r>
          </a:p>
          <a:p>
            <a:pPr marL="457200" indent="-457200">
              <a:buFont typeface="Times New Roman" pitchFamily="18" charset="0"/>
              <a:buAutoNum type="alphaUcPeriod"/>
            </a:pPr>
            <a:r>
              <a:rPr lang="en-US" dirty="0">
                <a:latin typeface="Calibri" pitchFamily="34" charset="0"/>
              </a:rPr>
              <a:t>Resistance is cancelled</a:t>
            </a:r>
          </a:p>
          <a:p>
            <a:pPr marL="457200" indent="-457200">
              <a:buFont typeface="Times New Roman" pitchFamily="18" charset="0"/>
              <a:buAutoNum type="alphaUcPeriod"/>
            </a:pPr>
            <a:r>
              <a:rPr lang="en-US" dirty="0">
                <a:latin typeface="Calibri" pitchFamily="34" charset="0"/>
              </a:rPr>
              <a:t>The circuit radiates all its energy in the form of radio waves</a:t>
            </a:r>
          </a:p>
          <a:p>
            <a:pPr marL="457200" indent="-457200">
              <a:buFont typeface="Times New Roman" pitchFamily="18" charset="0"/>
              <a:buAutoNum type="alphaUcPeriod"/>
            </a:pPr>
            <a:r>
              <a:rPr lang="en-US" dirty="0">
                <a:latin typeface="Calibri" pitchFamily="34" charset="0"/>
              </a:rPr>
              <a:t>Inductive reactance and capacitive reactance cancel</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G5A12 (D) Page 4-24</a:t>
            </a:r>
            <a:endParaRPr lang="en-US" sz="1600" b="1" dirty="0">
              <a:solidFill>
                <a:srgbClr val="23408E"/>
              </a:solidFill>
            </a:endParaRPr>
          </a:p>
        </p:txBody>
      </p:sp>
      <p:sp>
        <p:nvSpPr>
          <p:cNvPr id="2" name="TextBox 1">
            <a:extLst>
              <a:ext uri="{FF2B5EF4-FFF2-40B4-BE49-F238E27FC236}">
                <a16:creationId xmlns:a16="http://schemas.microsoft.com/office/drawing/2014/main" xmlns="" id="{EB08C333-A050-7F1B-964F-33D09421F76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35</a:t>
            </a:fld>
            <a:endParaRPr lang="en-US" sz="1200" b="1" dirty="0">
              <a:solidFill>
                <a:srgbClr val="23408E"/>
              </a:solidFill>
            </a:endParaRPr>
          </a:p>
        </p:txBody>
      </p:sp>
      <p:pic>
        <p:nvPicPr>
          <p:cNvPr id="3" name="Picture 2">
            <a:extLst>
              <a:ext uri="{FF2B5EF4-FFF2-40B4-BE49-F238E27FC236}">
                <a16:creationId xmlns:a16="http://schemas.microsoft.com/office/drawing/2014/main" xmlns="" id="{C534028A-A55F-B321-C39D-F2192E4827A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transformer turns ratio matches an antenna’s 600-ohm feed point impedance to a 50-ohm coaxial cable?</a:t>
            </a:r>
          </a:p>
        </p:txBody>
      </p:sp>
      <p:sp>
        <p:nvSpPr>
          <p:cNvPr id="1423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3.5 to 1</a:t>
            </a:r>
          </a:p>
          <a:p>
            <a:pPr marL="457200" indent="-457200">
              <a:buFont typeface="Times New Roman" pitchFamily="18" charset="0"/>
              <a:buAutoNum type="alphaUcPeriod"/>
            </a:pPr>
            <a:r>
              <a:rPr lang="en-US" dirty="0">
                <a:latin typeface="Calibri" pitchFamily="34" charset="0"/>
              </a:rPr>
              <a:t>12 to 1</a:t>
            </a:r>
          </a:p>
          <a:p>
            <a:pPr marL="457200" indent="-457200">
              <a:buFont typeface="Times New Roman" pitchFamily="18" charset="0"/>
              <a:buAutoNum type="alphaUcPeriod"/>
            </a:pPr>
            <a:r>
              <a:rPr lang="en-US" dirty="0">
                <a:latin typeface="Calibri" pitchFamily="34" charset="0"/>
              </a:rPr>
              <a:t>24 to 1</a:t>
            </a:r>
          </a:p>
          <a:p>
            <a:pPr marL="457200" indent="-457200">
              <a:buFont typeface="Times New Roman" pitchFamily="18" charset="0"/>
              <a:buAutoNum type="alphaUcPeriod"/>
            </a:pPr>
            <a:r>
              <a:rPr lang="en-US" dirty="0">
                <a:latin typeface="Calibri" pitchFamily="34" charset="0"/>
              </a:rPr>
              <a:t>144 to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G5C07 (A) Page 4-24</a:t>
            </a:r>
            <a:endParaRPr lang="en-US" sz="1600" b="1" dirty="0">
              <a:solidFill>
                <a:srgbClr val="23408E"/>
              </a:solidFill>
            </a:endParaRPr>
          </a:p>
        </p:txBody>
      </p:sp>
      <p:sp>
        <p:nvSpPr>
          <p:cNvPr id="2" name="TextBox 1">
            <a:extLst>
              <a:ext uri="{FF2B5EF4-FFF2-40B4-BE49-F238E27FC236}">
                <a16:creationId xmlns:a16="http://schemas.microsoft.com/office/drawing/2014/main" xmlns="" id="{9A42FE82-9EF4-9634-1FAE-19C7FC28D8F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36</a:t>
            </a:fld>
            <a:endParaRPr lang="en-US" sz="1200" b="1" dirty="0">
              <a:solidFill>
                <a:srgbClr val="23408E"/>
              </a:solidFill>
            </a:endParaRPr>
          </a:p>
        </p:txBody>
      </p:sp>
      <p:pic>
        <p:nvPicPr>
          <p:cNvPr id="3" name="Picture 2">
            <a:extLst>
              <a:ext uri="{FF2B5EF4-FFF2-40B4-BE49-F238E27FC236}">
                <a16:creationId xmlns:a16="http://schemas.microsoft.com/office/drawing/2014/main" xmlns="" id="{3DA21F4E-70B2-B572-B2FD-D7E5292FF2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happens when an inductor is operated above its self-resonant frequency?</a:t>
            </a:r>
          </a:p>
        </p:txBody>
      </p:sp>
      <p:sp>
        <p:nvSpPr>
          <p:cNvPr id="1423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Its reactance increases</a:t>
            </a:r>
          </a:p>
          <a:p>
            <a:pPr marL="457200" indent="-457200">
              <a:buFont typeface="Times New Roman" pitchFamily="18" charset="0"/>
              <a:buAutoNum type="alphaUcPeriod"/>
            </a:pPr>
            <a:r>
              <a:rPr lang="en-US" dirty="0">
                <a:latin typeface="Calibri" pitchFamily="34" charset="0"/>
              </a:rPr>
              <a:t>Harmonics are generated</a:t>
            </a:r>
          </a:p>
          <a:p>
            <a:pPr marL="457200" indent="-457200">
              <a:buFont typeface="Times New Roman" pitchFamily="18" charset="0"/>
              <a:buAutoNum type="alphaUcPeriod"/>
            </a:pPr>
            <a:r>
              <a:rPr lang="en-US" dirty="0">
                <a:latin typeface="Calibri" pitchFamily="34" charset="0"/>
              </a:rPr>
              <a:t>It becomes capacitive</a:t>
            </a:r>
          </a:p>
          <a:p>
            <a:pPr marL="457200" indent="-457200">
              <a:buFont typeface="Times New Roman" pitchFamily="18" charset="0"/>
              <a:buAutoNum type="alphaUcPeriod"/>
            </a:pPr>
            <a:r>
              <a:rPr lang="en-US" dirty="0">
                <a:latin typeface="Calibri" pitchFamily="34" charset="0"/>
              </a:rPr>
              <a:t>Catastrophic failure is likely</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G6A11 (C) Page 4-24</a:t>
            </a:r>
            <a:endParaRPr lang="en-US" sz="1600" b="1" dirty="0">
              <a:solidFill>
                <a:srgbClr val="23408E"/>
              </a:solidFill>
            </a:endParaRPr>
          </a:p>
        </p:txBody>
      </p:sp>
      <p:sp>
        <p:nvSpPr>
          <p:cNvPr id="2" name="TextBox 1">
            <a:extLst>
              <a:ext uri="{FF2B5EF4-FFF2-40B4-BE49-F238E27FC236}">
                <a16:creationId xmlns:a16="http://schemas.microsoft.com/office/drawing/2014/main" xmlns="" id="{ABBA9943-43C5-6041-6E45-4D0383A2418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37</a:t>
            </a:fld>
            <a:endParaRPr lang="en-US" sz="1200" b="1" dirty="0">
              <a:solidFill>
                <a:srgbClr val="23408E"/>
              </a:solidFill>
            </a:endParaRPr>
          </a:p>
        </p:txBody>
      </p:sp>
      <p:pic>
        <p:nvPicPr>
          <p:cNvPr id="3" name="Picture 2">
            <a:extLst>
              <a:ext uri="{FF2B5EF4-FFF2-40B4-BE49-F238E27FC236}">
                <a16:creationId xmlns:a16="http://schemas.microsoft.com/office/drawing/2014/main" xmlns="" id="{A11668FF-F423-CE8E-83BB-7D3C9D679D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0643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one reason to use an impedance matching transformer at a transmitter output?</a:t>
            </a:r>
          </a:p>
        </p:txBody>
      </p:sp>
      <p:sp>
        <p:nvSpPr>
          <p:cNvPr id="1423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minimize transmitter power output</a:t>
            </a:r>
          </a:p>
          <a:p>
            <a:pPr marL="457200" indent="-457200">
              <a:buFont typeface="Times New Roman" pitchFamily="18" charset="0"/>
              <a:buAutoNum type="alphaUcPeriod"/>
            </a:pPr>
            <a:r>
              <a:rPr lang="en-US" dirty="0">
                <a:latin typeface="Calibri" pitchFamily="34" charset="0"/>
              </a:rPr>
              <a:t>To present the desired impedance to the transmitter and feed line</a:t>
            </a:r>
          </a:p>
          <a:p>
            <a:pPr marL="457200" indent="-457200">
              <a:buFont typeface="Times New Roman" pitchFamily="18" charset="0"/>
              <a:buAutoNum type="alphaUcPeriod"/>
            </a:pPr>
            <a:r>
              <a:rPr lang="en-US" dirty="0">
                <a:latin typeface="Calibri" pitchFamily="34" charset="0"/>
              </a:rPr>
              <a:t>To reduce power supply ripple</a:t>
            </a:r>
          </a:p>
          <a:p>
            <a:pPr marL="457200" indent="-457200">
              <a:buFont typeface="Times New Roman" pitchFamily="18" charset="0"/>
              <a:buAutoNum type="alphaUcPeriod"/>
            </a:pPr>
            <a:r>
              <a:rPr lang="en-US" dirty="0">
                <a:latin typeface="Calibri" pitchFamily="34" charset="0"/>
              </a:rPr>
              <a:t>To minimize radiation resistance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G7C03 (B) Page 4-25</a:t>
            </a:r>
            <a:endParaRPr lang="en-US" sz="1600" b="1" dirty="0">
              <a:solidFill>
                <a:srgbClr val="23408E"/>
              </a:solidFill>
            </a:endParaRPr>
          </a:p>
        </p:txBody>
      </p:sp>
      <p:sp>
        <p:nvSpPr>
          <p:cNvPr id="2" name="TextBox 1">
            <a:extLst>
              <a:ext uri="{FF2B5EF4-FFF2-40B4-BE49-F238E27FC236}">
                <a16:creationId xmlns:a16="http://schemas.microsoft.com/office/drawing/2014/main" xmlns="" id="{F001C930-4E7A-0B9E-6B8E-AB0E3328011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38</a:t>
            </a:fld>
            <a:endParaRPr lang="en-US" sz="1200" b="1" dirty="0">
              <a:solidFill>
                <a:srgbClr val="23408E"/>
              </a:solidFill>
            </a:endParaRPr>
          </a:p>
        </p:txBody>
      </p:sp>
      <p:pic>
        <p:nvPicPr>
          <p:cNvPr id="3" name="Picture 2">
            <a:extLst>
              <a:ext uri="{FF2B5EF4-FFF2-40B4-BE49-F238E27FC236}">
                <a16:creationId xmlns:a16="http://schemas.microsoft.com/office/drawing/2014/main" xmlns="" id="{2874F1D2-84A0-ACAB-2E0B-9A3F37D6DAF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41493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533400" y="354421"/>
            <a:ext cx="10972800" cy="1496345"/>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5400" b="1" dirty="0"/>
              <a:t>Section 4.5</a:t>
            </a:r>
            <a:r>
              <a:rPr lang="en-US" dirty="0"/>
              <a:t/>
            </a:r>
            <a:br>
              <a:rPr lang="en-US" dirty="0"/>
            </a:br>
            <a:r>
              <a:rPr lang="en-US" dirty="0"/>
              <a:t>Semiconductor Components</a:t>
            </a:r>
          </a:p>
        </p:txBody>
      </p:sp>
      <p:sp>
        <p:nvSpPr>
          <p:cNvPr id="3" name="Content Placeholder 2"/>
          <p:cNvSpPr>
            <a:spLocks noGrp="1"/>
          </p:cNvSpPr>
          <p:nvPr>
            <p:ph idx="1"/>
          </p:nvPr>
        </p:nvSpPr>
        <p:spPr bwMode="auto">
          <a:xfrm>
            <a:off x="381000" y="1905000"/>
            <a:ext cx="11277600" cy="4379913"/>
          </a:xfrm>
          <a:noFill/>
          <a:ln>
            <a:miter lim="800000"/>
            <a:headEnd/>
            <a:tailEnd/>
          </a:ln>
        </p:spPr>
        <p:txBody>
          <a:bodyPr vert="horz" wrap="square" lIns="91440" tIns="45720" rIns="91440" bIns="45720" numCol="1" anchor="t" anchorCtr="0" compatLnSpc="1">
            <a:prstTxWarp prst="textNoShape">
              <a:avLst/>
            </a:prstTxWarp>
          </a:bodyPr>
          <a:lstStyle/>
          <a:p>
            <a:r>
              <a:rPr lang="en-US" dirty="0"/>
              <a:t>The most common active components are made of semiconductors</a:t>
            </a:r>
          </a:p>
          <a:p>
            <a:r>
              <a:rPr lang="en-US" dirty="0"/>
              <a:t>Most are made of silicon and germanium</a:t>
            </a:r>
          </a:p>
          <a:p>
            <a:r>
              <a:rPr lang="en-US" dirty="0"/>
              <a:t>Electrical properties can be controlled by addition of small amounts of </a:t>
            </a:r>
            <a:r>
              <a:rPr lang="en-US" i="1" dirty="0">
                <a:solidFill>
                  <a:srgbClr val="C00000"/>
                </a:solidFill>
              </a:rPr>
              <a:t>dopants</a:t>
            </a:r>
            <a:r>
              <a:rPr lang="en-US" dirty="0"/>
              <a:t> (impurities) such as indium and phosphorus</a:t>
            </a:r>
          </a:p>
          <a:p>
            <a:r>
              <a:rPr lang="en-US" dirty="0"/>
              <a:t>If the impurity creates an excess of electrons, the result is an </a:t>
            </a:r>
            <a:r>
              <a:rPr lang="en-US" i="1" dirty="0">
                <a:solidFill>
                  <a:srgbClr val="CC0000"/>
                </a:solidFill>
              </a:rPr>
              <a:t>N-type</a:t>
            </a:r>
            <a:r>
              <a:rPr lang="en-US" dirty="0"/>
              <a:t> material. The opposite is </a:t>
            </a:r>
            <a:r>
              <a:rPr lang="en-US" i="1" dirty="0">
                <a:solidFill>
                  <a:srgbClr val="CC0000"/>
                </a:solidFill>
              </a:rPr>
              <a:t>P-type</a:t>
            </a:r>
            <a:r>
              <a:rPr lang="en-US" dirty="0"/>
              <a:t> (a deficit of electrons).</a:t>
            </a:r>
          </a:p>
          <a:p>
            <a:r>
              <a:rPr lang="en-US" dirty="0"/>
              <a:t>Where N-type and P-type are in contact is a </a:t>
            </a:r>
            <a:r>
              <a:rPr lang="en-US" i="1" dirty="0">
                <a:solidFill>
                  <a:srgbClr val="C00000"/>
                </a:solidFill>
              </a:rPr>
              <a:t>PN junction</a:t>
            </a:r>
          </a:p>
        </p:txBody>
      </p:sp>
      <p:pic>
        <p:nvPicPr>
          <p:cNvPr id="2" name="Picture 1">
            <a:extLst>
              <a:ext uri="{FF2B5EF4-FFF2-40B4-BE49-F238E27FC236}">
                <a16:creationId xmlns:a16="http://schemas.microsoft.com/office/drawing/2014/main" xmlns="" id="{846C8F47-3601-6A2A-E18F-5455B55408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2"/>
          <p:cNvSpPr>
            <a:spLocks noGrp="1"/>
          </p:cNvSpPr>
          <p:nvPr>
            <p:ph type="title"/>
          </p:nvPr>
        </p:nvSpPr>
        <p:spPr bwMode="auto">
          <a:xfrm>
            <a:off x="512947" y="457200"/>
            <a:ext cx="10972800" cy="132790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5400" b="1" dirty="0"/>
              <a:t>Section 4.4</a:t>
            </a:r>
            <a:r>
              <a:rPr lang="en-US" dirty="0"/>
              <a:t/>
            </a:r>
            <a:br>
              <a:rPr lang="en-US" dirty="0"/>
            </a:br>
            <a:r>
              <a:rPr lang="en-US" dirty="0"/>
              <a:t>Reactance</a:t>
            </a:r>
          </a:p>
        </p:txBody>
      </p:sp>
      <p:sp>
        <p:nvSpPr>
          <p:cNvPr id="4" name="Content Placeholder 3"/>
          <p:cNvSpPr>
            <a:spLocks noGrp="1"/>
          </p:cNvSpPr>
          <p:nvPr>
            <p:ph idx="1"/>
          </p:nvPr>
        </p:nvSpPr>
        <p:spPr bwMode="auto">
          <a:xfrm>
            <a:off x="609600" y="2057400"/>
            <a:ext cx="10972800" cy="43434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Reactance: Resistance to the flow of ac current caused by capacitance or inductance. Denoted by </a:t>
            </a:r>
            <a:r>
              <a:rPr lang="en-US" sz="3000" i="1" dirty="0">
                <a:solidFill>
                  <a:srgbClr val="C00000"/>
                </a:solidFill>
              </a:rPr>
              <a:t>X</a:t>
            </a:r>
            <a:r>
              <a:rPr lang="en-US" sz="3000" dirty="0"/>
              <a:t>. Measured in ohms (</a:t>
            </a:r>
            <a:r>
              <a:rPr lang="en-US" sz="3000" i="1" dirty="0">
                <a:solidFill>
                  <a:srgbClr val="C00000"/>
                </a:solidFill>
              </a:rPr>
              <a:t>Ω</a:t>
            </a:r>
            <a:r>
              <a:rPr lang="en-US" sz="3000" dirty="0"/>
              <a:t>), like resistance.</a:t>
            </a:r>
          </a:p>
          <a:p>
            <a:r>
              <a:rPr lang="en-US" sz="3000" dirty="0"/>
              <a:t>Capacitive Reactance: Opposition to ac current flow from the stored energy in a capacitor. Denoted by </a:t>
            </a:r>
            <a:r>
              <a:rPr lang="en-US" sz="3000" i="1" dirty="0">
                <a:solidFill>
                  <a:srgbClr val="C00000"/>
                </a:solidFill>
              </a:rPr>
              <a:t>X</a:t>
            </a:r>
            <a:r>
              <a:rPr lang="en-US" sz="3000" i="1" baseline="-25000" dirty="0">
                <a:solidFill>
                  <a:srgbClr val="C00000"/>
                </a:solidFill>
              </a:rPr>
              <a:t>C</a:t>
            </a:r>
            <a:r>
              <a:rPr lang="en-US" sz="3000" dirty="0"/>
              <a:t> (see next slide).</a:t>
            </a:r>
          </a:p>
          <a:p>
            <a:r>
              <a:rPr lang="en-US" sz="3000" dirty="0"/>
              <a:t>Capacitors behave differently with ac and dc current. With dc, when voltage is initially applied, capacitor looks like a short circuit. After charging, it looks like an open circuit. This is how it blocks dc signals. AC behavior depends upon voltage frequency.</a:t>
            </a:r>
          </a:p>
          <a:p>
            <a:endParaRPr lang="en-US" sz="3000" dirty="0"/>
          </a:p>
          <a:p>
            <a:endParaRPr lang="en-US" sz="3000" dirty="0"/>
          </a:p>
        </p:txBody>
      </p:sp>
      <p:pic>
        <p:nvPicPr>
          <p:cNvPr id="2" name="Picture 1">
            <a:extLst>
              <a:ext uri="{FF2B5EF4-FFF2-40B4-BE49-F238E27FC236}">
                <a16:creationId xmlns:a16="http://schemas.microsoft.com/office/drawing/2014/main" xmlns="" id="{40DB4FC3-89F7-DCBC-CA25-66CEB8B057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587375" y="949326"/>
            <a:ext cx="10972800" cy="1220788"/>
          </a:xfrm>
          <a:noFill/>
          <a:ln>
            <a:miter lim="800000"/>
            <a:headEnd/>
            <a:tailEnd/>
          </a:ln>
        </p:spPr>
        <p:txBody>
          <a:bodyPr vert="horz" wrap="square" lIns="91440" tIns="45720" rIns="91440" bIns="45720" numCol="1" anchor="t" anchorCtr="0" compatLnSpc="1">
            <a:prstTxWarp prst="textNoShape">
              <a:avLst/>
            </a:prstTxWarp>
          </a:bodyPr>
          <a:lstStyle/>
          <a:p>
            <a:r>
              <a:rPr lang="en-US" dirty="0"/>
              <a:t>Diodes &amp; Rectifiers</a:t>
            </a:r>
          </a:p>
        </p:txBody>
      </p:sp>
      <p:sp>
        <p:nvSpPr>
          <p:cNvPr id="3" name="Content Placeholder 2"/>
          <p:cNvSpPr>
            <a:spLocks noGrp="1"/>
          </p:cNvSpPr>
          <p:nvPr>
            <p:ph idx="1"/>
          </p:nvPr>
        </p:nvSpPr>
        <p:spPr bwMode="auto">
          <a:xfrm>
            <a:off x="368968" y="2025315"/>
            <a:ext cx="4840706" cy="411196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800" dirty="0"/>
              <a:t>A semiconductor junction diode uses a PN junction to block current flow in one direction</a:t>
            </a:r>
          </a:p>
          <a:p>
            <a:r>
              <a:rPr lang="en-US" sz="2800" dirty="0"/>
              <a:t>Wire leads are attached to each layer</a:t>
            </a:r>
          </a:p>
          <a:p>
            <a:r>
              <a:rPr lang="en-US" sz="2800" dirty="0"/>
              <a:t>Current flows when positive voltage is applied from P-type to N-type material (</a:t>
            </a:r>
            <a:r>
              <a:rPr lang="en-US" sz="2800" i="1" dirty="0">
                <a:solidFill>
                  <a:srgbClr val="C00000"/>
                </a:solidFill>
              </a:rPr>
              <a:t>forward bias</a:t>
            </a:r>
            <a:r>
              <a:rPr lang="en-US" sz="2800" dirty="0"/>
              <a:t>)</a:t>
            </a:r>
          </a:p>
        </p:txBody>
      </p:sp>
      <p:pic>
        <p:nvPicPr>
          <p:cNvPr id="5" name="Picture 4"/>
          <p:cNvPicPr>
            <a:picLocks noChangeAspect="1"/>
          </p:cNvPicPr>
          <p:nvPr/>
        </p:nvPicPr>
        <p:blipFill>
          <a:blip r:embed="rId2"/>
          <a:srcRect/>
          <a:stretch>
            <a:fillRect/>
          </a:stretch>
        </p:blipFill>
        <p:spPr bwMode="auto">
          <a:xfrm>
            <a:off x="5209674" y="1941513"/>
            <a:ext cx="6904352" cy="3967161"/>
          </a:xfrm>
          <a:prstGeom prst="rect">
            <a:avLst/>
          </a:prstGeom>
          <a:noFill/>
          <a:ln w="12700">
            <a:solidFill>
              <a:schemeClr val="tx1"/>
            </a:solidFill>
            <a:miter lim="800000"/>
            <a:headEnd/>
            <a:tailEnd/>
          </a:ln>
        </p:spPr>
      </p:pic>
      <p:pic>
        <p:nvPicPr>
          <p:cNvPr id="2" name="Picture 1">
            <a:extLst>
              <a:ext uri="{FF2B5EF4-FFF2-40B4-BE49-F238E27FC236}">
                <a16:creationId xmlns:a16="http://schemas.microsoft.com/office/drawing/2014/main" xmlns="" id="{F77E0F83-0D3F-278E-6A80-078930D894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587375" y="950496"/>
            <a:ext cx="10972800" cy="1219618"/>
          </a:xfrm>
          <a:noFill/>
          <a:ln>
            <a:miter lim="800000"/>
            <a:headEnd/>
            <a:tailEnd/>
          </a:ln>
        </p:spPr>
        <p:txBody>
          <a:bodyPr vert="horz" wrap="square" lIns="91440" tIns="45720" rIns="91440" bIns="45720" numCol="1" anchor="t" anchorCtr="0" compatLnSpc="1">
            <a:prstTxWarp prst="textNoShape">
              <a:avLst/>
            </a:prstTxWarp>
          </a:bodyPr>
          <a:lstStyle/>
          <a:p>
            <a:r>
              <a:rPr lang="en-US" dirty="0"/>
              <a:t>Diodes &amp; Rectifiers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Voltage applied in opposite direction is </a:t>
            </a:r>
            <a:r>
              <a:rPr lang="en-US" i="1" dirty="0">
                <a:solidFill>
                  <a:srgbClr val="C00000"/>
                </a:solidFill>
              </a:rPr>
              <a:t>reverse bias</a:t>
            </a:r>
          </a:p>
          <a:p>
            <a:pPr lvl="1"/>
            <a:r>
              <a:rPr lang="en-US" dirty="0"/>
              <a:t>Pulls electrons away from junction so no current flows</a:t>
            </a:r>
          </a:p>
          <a:p>
            <a:r>
              <a:rPr lang="en-US" dirty="0"/>
              <a:t>Voltage required to force electrons across junction is the </a:t>
            </a:r>
            <a:r>
              <a:rPr lang="en-US" i="1" dirty="0">
                <a:solidFill>
                  <a:srgbClr val="CC0000"/>
                </a:solidFill>
              </a:rPr>
              <a:t>forward voltage </a:t>
            </a:r>
            <a:r>
              <a:rPr lang="en-US" dirty="0"/>
              <a:t>or </a:t>
            </a:r>
            <a:r>
              <a:rPr lang="en-US" i="1" dirty="0">
                <a:solidFill>
                  <a:srgbClr val="C00000"/>
                </a:solidFill>
              </a:rPr>
              <a:t>junction threshold voltage </a:t>
            </a:r>
            <a:r>
              <a:rPr lang="en-US" dirty="0"/>
              <a:t>(V</a:t>
            </a:r>
            <a:r>
              <a:rPr lang="en-US" baseline="-25000" dirty="0"/>
              <a:t>F</a:t>
            </a:r>
            <a:r>
              <a:rPr lang="en-US" dirty="0"/>
              <a:t>)</a:t>
            </a:r>
          </a:p>
          <a:p>
            <a:pPr lvl="1"/>
            <a:r>
              <a:rPr lang="en-US" dirty="0"/>
              <a:t>For silicon diodes, V</a:t>
            </a:r>
            <a:r>
              <a:rPr lang="en-US" baseline="-25000" dirty="0"/>
              <a:t>F</a:t>
            </a:r>
            <a:r>
              <a:rPr lang="en-US" dirty="0"/>
              <a:t> ≅ 0.7 V</a:t>
            </a:r>
          </a:p>
          <a:p>
            <a:pPr lvl="1"/>
            <a:r>
              <a:rPr lang="en-US" dirty="0"/>
              <a:t>For germanium diodes, V</a:t>
            </a:r>
            <a:r>
              <a:rPr lang="en-US" baseline="-25000" dirty="0"/>
              <a:t>F</a:t>
            </a:r>
            <a:r>
              <a:rPr lang="en-US" dirty="0"/>
              <a:t> ≅ 0.3 V</a:t>
            </a:r>
          </a:p>
          <a:p>
            <a:pPr lvl="1"/>
            <a:endParaRPr lang="en-US" dirty="0"/>
          </a:p>
        </p:txBody>
      </p:sp>
      <p:pic>
        <p:nvPicPr>
          <p:cNvPr id="2" name="Picture 1">
            <a:extLst>
              <a:ext uri="{FF2B5EF4-FFF2-40B4-BE49-F238E27FC236}">
                <a16:creationId xmlns:a16="http://schemas.microsoft.com/office/drawing/2014/main" xmlns="" id="{E4475292-9EE5-09E0-1CE9-BA60432D71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609600" y="681037"/>
            <a:ext cx="10972800" cy="1681163"/>
          </a:xfrm>
          <a:noFill/>
          <a:ln>
            <a:miter lim="800000"/>
            <a:headEnd/>
            <a:tailEnd/>
          </a:ln>
        </p:spPr>
        <p:txBody>
          <a:bodyPr vert="horz" wrap="square" lIns="91440" tIns="45720" rIns="91440" bIns="45720" numCol="1" anchor="t" anchorCtr="0" compatLnSpc="1">
            <a:prstTxWarp prst="textNoShape">
              <a:avLst/>
            </a:prstTxWarp>
          </a:bodyPr>
          <a:lstStyle/>
          <a:p>
            <a:r>
              <a:rPr lang="en-US" dirty="0"/>
              <a:t>Types of Diodes</a:t>
            </a:r>
          </a:p>
        </p:txBody>
      </p:sp>
      <p:sp>
        <p:nvSpPr>
          <p:cNvPr id="20482" name="Content Placeholder 2"/>
          <p:cNvSpPr>
            <a:spLocks noGrp="1"/>
          </p:cNvSpPr>
          <p:nvPr>
            <p:ph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Light Emitting</a:t>
            </a:r>
          </a:p>
          <a:p>
            <a:r>
              <a:rPr lang="en-US" dirty="0"/>
              <a:t>Laser</a:t>
            </a:r>
          </a:p>
          <a:p>
            <a:r>
              <a:rPr lang="en-US" dirty="0"/>
              <a:t>Avalanche</a:t>
            </a:r>
          </a:p>
          <a:p>
            <a:r>
              <a:rPr lang="en-US" dirty="0"/>
              <a:t>Zener</a:t>
            </a:r>
          </a:p>
          <a:p>
            <a:r>
              <a:rPr lang="en-US" dirty="0"/>
              <a:t>Schottky</a:t>
            </a:r>
          </a:p>
          <a:p>
            <a:r>
              <a:rPr lang="en-US" dirty="0"/>
              <a:t>Photodiode</a:t>
            </a:r>
          </a:p>
          <a:p>
            <a:r>
              <a:rPr lang="en-US" dirty="0"/>
              <a:t>PN junction</a:t>
            </a:r>
          </a:p>
        </p:txBody>
      </p:sp>
      <p:sp>
        <p:nvSpPr>
          <p:cNvPr id="20483" name="Content Placeholder 3"/>
          <p:cNvSpPr>
            <a:spLocks noGrp="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Transient Voltage Suppression</a:t>
            </a:r>
          </a:p>
          <a:p>
            <a:r>
              <a:rPr lang="en-US" dirty="0"/>
              <a:t>Gold Doped </a:t>
            </a:r>
          </a:p>
          <a:p>
            <a:r>
              <a:rPr lang="en-US" dirty="0"/>
              <a:t>Constant Current</a:t>
            </a:r>
          </a:p>
          <a:p>
            <a:r>
              <a:rPr lang="en-US" dirty="0"/>
              <a:t>Peltier</a:t>
            </a:r>
          </a:p>
          <a:p>
            <a:r>
              <a:rPr lang="en-US" dirty="0"/>
              <a:t>Silicon Controlled Rectifier</a:t>
            </a:r>
          </a:p>
          <a:p>
            <a:r>
              <a:rPr lang="en-US" dirty="0"/>
              <a:t>PIN</a:t>
            </a:r>
          </a:p>
          <a:p>
            <a:r>
              <a:rPr lang="en-US" dirty="0"/>
              <a:t>Varactor</a:t>
            </a:r>
          </a:p>
        </p:txBody>
      </p:sp>
      <p:pic>
        <p:nvPicPr>
          <p:cNvPr id="2" name="Picture 1">
            <a:extLst>
              <a:ext uri="{FF2B5EF4-FFF2-40B4-BE49-F238E27FC236}">
                <a16:creationId xmlns:a16="http://schemas.microsoft.com/office/drawing/2014/main" xmlns="" id="{945CA5E9-9AE0-692C-E734-F9F748E117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587375" y="745958"/>
            <a:ext cx="10972800" cy="1424155"/>
          </a:xfrm>
          <a:noFill/>
          <a:ln>
            <a:miter lim="800000"/>
            <a:headEnd/>
            <a:tailEnd/>
          </a:ln>
        </p:spPr>
        <p:txBody>
          <a:bodyPr vert="horz" wrap="square" lIns="91440" tIns="45720" rIns="91440" bIns="45720" numCol="1" anchor="t" anchorCtr="0" compatLnSpc="1">
            <a:prstTxWarp prst="textNoShape">
              <a:avLst/>
            </a:prstTxWarp>
          </a:bodyPr>
          <a:lstStyle/>
          <a:p>
            <a:r>
              <a:rPr lang="en-US" dirty="0"/>
              <a:t>Diode Ratings</a:t>
            </a:r>
          </a:p>
        </p:txBody>
      </p:sp>
      <p:sp>
        <p:nvSpPr>
          <p:cNvPr id="3" name="Content Placeholder 2"/>
          <p:cNvSpPr>
            <a:spLocks noGrp="1"/>
          </p:cNvSpPr>
          <p:nvPr>
            <p:ph idx="1"/>
          </p:nvPr>
        </p:nvSpPr>
        <p:spPr bwMode="auto">
          <a:xfrm>
            <a:off x="609600" y="20574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Peak inverse voltage (</a:t>
            </a:r>
            <a:r>
              <a:rPr lang="en-US" dirty="0">
                <a:solidFill>
                  <a:srgbClr val="C00000"/>
                </a:solidFill>
              </a:rPr>
              <a:t>PIV</a:t>
            </a:r>
            <a:r>
              <a:rPr lang="en-US" dirty="0"/>
              <a:t>): Maximum reverse voltage before breakdown occurs (allowing current to flow in reverse direction)</a:t>
            </a:r>
          </a:p>
          <a:p>
            <a:r>
              <a:rPr lang="en-US" dirty="0"/>
              <a:t>Average forward current (</a:t>
            </a:r>
            <a:r>
              <a:rPr lang="en-US" dirty="0">
                <a:solidFill>
                  <a:srgbClr val="C00000"/>
                </a:solidFill>
              </a:rPr>
              <a:t>I</a:t>
            </a:r>
            <a:r>
              <a:rPr lang="en-US" baseline="-25000" dirty="0">
                <a:solidFill>
                  <a:srgbClr val="C00000"/>
                </a:solidFill>
              </a:rPr>
              <a:t>F</a:t>
            </a:r>
            <a:r>
              <a:rPr lang="en-US" dirty="0"/>
              <a:t>): Exceeding diode’s rating will destroy the diode’s internal structure</a:t>
            </a:r>
          </a:p>
          <a:p>
            <a:r>
              <a:rPr lang="en-US" dirty="0"/>
              <a:t>Junction capacitance (</a:t>
            </a:r>
            <a:r>
              <a:rPr lang="en-US" dirty="0">
                <a:solidFill>
                  <a:srgbClr val="C00000"/>
                </a:solidFill>
              </a:rPr>
              <a:t>C</a:t>
            </a:r>
            <a:r>
              <a:rPr lang="en-US" baseline="-25000" dirty="0">
                <a:solidFill>
                  <a:srgbClr val="C00000"/>
                </a:solidFill>
              </a:rPr>
              <a:t>J</a:t>
            </a:r>
            <a:r>
              <a:rPr lang="en-US" dirty="0"/>
              <a:t>): When reverse biased, layers of P- and N-type material act like capacitor plates. The larger the C</a:t>
            </a:r>
            <a:r>
              <a:rPr lang="en-US" baseline="-25000" dirty="0"/>
              <a:t>J</a:t>
            </a:r>
            <a:r>
              <a:rPr lang="en-US" dirty="0"/>
              <a:t> the longer it takes to switch to conducting forward current.</a:t>
            </a:r>
          </a:p>
        </p:txBody>
      </p:sp>
      <p:pic>
        <p:nvPicPr>
          <p:cNvPr id="2" name="Picture 1">
            <a:extLst>
              <a:ext uri="{FF2B5EF4-FFF2-40B4-BE49-F238E27FC236}">
                <a16:creationId xmlns:a16="http://schemas.microsoft.com/office/drawing/2014/main" xmlns="" id="{D5ECDE40-F02F-539B-977B-D4B0B2A8F4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587375" y="794084"/>
            <a:ext cx="7285038" cy="1376029"/>
          </a:xfrm>
          <a:noFill/>
          <a:ln>
            <a:miter lim="800000"/>
            <a:headEnd/>
            <a:tailEnd/>
          </a:ln>
        </p:spPr>
        <p:txBody>
          <a:bodyPr vert="horz" wrap="square" lIns="91440" tIns="45720" rIns="91440" bIns="45720" numCol="1" anchor="t" anchorCtr="0" compatLnSpc="1">
            <a:prstTxWarp prst="textNoShape">
              <a:avLst/>
            </a:prstTxWarp>
          </a:bodyPr>
          <a:lstStyle/>
          <a:p>
            <a:r>
              <a:rPr lang="en-US" dirty="0"/>
              <a:t>Bipolar Transistors</a:t>
            </a:r>
          </a:p>
        </p:txBody>
      </p:sp>
      <p:sp>
        <p:nvSpPr>
          <p:cNvPr id="3" name="Content Placeholder 2"/>
          <p:cNvSpPr>
            <a:spLocks noGrp="1"/>
          </p:cNvSpPr>
          <p:nvPr>
            <p:ph idx="1"/>
          </p:nvPr>
        </p:nvSpPr>
        <p:spPr bwMode="auto">
          <a:xfrm>
            <a:off x="304800" y="1684003"/>
            <a:ext cx="7567613" cy="437991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Adding a 3</a:t>
            </a:r>
            <a:r>
              <a:rPr lang="en-US" sz="2800" baseline="30000" dirty="0"/>
              <a:t>rd</a:t>
            </a:r>
            <a:r>
              <a:rPr lang="en-US" sz="2800" dirty="0"/>
              <a:t> layer of semiconducting material creates a device that can amplify signals is called the </a:t>
            </a:r>
            <a:r>
              <a:rPr lang="en-US" sz="2800" i="1" dirty="0">
                <a:solidFill>
                  <a:srgbClr val="C00000"/>
                </a:solidFill>
              </a:rPr>
              <a:t>transistor</a:t>
            </a:r>
          </a:p>
          <a:p>
            <a:r>
              <a:rPr lang="en-US" sz="2800" dirty="0"/>
              <a:t>Figure here is a </a:t>
            </a:r>
            <a:r>
              <a:rPr lang="en-US" sz="2800" i="1" dirty="0">
                <a:solidFill>
                  <a:srgbClr val="C00000"/>
                </a:solidFill>
              </a:rPr>
              <a:t>bipolar junction transistor </a:t>
            </a:r>
            <a:r>
              <a:rPr lang="en-US" sz="2800" dirty="0"/>
              <a:t>(BJT)</a:t>
            </a:r>
          </a:p>
          <a:p>
            <a:r>
              <a:rPr lang="en-US" dirty="0"/>
              <a:t>R</a:t>
            </a:r>
            <a:r>
              <a:rPr lang="en-US" sz="2800" dirty="0"/>
              <a:t>equires power to function</a:t>
            </a:r>
          </a:p>
          <a:p>
            <a:r>
              <a:rPr lang="en-US" sz="2800" dirty="0"/>
              <a:t>3 electrodes</a:t>
            </a:r>
          </a:p>
          <a:p>
            <a:pPr lvl="1"/>
            <a:r>
              <a:rPr lang="en-US" sz="2400" dirty="0"/>
              <a:t>Collector (C)</a:t>
            </a:r>
          </a:p>
          <a:p>
            <a:pPr lvl="1"/>
            <a:r>
              <a:rPr lang="en-US" sz="2400" dirty="0"/>
              <a:t>Base (B)</a:t>
            </a:r>
          </a:p>
          <a:p>
            <a:pPr lvl="1"/>
            <a:r>
              <a:rPr lang="en-US" sz="2400" dirty="0"/>
              <a:t>Emitter (E)</a:t>
            </a:r>
          </a:p>
          <a:p>
            <a:endParaRPr lang="en-US" sz="2800" dirty="0"/>
          </a:p>
        </p:txBody>
      </p:sp>
      <p:sp>
        <p:nvSpPr>
          <p:cNvPr id="6" name="TextBox 5"/>
          <p:cNvSpPr txBox="1">
            <a:spLocks noChangeArrowheads="1"/>
          </p:cNvSpPr>
          <p:nvPr/>
        </p:nvSpPr>
        <p:spPr bwMode="auto">
          <a:xfrm>
            <a:off x="3292642" y="5477376"/>
            <a:ext cx="3883025" cy="830263"/>
          </a:xfrm>
          <a:prstGeom prst="rect">
            <a:avLst/>
          </a:prstGeom>
          <a:noFill/>
          <a:ln w="9525">
            <a:noFill/>
            <a:miter lim="800000"/>
            <a:headEnd/>
            <a:tailEnd/>
          </a:ln>
        </p:spPr>
        <p:txBody>
          <a:bodyPr>
            <a:spAutoFit/>
          </a:bodyPr>
          <a:lstStyle/>
          <a:p>
            <a:r>
              <a:rPr lang="en-US" sz="2400" b="1" i="1" dirty="0">
                <a:solidFill>
                  <a:srgbClr val="0033CC"/>
                </a:solidFill>
                <a:latin typeface="Calibri" panose="020F0502020204030204" pitchFamily="34" charset="0"/>
                <a:cs typeface="Calibri" panose="020F0502020204030204" pitchFamily="34" charset="0"/>
              </a:rPr>
              <a:t>Controlled by current flow between base and emitter</a:t>
            </a:r>
          </a:p>
        </p:txBody>
      </p:sp>
      <p:pic>
        <p:nvPicPr>
          <p:cNvPr id="4" name="Picture 3">
            <a:extLst>
              <a:ext uri="{FF2B5EF4-FFF2-40B4-BE49-F238E27FC236}">
                <a16:creationId xmlns:a16="http://schemas.microsoft.com/office/drawing/2014/main" xmlns="" id="{AA929968-A8C0-E910-DF5F-CC882D6754F4}"/>
              </a:ext>
            </a:extLst>
          </p:cNvPr>
          <p:cNvPicPr>
            <a:picLocks noChangeAspect="1"/>
          </p:cNvPicPr>
          <p:nvPr/>
        </p:nvPicPr>
        <p:blipFill>
          <a:blip r:embed="rId2"/>
          <a:stretch>
            <a:fillRect/>
          </a:stretch>
        </p:blipFill>
        <p:spPr>
          <a:xfrm>
            <a:off x="7603958" y="571847"/>
            <a:ext cx="4483780" cy="5905153"/>
          </a:xfrm>
          <a:prstGeom prst="rect">
            <a:avLst/>
          </a:prstGeom>
        </p:spPr>
      </p:pic>
      <p:pic>
        <p:nvPicPr>
          <p:cNvPr id="2" name="Picture 1">
            <a:extLst>
              <a:ext uri="{FF2B5EF4-FFF2-40B4-BE49-F238E27FC236}">
                <a16:creationId xmlns:a16="http://schemas.microsoft.com/office/drawing/2014/main" xmlns="" id="{2A131721-2F3D-D3C4-3B87-14B8557EBA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587375" y="890338"/>
            <a:ext cx="10972800" cy="1279776"/>
          </a:xfrm>
          <a:noFill/>
          <a:ln>
            <a:miter lim="800000"/>
            <a:headEnd/>
            <a:tailEnd/>
          </a:ln>
        </p:spPr>
        <p:txBody>
          <a:bodyPr vert="horz" wrap="square" lIns="91440" tIns="45720" rIns="91440" bIns="45720" numCol="1" anchor="t" anchorCtr="0" compatLnSpc="1">
            <a:prstTxWarp prst="textNoShape">
              <a:avLst/>
            </a:prstTxWarp>
          </a:bodyPr>
          <a:lstStyle/>
          <a:p>
            <a:r>
              <a:rPr lang="en-US" dirty="0"/>
              <a:t>Bipolar Transistors (cont.)</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Very little base-emitter current is required for collector-emitter current to flow</a:t>
            </a:r>
          </a:p>
          <a:p>
            <a:r>
              <a:rPr lang="en-US" dirty="0"/>
              <a:t>The control of a large current by a smaller current is </a:t>
            </a:r>
            <a:r>
              <a:rPr lang="en-US" i="1" dirty="0">
                <a:solidFill>
                  <a:srgbClr val="C00000"/>
                </a:solidFill>
              </a:rPr>
              <a:t>amplification</a:t>
            </a:r>
          </a:p>
          <a:p>
            <a:r>
              <a:rPr lang="en-US" dirty="0"/>
              <a:t>Ratio of collector-emitter current to base-emitter current is </a:t>
            </a:r>
            <a:r>
              <a:rPr lang="en-US" i="1" dirty="0">
                <a:solidFill>
                  <a:srgbClr val="C00000"/>
                </a:solidFill>
              </a:rPr>
              <a:t>current gain</a:t>
            </a:r>
          </a:p>
          <a:p>
            <a:pPr lvl="1"/>
            <a:r>
              <a:rPr lang="en-US" dirty="0"/>
              <a:t>Current gain for dc signals is </a:t>
            </a:r>
            <a:r>
              <a:rPr lang="en-US" i="1" dirty="0">
                <a:solidFill>
                  <a:srgbClr val="C00000"/>
                </a:solidFill>
              </a:rPr>
              <a:t>ß</a:t>
            </a:r>
          </a:p>
          <a:p>
            <a:pPr lvl="1"/>
            <a:r>
              <a:rPr lang="en-US" dirty="0"/>
              <a:t>Current gain for ac signals is </a:t>
            </a:r>
            <a:r>
              <a:rPr lang="en-US" i="1" dirty="0">
                <a:solidFill>
                  <a:srgbClr val="C00000"/>
                </a:solidFill>
              </a:rPr>
              <a:t>h</a:t>
            </a:r>
            <a:r>
              <a:rPr lang="en-US" i="1" baseline="-25000" dirty="0">
                <a:solidFill>
                  <a:srgbClr val="C00000"/>
                </a:solidFill>
              </a:rPr>
              <a:t>fe</a:t>
            </a:r>
          </a:p>
          <a:p>
            <a:endParaRPr lang="en-US" dirty="0"/>
          </a:p>
        </p:txBody>
      </p:sp>
      <p:pic>
        <p:nvPicPr>
          <p:cNvPr id="2" name="Picture 1">
            <a:extLst>
              <a:ext uri="{FF2B5EF4-FFF2-40B4-BE49-F238E27FC236}">
                <a16:creationId xmlns:a16="http://schemas.microsoft.com/office/drawing/2014/main" xmlns="" id="{F83D69FB-6A46-F0CB-0510-71256AD349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334377" y="613612"/>
            <a:ext cx="7032625" cy="1327902"/>
          </a:xfrm>
          <a:noFill/>
          <a:ln>
            <a:miter lim="800000"/>
            <a:headEnd/>
            <a:tailEnd/>
          </a:ln>
        </p:spPr>
        <p:txBody>
          <a:bodyPr vert="horz" wrap="square" lIns="91440" tIns="45720" rIns="91440" bIns="45720" numCol="1" anchor="t" anchorCtr="0" compatLnSpc="1">
            <a:prstTxWarp prst="textNoShape">
              <a:avLst/>
            </a:prstTxWarp>
          </a:bodyPr>
          <a:lstStyle/>
          <a:p>
            <a:r>
              <a:rPr lang="en-US" dirty="0"/>
              <a:t>Field Effect Transistors (FET)</a:t>
            </a:r>
          </a:p>
        </p:txBody>
      </p:sp>
      <p:sp>
        <p:nvSpPr>
          <p:cNvPr id="3" name="Content Placeholder 2"/>
          <p:cNvSpPr>
            <a:spLocks noGrp="1"/>
          </p:cNvSpPr>
          <p:nvPr>
            <p:ph idx="1"/>
          </p:nvPr>
        </p:nvSpPr>
        <p:spPr bwMode="auto">
          <a:xfrm>
            <a:off x="61327" y="1560513"/>
            <a:ext cx="6856831" cy="4628891"/>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800" dirty="0"/>
              <a:t>3 electrodes: Drain (D), Source (S), and Gate (G)</a:t>
            </a:r>
          </a:p>
          <a:p>
            <a:r>
              <a:rPr lang="en-US" sz="2800" dirty="0"/>
              <a:t>Instead of controlling drain-source current with gate-source current, the voltage between gate and source is used</a:t>
            </a:r>
          </a:p>
          <a:p>
            <a:r>
              <a:rPr lang="en-US" sz="2800" dirty="0"/>
              <a:t>Instead of current gain, FET has </a:t>
            </a:r>
            <a:r>
              <a:rPr lang="en-US" sz="2800" i="1" dirty="0">
                <a:solidFill>
                  <a:srgbClr val="C00000"/>
                </a:solidFill>
              </a:rPr>
              <a:t>transconductance</a:t>
            </a:r>
            <a:r>
              <a:rPr lang="en-US" sz="2800" dirty="0"/>
              <a:t> (g</a:t>
            </a:r>
            <a:r>
              <a:rPr lang="en-US" sz="2800" baseline="-25000" dirty="0"/>
              <a:t>m</a:t>
            </a:r>
            <a:r>
              <a:rPr lang="en-US" sz="2800" dirty="0"/>
              <a:t>) which is the ratio of source-drain current to gate voltage</a:t>
            </a:r>
          </a:p>
          <a:p>
            <a:r>
              <a:rPr lang="en-US" sz="2800" dirty="0"/>
              <a:t>MOSFETs (metal-oxide semiconductor FET) use oxide layer to insulate the gate</a:t>
            </a:r>
          </a:p>
        </p:txBody>
      </p:sp>
      <p:pic>
        <p:nvPicPr>
          <p:cNvPr id="5" name="Picture 4">
            <a:extLst>
              <a:ext uri="{FF2B5EF4-FFF2-40B4-BE49-F238E27FC236}">
                <a16:creationId xmlns:a16="http://schemas.microsoft.com/office/drawing/2014/main" xmlns="" id="{037EBA77-1F02-C04C-7ADF-381496F93A0F}"/>
              </a:ext>
            </a:extLst>
          </p:cNvPr>
          <p:cNvPicPr>
            <a:picLocks noChangeAspect="1"/>
          </p:cNvPicPr>
          <p:nvPr/>
        </p:nvPicPr>
        <p:blipFill>
          <a:blip r:embed="rId2"/>
          <a:stretch>
            <a:fillRect/>
          </a:stretch>
        </p:blipFill>
        <p:spPr>
          <a:xfrm>
            <a:off x="7255900" y="613612"/>
            <a:ext cx="4905602" cy="5787188"/>
          </a:xfrm>
          <a:prstGeom prst="rect">
            <a:avLst/>
          </a:prstGeom>
        </p:spPr>
      </p:pic>
      <p:pic>
        <p:nvPicPr>
          <p:cNvPr id="2" name="Picture 1">
            <a:extLst>
              <a:ext uri="{FF2B5EF4-FFF2-40B4-BE49-F238E27FC236}">
                <a16:creationId xmlns:a16="http://schemas.microsoft.com/office/drawing/2014/main" xmlns="" id="{D7544D8D-DEAE-0366-F927-1B2881A6251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587375" y="806116"/>
            <a:ext cx="10972800" cy="1363997"/>
          </a:xfrm>
          <a:noFill/>
          <a:ln>
            <a:miter lim="800000"/>
            <a:headEnd/>
            <a:tailEnd/>
          </a:ln>
        </p:spPr>
        <p:txBody>
          <a:bodyPr vert="horz" wrap="square" lIns="91440" tIns="45720" rIns="91440" bIns="45720" numCol="1" anchor="t" anchorCtr="0" compatLnSpc="1">
            <a:prstTxWarp prst="textNoShape">
              <a:avLst/>
            </a:prstTxWarp>
          </a:bodyPr>
          <a:lstStyle/>
          <a:p>
            <a:r>
              <a:rPr lang="en-US" dirty="0"/>
              <a:t>Additional Transistor Notes</a:t>
            </a:r>
          </a:p>
        </p:txBody>
      </p:sp>
      <p:sp>
        <p:nvSpPr>
          <p:cNvPr id="3" name="Content Placeholder 2"/>
          <p:cNvSpPr>
            <a:spLocks noGrp="1"/>
          </p:cNvSpPr>
          <p:nvPr>
            <p:ph idx="1"/>
          </p:nvPr>
        </p:nvSpPr>
        <p:spPr bwMode="auto">
          <a:xfrm>
            <a:off x="609600" y="2170113"/>
            <a:ext cx="11277600" cy="423068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FETs are very sensitive … require only small amounts of voltage to control the source-drain current</a:t>
            </a:r>
          </a:p>
          <a:p>
            <a:r>
              <a:rPr lang="en-US" sz="2800" dirty="0"/>
              <a:t>High amplification makes them ideal for use as switches (both voltage and current)</a:t>
            </a:r>
          </a:p>
          <a:p>
            <a:r>
              <a:rPr lang="en-US" sz="2800" dirty="0"/>
              <a:t>With enough voltage, transistors can be driven into </a:t>
            </a:r>
            <a:r>
              <a:rPr lang="en-US" sz="2800" i="1" dirty="0">
                <a:solidFill>
                  <a:srgbClr val="C00000"/>
                </a:solidFill>
              </a:rPr>
              <a:t>saturation</a:t>
            </a:r>
            <a:r>
              <a:rPr lang="en-US" sz="2800" dirty="0"/>
              <a:t> where further increases in input result in NO change in output</a:t>
            </a:r>
          </a:p>
          <a:p>
            <a:r>
              <a:rPr lang="en-US" sz="2800" dirty="0"/>
              <a:t>High enough input signals can reduce output current to zero called </a:t>
            </a:r>
            <a:r>
              <a:rPr lang="en-US" sz="2800" i="1" dirty="0">
                <a:solidFill>
                  <a:srgbClr val="C00000"/>
                </a:solidFill>
              </a:rPr>
              <a:t>cutoff</a:t>
            </a:r>
          </a:p>
          <a:p>
            <a:r>
              <a:rPr lang="en-US" sz="2800" dirty="0"/>
              <a:t>Saturation and cutoff conditions are excellent representation of digital ON/OFF signals in logic circuits</a:t>
            </a:r>
          </a:p>
        </p:txBody>
      </p:sp>
      <p:pic>
        <p:nvPicPr>
          <p:cNvPr id="2" name="Picture 1">
            <a:extLst>
              <a:ext uri="{FF2B5EF4-FFF2-40B4-BE49-F238E27FC236}">
                <a16:creationId xmlns:a16="http://schemas.microsoft.com/office/drawing/2014/main" xmlns="" id="{4ACE64CD-E2DC-3E0D-0EF3-DDBD8FE283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8473BC59-E3B4-692B-3295-85B14393858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approximate junction threshold voltage of a germanium diode?</a:t>
            </a:r>
          </a:p>
        </p:txBody>
      </p:sp>
      <p:sp>
        <p:nvSpPr>
          <p:cNvPr id="276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0.1 volt</a:t>
            </a:r>
          </a:p>
          <a:p>
            <a:pPr marL="457200" indent="-457200">
              <a:buFont typeface="Times New Roman" pitchFamily="18" charset="0"/>
              <a:buAutoNum type="alphaUcPeriod"/>
            </a:pPr>
            <a:r>
              <a:rPr lang="pt-BR">
                <a:latin typeface="Calibri" pitchFamily="34" charset="0"/>
              </a:rPr>
              <a:t>0.3 volts</a:t>
            </a:r>
          </a:p>
          <a:p>
            <a:pPr marL="457200" indent="-457200">
              <a:buFont typeface="Times New Roman" pitchFamily="18" charset="0"/>
              <a:buAutoNum type="alphaUcPeriod"/>
            </a:pPr>
            <a:r>
              <a:rPr lang="pt-BR">
                <a:latin typeface="Calibri" pitchFamily="34" charset="0"/>
              </a:rPr>
              <a:t>0.7 volts</a:t>
            </a:r>
          </a:p>
          <a:p>
            <a:pPr marL="457200" indent="-457200">
              <a:buFont typeface="Times New Roman" pitchFamily="18" charset="0"/>
              <a:buAutoNum type="alphaUcPeriod"/>
            </a:pPr>
            <a:r>
              <a:rPr lang="pt-BR">
                <a:latin typeface="Calibri" pitchFamily="34" charset="0"/>
              </a:rPr>
              <a:t>1.0 volts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G6A03 (B) Page 4-26</a:t>
            </a:r>
            <a:endParaRPr lang="en-US" sz="1600" b="1" dirty="0">
              <a:solidFill>
                <a:srgbClr val="23408E"/>
              </a:solidFill>
            </a:endParaRPr>
          </a:p>
        </p:txBody>
      </p:sp>
      <p:sp>
        <p:nvSpPr>
          <p:cNvPr id="2" name="TextBox 1">
            <a:extLst>
              <a:ext uri="{FF2B5EF4-FFF2-40B4-BE49-F238E27FC236}">
                <a16:creationId xmlns:a16="http://schemas.microsoft.com/office/drawing/2014/main" xmlns="" id="{C966A75A-BBCD-0115-707A-CFCF70FFBB3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49</a:t>
            </a:fld>
            <a:endParaRPr lang="en-US" sz="1200" b="1" dirty="0">
              <a:solidFill>
                <a:srgbClr val="23408E"/>
              </a:solidFill>
            </a:endParaRPr>
          </a:p>
        </p:txBody>
      </p:sp>
      <p:pic>
        <p:nvPicPr>
          <p:cNvPr id="3" name="Picture 2">
            <a:extLst>
              <a:ext uri="{FF2B5EF4-FFF2-40B4-BE49-F238E27FC236}">
                <a16:creationId xmlns:a16="http://schemas.microsoft.com/office/drawing/2014/main" xmlns="" id="{93A767B1-B6CE-5E8D-D4F1-E339894AD9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Capacitive Reactance</a:t>
            </a:r>
          </a:p>
        </p:txBody>
      </p:sp>
      <p:sp>
        <p:nvSpPr>
          <p:cNvPr id="4" name="TextBox 3"/>
          <p:cNvSpPr txBox="1">
            <a:spLocks noRot="1" noChangeAspect="1" noMove="1" noResize="1" noEditPoints="1" noAdjustHandles="1" noChangeArrowheads="1" noChangeShapeType="1" noTextEdit="1"/>
          </p:cNvSpPr>
          <p:nvPr/>
        </p:nvSpPr>
        <p:spPr>
          <a:xfrm>
            <a:off x="494165" y="1943100"/>
            <a:ext cx="1661545" cy="758606"/>
          </a:xfrm>
          <a:prstGeom prst="rect">
            <a:avLst/>
          </a:prstGeom>
          <a:blipFill>
            <a:blip r:embed="rId2"/>
            <a:stretch>
              <a:fillRect/>
            </a:stretch>
          </a:blipFill>
        </p:spPr>
        <p:txBody>
          <a:bodyPr/>
          <a:lstStyle/>
          <a:p>
            <a:pPr fontAlgn="auto">
              <a:spcBef>
                <a:spcPts val="0"/>
              </a:spcBef>
              <a:spcAft>
                <a:spcPts val="0"/>
              </a:spcAft>
              <a:defRPr/>
            </a:pPr>
            <a:r>
              <a:rPr lang="en-US" dirty="0">
                <a:noFill/>
                <a:latin typeface="+mn-lt"/>
                <a:cs typeface="+mn-cs"/>
              </a:rPr>
              <a:t> </a:t>
            </a:r>
          </a:p>
        </p:txBody>
      </p:sp>
      <p:sp>
        <p:nvSpPr>
          <p:cNvPr id="5" name="TextBox 4"/>
          <p:cNvSpPr txBox="1">
            <a:spLocks noChangeArrowheads="1"/>
          </p:cNvSpPr>
          <p:nvPr/>
        </p:nvSpPr>
        <p:spPr bwMode="auto">
          <a:xfrm>
            <a:off x="114840" y="3870107"/>
            <a:ext cx="2724053" cy="1631216"/>
          </a:xfrm>
          <a:prstGeom prst="rect">
            <a:avLst/>
          </a:prstGeom>
          <a:noFill/>
          <a:ln w="9525">
            <a:noFill/>
            <a:miter lim="800000"/>
            <a:headEnd/>
            <a:tailEnd/>
          </a:ln>
        </p:spPr>
        <p:txBody>
          <a:bodyPr wrap="square">
            <a:spAutoFit/>
          </a:bodyPr>
          <a:lstStyle/>
          <a:p>
            <a:r>
              <a:rPr lang="en-US" sz="2000" dirty="0">
                <a:solidFill>
                  <a:srgbClr val="C00000"/>
                </a:solidFill>
              </a:rPr>
              <a:t>As the frequency (</a:t>
            </a:r>
            <a:r>
              <a:rPr lang="en-US" sz="2000" b="1" dirty="0">
                <a:solidFill>
                  <a:srgbClr val="23408E"/>
                </a:solidFill>
              </a:rPr>
              <a:t>f</a:t>
            </a:r>
            <a:r>
              <a:rPr lang="en-US" sz="2000" dirty="0">
                <a:solidFill>
                  <a:srgbClr val="C00000"/>
                </a:solidFill>
              </a:rPr>
              <a:t>) of the applied signal increases, </a:t>
            </a:r>
            <a:r>
              <a:rPr lang="en-US" sz="2000" b="1" dirty="0">
                <a:solidFill>
                  <a:srgbClr val="23408E"/>
                </a:solidFill>
              </a:rPr>
              <a:t>X</a:t>
            </a:r>
            <a:r>
              <a:rPr lang="en-US" sz="2000" b="1" baseline="-25000" dirty="0">
                <a:solidFill>
                  <a:srgbClr val="23408E"/>
                </a:solidFill>
              </a:rPr>
              <a:t>C</a:t>
            </a:r>
            <a:r>
              <a:rPr lang="en-US" sz="2000" baseline="-25000" dirty="0">
                <a:solidFill>
                  <a:srgbClr val="C00000"/>
                </a:solidFill>
              </a:rPr>
              <a:t> </a:t>
            </a:r>
            <a:r>
              <a:rPr lang="en-US" sz="2000" dirty="0">
                <a:solidFill>
                  <a:srgbClr val="C00000"/>
                </a:solidFill>
              </a:rPr>
              <a:t>decreases, and vice versa.</a:t>
            </a:r>
          </a:p>
          <a:p>
            <a:endParaRPr lang="en-US" sz="2000" dirty="0">
              <a:solidFill>
                <a:srgbClr val="C00000"/>
              </a:solidFill>
            </a:endParaRPr>
          </a:p>
        </p:txBody>
      </p:sp>
      <p:sp>
        <p:nvSpPr>
          <p:cNvPr id="6" name="TextBox 5"/>
          <p:cNvSpPr txBox="1">
            <a:spLocks noRot="1" noChangeAspect="1" noMove="1" noResize="1" noEditPoints="1" noAdjustHandles="1" noChangeArrowheads="1" noChangeShapeType="1" noTextEdit="1"/>
          </p:cNvSpPr>
          <p:nvPr/>
        </p:nvSpPr>
        <p:spPr>
          <a:xfrm>
            <a:off x="247746" y="2782669"/>
            <a:ext cx="2724053" cy="646331"/>
          </a:xfrm>
          <a:prstGeom prst="rect">
            <a:avLst/>
          </a:prstGeom>
          <a:blipFill>
            <a:blip r:embed="rId3"/>
            <a:stretch>
              <a:fillRect l="-2018" t="-5607" b="-12150"/>
            </a:stretch>
          </a:blipFill>
        </p:spPr>
        <p:txBody>
          <a:bodyPr/>
          <a:lstStyle/>
          <a:p>
            <a:pPr fontAlgn="auto">
              <a:spcBef>
                <a:spcPts val="0"/>
              </a:spcBef>
              <a:spcAft>
                <a:spcPts val="0"/>
              </a:spcAft>
              <a:defRPr/>
            </a:pPr>
            <a:r>
              <a:rPr lang="en-US" dirty="0">
                <a:noFill/>
                <a:latin typeface="+mn-lt"/>
                <a:cs typeface="+mn-cs"/>
              </a:rPr>
              <a:t> </a:t>
            </a:r>
          </a:p>
        </p:txBody>
      </p:sp>
      <p:pic>
        <p:nvPicPr>
          <p:cNvPr id="8" name="Picture 7">
            <a:extLst>
              <a:ext uri="{FF2B5EF4-FFF2-40B4-BE49-F238E27FC236}">
                <a16:creationId xmlns:a16="http://schemas.microsoft.com/office/drawing/2014/main" xmlns="" id="{561A9CA6-2D6F-3565-9769-22504BE80CD6}"/>
              </a:ext>
            </a:extLst>
          </p:cNvPr>
          <p:cNvPicPr>
            <a:picLocks noChangeAspect="1"/>
          </p:cNvPicPr>
          <p:nvPr/>
        </p:nvPicPr>
        <p:blipFill>
          <a:blip r:embed="rId4"/>
          <a:stretch>
            <a:fillRect/>
          </a:stretch>
        </p:blipFill>
        <p:spPr>
          <a:xfrm>
            <a:off x="2929267" y="1029383"/>
            <a:ext cx="9252953" cy="4152901"/>
          </a:xfrm>
          <a:prstGeom prst="rect">
            <a:avLst/>
          </a:prstGeom>
        </p:spPr>
      </p:pic>
      <p:pic>
        <p:nvPicPr>
          <p:cNvPr id="2" name="Picture 1">
            <a:extLst>
              <a:ext uri="{FF2B5EF4-FFF2-40B4-BE49-F238E27FC236}">
                <a16:creationId xmlns:a16="http://schemas.microsoft.com/office/drawing/2014/main" xmlns="" id="{B66AF0D4-4313-2628-BCA8-D0A7008B07C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3" name="TextBox 2">
            <a:extLst>
              <a:ext uri="{FF2B5EF4-FFF2-40B4-BE49-F238E27FC236}">
                <a16:creationId xmlns:a16="http://schemas.microsoft.com/office/drawing/2014/main" xmlns="" id="{067FC7C9-0651-49A7-3177-DF8E07B62F34}"/>
              </a:ext>
            </a:extLst>
          </p:cNvPr>
          <p:cNvSpPr txBox="1"/>
          <p:nvPr/>
        </p:nvSpPr>
        <p:spPr>
          <a:xfrm>
            <a:off x="2971799" y="5182284"/>
            <a:ext cx="8943294" cy="1384995"/>
          </a:xfrm>
          <a:prstGeom prst="rect">
            <a:avLst/>
          </a:prstGeom>
          <a:noFill/>
        </p:spPr>
        <p:txBody>
          <a:bodyPr wrap="square" rtlCol="0">
            <a:spAutoFit/>
          </a:bodyPr>
          <a:lstStyle/>
          <a:p>
            <a:r>
              <a:rPr lang="en-US" sz="2100" dirty="0"/>
              <a:t>When a circuit containing a capacitor is first energized, the voltage across the capacitor is zero and the current is very large. As time passes, the voltage across the capacitor increases, as shown at </a:t>
            </a:r>
            <a:r>
              <a:rPr lang="en-US" sz="2100" b="1" dirty="0">
                <a:solidFill>
                  <a:srgbClr val="23408E"/>
                </a:solidFill>
              </a:rPr>
              <a:t>A</a:t>
            </a:r>
            <a:r>
              <a:rPr lang="en-US" sz="2100" dirty="0"/>
              <a:t>, and the current drops toward zero, as shown at </a:t>
            </a:r>
            <a:r>
              <a:rPr lang="en-US" sz="2100" b="1" dirty="0">
                <a:solidFill>
                  <a:srgbClr val="23408E"/>
                </a:solidFill>
              </a:rPr>
              <a:t>B</a:t>
            </a:r>
            <a:r>
              <a:rPr lang="en-US" sz="21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approximate forward threshold voltage of a silicon junction diode?</a:t>
            </a:r>
          </a:p>
        </p:txBody>
      </p:sp>
      <p:sp>
        <p:nvSpPr>
          <p:cNvPr id="286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0.1 volt</a:t>
            </a:r>
          </a:p>
          <a:p>
            <a:pPr marL="457200" indent="-457200">
              <a:buFont typeface="Times New Roman" pitchFamily="18" charset="0"/>
              <a:buAutoNum type="alphaUcPeriod"/>
            </a:pPr>
            <a:r>
              <a:rPr lang="pt-BR">
                <a:latin typeface="Calibri" pitchFamily="34" charset="0"/>
              </a:rPr>
              <a:t>0.3 volts</a:t>
            </a:r>
          </a:p>
          <a:p>
            <a:pPr marL="457200" indent="-457200">
              <a:buFont typeface="Times New Roman" pitchFamily="18" charset="0"/>
              <a:buAutoNum type="alphaUcPeriod"/>
            </a:pPr>
            <a:r>
              <a:rPr lang="pt-BR">
                <a:latin typeface="Calibri" pitchFamily="34" charset="0"/>
              </a:rPr>
              <a:t>0.7 volts</a:t>
            </a:r>
          </a:p>
          <a:p>
            <a:pPr marL="457200" indent="-457200">
              <a:buFont typeface="Times New Roman" pitchFamily="18" charset="0"/>
              <a:buAutoNum type="alphaUcPeriod"/>
            </a:pPr>
            <a:r>
              <a:rPr lang="pt-BR">
                <a:latin typeface="Calibri" pitchFamily="34" charset="0"/>
              </a:rPr>
              <a:t>1.0 volts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G6A05 (C) Page 4-26</a:t>
            </a:r>
            <a:endParaRPr lang="en-US" sz="1600" b="1" dirty="0">
              <a:solidFill>
                <a:srgbClr val="23408E"/>
              </a:solidFill>
            </a:endParaRPr>
          </a:p>
        </p:txBody>
      </p:sp>
      <p:sp>
        <p:nvSpPr>
          <p:cNvPr id="2" name="TextBox 1">
            <a:extLst>
              <a:ext uri="{FF2B5EF4-FFF2-40B4-BE49-F238E27FC236}">
                <a16:creationId xmlns:a16="http://schemas.microsoft.com/office/drawing/2014/main" xmlns="" id="{89D543E0-ED35-3A32-2258-B686D55E16E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50</a:t>
            </a:fld>
            <a:endParaRPr lang="en-US" sz="1200" b="1" dirty="0">
              <a:solidFill>
                <a:srgbClr val="23408E"/>
              </a:solidFill>
            </a:endParaRPr>
          </a:p>
        </p:txBody>
      </p:sp>
      <p:pic>
        <p:nvPicPr>
          <p:cNvPr id="3" name="Picture 2">
            <a:extLst>
              <a:ext uri="{FF2B5EF4-FFF2-40B4-BE49-F238E27FC236}">
                <a16:creationId xmlns:a16="http://schemas.microsoft.com/office/drawing/2014/main" xmlns="" id="{DEBA94D4-BA52-0293-1E3C-1380CA48E3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are the operating points for a bipolar transistor used as a switch?</a:t>
            </a:r>
          </a:p>
        </p:txBody>
      </p:sp>
      <p:sp>
        <p:nvSpPr>
          <p:cNvPr id="296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Saturation and cutoff</a:t>
            </a:r>
          </a:p>
          <a:p>
            <a:pPr marL="457200" indent="-457200">
              <a:buFont typeface="Times New Roman" pitchFamily="18" charset="0"/>
              <a:buAutoNum type="alphaUcPeriod"/>
            </a:pPr>
            <a:r>
              <a:rPr lang="en-US" dirty="0">
                <a:latin typeface="Calibri" pitchFamily="34" charset="0"/>
              </a:rPr>
              <a:t>The active region (between cutoff and saturation)</a:t>
            </a:r>
          </a:p>
          <a:p>
            <a:pPr marL="457200" indent="-457200">
              <a:buFont typeface="Times New Roman" pitchFamily="18" charset="0"/>
              <a:buAutoNum type="alphaUcPeriod"/>
            </a:pPr>
            <a:r>
              <a:rPr lang="en-US" dirty="0">
                <a:latin typeface="Calibri" pitchFamily="34" charset="0"/>
              </a:rPr>
              <a:t>Peak and valley current points</a:t>
            </a:r>
          </a:p>
          <a:p>
            <a:pPr marL="457200" indent="-457200">
              <a:buFont typeface="Times New Roman" pitchFamily="18" charset="0"/>
              <a:buAutoNum type="alphaUcPeriod"/>
            </a:pPr>
            <a:r>
              <a:rPr lang="en-US" dirty="0">
                <a:latin typeface="Calibri" pitchFamily="34" charset="0"/>
              </a:rPr>
              <a:t>Enhancement and depletion modes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G6A07 (A) Page 4-27</a:t>
            </a:r>
            <a:endParaRPr lang="en-US" sz="1600" b="1" dirty="0">
              <a:solidFill>
                <a:srgbClr val="23408E"/>
              </a:solidFill>
            </a:endParaRPr>
          </a:p>
        </p:txBody>
      </p:sp>
      <p:sp>
        <p:nvSpPr>
          <p:cNvPr id="2" name="TextBox 1">
            <a:extLst>
              <a:ext uri="{FF2B5EF4-FFF2-40B4-BE49-F238E27FC236}">
                <a16:creationId xmlns:a16="http://schemas.microsoft.com/office/drawing/2014/main" xmlns="" id="{61FF3B40-AE2F-D943-84CC-5B138E66A7A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51</a:t>
            </a:fld>
            <a:endParaRPr lang="en-US" sz="1200" b="1" dirty="0">
              <a:solidFill>
                <a:srgbClr val="23408E"/>
              </a:solidFill>
            </a:endParaRPr>
          </a:p>
        </p:txBody>
      </p:sp>
      <p:pic>
        <p:nvPicPr>
          <p:cNvPr id="3" name="Picture 2">
            <a:extLst>
              <a:ext uri="{FF2B5EF4-FFF2-40B4-BE49-F238E27FC236}">
                <a16:creationId xmlns:a16="http://schemas.microsoft.com/office/drawing/2014/main" xmlns="" id="{2629DDA3-E546-BE4E-354B-40A86BE7A55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describes MOSFET construction?</a:t>
            </a:r>
          </a:p>
        </p:txBody>
      </p:sp>
      <p:sp>
        <p:nvSpPr>
          <p:cNvPr id="307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gate is formed by a back-biased junction</a:t>
            </a:r>
          </a:p>
          <a:p>
            <a:pPr marL="457200" indent="-457200">
              <a:buFont typeface="Times New Roman" pitchFamily="18" charset="0"/>
              <a:buAutoNum type="alphaUcPeriod"/>
            </a:pPr>
            <a:r>
              <a:rPr lang="en-US" dirty="0">
                <a:latin typeface="Calibri" pitchFamily="34" charset="0"/>
              </a:rPr>
              <a:t>The gate is separated from the channel by a thin insulating layer</a:t>
            </a:r>
          </a:p>
          <a:p>
            <a:pPr marL="457200" indent="-457200">
              <a:buFont typeface="Times New Roman" pitchFamily="18" charset="0"/>
              <a:buAutoNum type="alphaUcPeriod"/>
            </a:pPr>
            <a:r>
              <a:rPr lang="en-US" dirty="0">
                <a:latin typeface="Calibri" pitchFamily="34" charset="0"/>
              </a:rPr>
              <a:t>The source is separated from the drain by a thin insulating layer</a:t>
            </a:r>
          </a:p>
          <a:p>
            <a:pPr marL="457200" indent="-457200">
              <a:buFont typeface="Times New Roman" pitchFamily="18" charset="0"/>
              <a:buAutoNum type="alphaUcPeriod"/>
            </a:pPr>
            <a:r>
              <a:rPr lang="en-US" dirty="0">
                <a:latin typeface="Calibri" pitchFamily="34" charset="0"/>
              </a:rPr>
              <a:t>The source is formed by depositing metal on silicon</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G6A09 (B) Page 4-27</a:t>
            </a:r>
            <a:endParaRPr lang="en-US" sz="1600" b="1" dirty="0">
              <a:solidFill>
                <a:srgbClr val="23408E"/>
              </a:solidFill>
            </a:endParaRPr>
          </a:p>
        </p:txBody>
      </p:sp>
      <p:sp>
        <p:nvSpPr>
          <p:cNvPr id="2" name="TextBox 1">
            <a:extLst>
              <a:ext uri="{FF2B5EF4-FFF2-40B4-BE49-F238E27FC236}">
                <a16:creationId xmlns:a16="http://schemas.microsoft.com/office/drawing/2014/main" xmlns="" id="{40417292-DA38-B971-A556-2D422EEF5564}"/>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52</a:t>
            </a:fld>
            <a:endParaRPr lang="en-US" sz="1200" b="1" dirty="0">
              <a:solidFill>
                <a:srgbClr val="23408E"/>
              </a:solidFill>
            </a:endParaRPr>
          </a:p>
        </p:txBody>
      </p:sp>
      <p:pic>
        <p:nvPicPr>
          <p:cNvPr id="3" name="Picture 2">
            <a:extLst>
              <a:ext uri="{FF2B5EF4-FFF2-40B4-BE49-F238E27FC236}">
                <a16:creationId xmlns:a16="http://schemas.microsoft.com/office/drawing/2014/main" xmlns="" id="{0A85473E-B6BE-928A-E486-755ABA9770A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587375" y="794084"/>
            <a:ext cx="6880225" cy="1376029"/>
          </a:xfrm>
          <a:noFill/>
          <a:ln>
            <a:miter lim="800000"/>
            <a:headEnd/>
            <a:tailEnd/>
          </a:ln>
        </p:spPr>
        <p:txBody>
          <a:bodyPr vert="horz" wrap="square" lIns="91440" tIns="45720" rIns="91440" bIns="45720" numCol="1" anchor="t" anchorCtr="0" compatLnSpc="1">
            <a:prstTxWarp prst="textNoShape">
              <a:avLst/>
            </a:prstTxWarp>
          </a:bodyPr>
          <a:lstStyle/>
          <a:p>
            <a:r>
              <a:rPr lang="en-US" dirty="0"/>
              <a:t>Vacuum Tubes</a:t>
            </a:r>
          </a:p>
        </p:txBody>
      </p:sp>
      <p:sp>
        <p:nvSpPr>
          <p:cNvPr id="3" name="Content Placeholder 2"/>
          <p:cNvSpPr>
            <a:spLocks noGrp="1"/>
          </p:cNvSpPr>
          <p:nvPr>
            <p:ph idx="1"/>
          </p:nvPr>
        </p:nvSpPr>
        <p:spPr bwMode="auto">
          <a:xfrm>
            <a:off x="332874" y="1885414"/>
            <a:ext cx="6525126" cy="415448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Have at least 3 electrodes called </a:t>
            </a:r>
            <a:r>
              <a:rPr lang="en-US" sz="2800" i="1" dirty="0">
                <a:solidFill>
                  <a:srgbClr val="C00000"/>
                </a:solidFill>
              </a:rPr>
              <a:t>elements</a:t>
            </a:r>
          </a:p>
          <a:p>
            <a:r>
              <a:rPr lang="en-US" sz="2800" dirty="0"/>
              <a:t>3 basic parts:</a:t>
            </a:r>
          </a:p>
          <a:p>
            <a:pPr lvl="1"/>
            <a:r>
              <a:rPr lang="en-US" sz="2400" dirty="0"/>
              <a:t>A source of electrons</a:t>
            </a:r>
          </a:p>
          <a:p>
            <a:pPr lvl="1"/>
            <a:r>
              <a:rPr lang="en-US" sz="2400" dirty="0"/>
              <a:t>Electrode to collect electrons</a:t>
            </a:r>
          </a:p>
          <a:p>
            <a:pPr lvl="1"/>
            <a:r>
              <a:rPr lang="en-US" sz="2400" dirty="0"/>
              <a:t>Intervening electrodes that control electrons traveling from source to collector</a:t>
            </a:r>
          </a:p>
          <a:p>
            <a:r>
              <a:rPr lang="en-US" sz="2800" dirty="0"/>
              <a:t>Compared to transistors, most like the FET</a:t>
            </a:r>
          </a:p>
          <a:p>
            <a:r>
              <a:rPr lang="en-US" sz="2800" dirty="0"/>
              <a:t>Operate at high (hazardous) voltages (2000-3000 V). </a:t>
            </a:r>
            <a:r>
              <a:rPr lang="en-US" sz="2800" b="1" dirty="0">
                <a:solidFill>
                  <a:srgbClr val="FF0000"/>
                </a:solidFill>
              </a:rPr>
              <a:t>Exercise caution!</a:t>
            </a:r>
          </a:p>
          <a:p>
            <a:pPr lvl="1"/>
            <a:endParaRPr lang="en-US" sz="2400" dirty="0"/>
          </a:p>
        </p:txBody>
      </p:sp>
      <p:pic>
        <p:nvPicPr>
          <p:cNvPr id="5" name="Picture 4">
            <a:extLst>
              <a:ext uri="{FF2B5EF4-FFF2-40B4-BE49-F238E27FC236}">
                <a16:creationId xmlns:a16="http://schemas.microsoft.com/office/drawing/2014/main" xmlns="" id="{53E5BD05-0099-990A-008A-C4EE21C7BD73}"/>
              </a:ext>
            </a:extLst>
          </p:cNvPr>
          <p:cNvPicPr>
            <a:picLocks noChangeAspect="1"/>
          </p:cNvPicPr>
          <p:nvPr/>
        </p:nvPicPr>
        <p:blipFill>
          <a:blip r:embed="rId2"/>
          <a:stretch>
            <a:fillRect/>
          </a:stretch>
        </p:blipFill>
        <p:spPr>
          <a:xfrm>
            <a:off x="7156718" y="794083"/>
            <a:ext cx="5035282" cy="5245817"/>
          </a:xfrm>
          <a:prstGeom prst="rect">
            <a:avLst/>
          </a:prstGeom>
        </p:spPr>
      </p:pic>
      <p:pic>
        <p:nvPicPr>
          <p:cNvPr id="2" name="Picture 1">
            <a:extLst>
              <a:ext uri="{FF2B5EF4-FFF2-40B4-BE49-F238E27FC236}">
                <a16:creationId xmlns:a16="http://schemas.microsoft.com/office/drawing/2014/main" xmlns="" id="{AC72FFBB-408F-83AC-D199-F0F9F3CE9F5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587375" y="938464"/>
            <a:ext cx="10972800" cy="1231650"/>
          </a:xfrm>
          <a:noFill/>
          <a:ln>
            <a:miter lim="800000"/>
            <a:headEnd/>
            <a:tailEnd/>
          </a:ln>
        </p:spPr>
        <p:txBody>
          <a:bodyPr vert="horz" wrap="square" lIns="91440" tIns="45720" rIns="91440" bIns="45720" numCol="1" anchor="t" anchorCtr="0" compatLnSpc="1">
            <a:prstTxWarp prst="textNoShape">
              <a:avLst/>
            </a:prstTxWarp>
          </a:bodyPr>
          <a:lstStyle/>
          <a:p>
            <a:r>
              <a:rPr lang="en-US" dirty="0"/>
              <a:t>Tube Terminology</a:t>
            </a:r>
          </a:p>
        </p:txBody>
      </p:sp>
      <p:sp>
        <p:nvSpPr>
          <p:cNvPr id="3" name="Content Placeholder 2"/>
          <p:cNvSpPr>
            <a:spLocks noGrp="1"/>
          </p:cNvSpPr>
          <p:nvPr>
            <p:ph idx="1"/>
          </p:nvPr>
        </p:nvSpPr>
        <p:spPr bwMode="auto">
          <a:xfrm>
            <a:off x="587375" y="2170113"/>
            <a:ext cx="11299825" cy="4230687"/>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Filament or heater – heats the cathode, causing it to emit electrons</a:t>
            </a:r>
          </a:p>
          <a:p>
            <a:r>
              <a:rPr lang="en-US" sz="3000" dirty="0"/>
              <a:t>Cathode – source of electrons</a:t>
            </a:r>
          </a:p>
          <a:p>
            <a:r>
              <a:rPr lang="en-US" sz="3000" dirty="0"/>
              <a:t>Control grid – grid closest to cathode, used to regulate electron travel between cathode and plate</a:t>
            </a:r>
          </a:p>
          <a:p>
            <a:r>
              <a:rPr lang="en-US" sz="3000" dirty="0"/>
              <a:t>Screen grid – electrode that reduces grid-to-plate capacitance</a:t>
            </a:r>
          </a:p>
          <a:p>
            <a:r>
              <a:rPr lang="en-US" sz="3000" dirty="0"/>
              <a:t>Suppressor grid – prevents electrons from traveling from plate to control or screen grid</a:t>
            </a:r>
          </a:p>
          <a:p>
            <a:r>
              <a:rPr lang="en-US" sz="3000" dirty="0"/>
              <a:t>Plate – collects electrons,</a:t>
            </a:r>
            <a:r>
              <a:rPr lang="en-US" sz="3000" dirty="0">
                <a:solidFill>
                  <a:srgbClr val="CC0000"/>
                </a:solidFill>
              </a:rPr>
              <a:t> </a:t>
            </a:r>
            <a:r>
              <a:rPr lang="en-US" sz="3000" dirty="0"/>
              <a:t>called </a:t>
            </a:r>
            <a:r>
              <a:rPr lang="en-US" sz="3000" i="1" dirty="0">
                <a:solidFill>
                  <a:srgbClr val="C00000"/>
                </a:solidFill>
              </a:rPr>
              <a:t>plate current</a:t>
            </a:r>
          </a:p>
        </p:txBody>
      </p:sp>
      <p:pic>
        <p:nvPicPr>
          <p:cNvPr id="2" name="Picture 1">
            <a:extLst>
              <a:ext uri="{FF2B5EF4-FFF2-40B4-BE49-F238E27FC236}">
                <a16:creationId xmlns:a16="http://schemas.microsoft.com/office/drawing/2014/main" xmlns="" id="{93A12418-901F-EBF0-50D1-A3B3974A80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E8477760-3DD6-3EEF-487A-3D5218A25EE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element of a vacuum tube regulates the flow of electrons between cathode and plate?</a:t>
            </a:r>
          </a:p>
        </p:txBody>
      </p:sp>
      <p:sp>
        <p:nvSpPr>
          <p:cNvPr id="3481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Control grid</a:t>
            </a:r>
          </a:p>
          <a:p>
            <a:pPr marL="457200" indent="-457200">
              <a:buFont typeface="Times New Roman" pitchFamily="18" charset="0"/>
              <a:buAutoNum type="alphaUcPeriod"/>
            </a:pPr>
            <a:r>
              <a:rPr lang="en-US" dirty="0">
                <a:latin typeface="Calibri" pitchFamily="34" charset="0"/>
              </a:rPr>
              <a:t>Suppressor grid</a:t>
            </a:r>
          </a:p>
          <a:p>
            <a:pPr marL="457200" indent="-457200">
              <a:buFont typeface="Times New Roman" pitchFamily="18" charset="0"/>
              <a:buAutoNum type="alphaUcPeriod"/>
            </a:pPr>
            <a:r>
              <a:rPr lang="en-US" dirty="0">
                <a:latin typeface="Calibri" pitchFamily="34" charset="0"/>
              </a:rPr>
              <a:t>Screen grid</a:t>
            </a:r>
          </a:p>
          <a:p>
            <a:pPr marL="457200" indent="-457200">
              <a:buFont typeface="Times New Roman" pitchFamily="18" charset="0"/>
              <a:buAutoNum type="alphaUcPeriod"/>
            </a:pPr>
            <a:r>
              <a:rPr lang="en-US" dirty="0">
                <a:latin typeface="Calibri" pitchFamily="34" charset="0"/>
              </a:rPr>
              <a:t>Trigger electrode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G6A10 (A) Page 4-28</a:t>
            </a:r>
            <a:endParaRPr lang="en-US" sz="1600" b="1" dirty="0">
              <a:solidFill>
                <a:srgbClr val="23408E"/>
              </a:solidFill>
            </a:endParaRPr>
          </a:p>
        </p:txBody>
      </p:sp>
      <p:sp>
        <p:nvSpPr>
          <p:cNvPr id="2" name="TextBox 1">
            <a:extLst>
              <a:ext uri="{FF2B5EF4-FFF2-40B4-BE49-F238E27FC236}">
                <a16:creationId xmlns:a16="http://schemas.microsoft.com/office/drawing/2014/main" xmlns="" id="{1B682753-DF17-F9A1-028C-A8CB996444B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56</a:t>
            </a:fld>
            <a:endParaRPr lang="en-US" sz="1200" b="1" dirty="0">
              <a:solidFill>
                <a:srgbClr val="23408E"/>
              </a:solidFill>
            </a:endParaRPr>
          </a:p>
        </p:txBody>
      </p:sp>
      <p:pic>
        <p:nvPicPr>
          <p:cNvPr id="3" name="Picture 2">
            <a:extLst>
              <a:ext uri="{FF2B5EF4-FFF2-40B4-BE49-F238E27FC236}">
                <a16:creationId xmlns:a16="http://schemas.microsoft.com/office/drawing/2014/main" xmlns="" id="{25B1D413-A4BB-4803-A050-2631E17FD13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primary purpose of a screen grid in a vacuum tube?</a:t>
            </a:r>
          </a:p>
        </p:txBody>
      </p:sp>
      <p:sp>
        <p:nvSpPr>
          <p:cNvPr id="3584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reduce grid-to-plate capacitance</a:t>
            </a:r>
          </a:p>
          <a:p>
            <a:pPr marL="457200" indent="-457200">
              <a:buFont typeface="Times New Roman" pitchFamily="18" charset="0"/>
              <a:buAutoNum type="alphaUcPeriod"/>
            </a:pPr>
            <a:r>
              <a:rPr lang="en-US" dirty="0">
                <a:latin typeface="Calibri" pitchFamily="34" charset="0"/>
              </a:rPr>
              <a:t>To increase efficiency</a:t>
            </a:r>
          </a:p>
          <a:p>
            <a:pPr marL="457200" indent="-457200">
              <a:buFont typeface="Times New Roman" pitchFamily="18" charset="0"/>
              <a:buAutoNum type="alphaUcPeriod"/>
            </a:pPr>
            <a:r>
              <a:rPr lang="en-US" dirty="0">
                <a:latin typeface="Calibri" pitchFamily="34" charset="0"/>
              </a:rPr>
              <a:t>To increase the control grid resistance</a:t>
            </a:r>
          </a:p>
          <a:p>
            <a:pPr marL="457200" indent="-457200">
              <a:buFont typeface="Times New Roman" pitchFamily="18" charset="0"/>
              <a:buAutoNum type="alphaUcPeriod"/>
            </a:pPr>
            <a:r>
              <a:rPr lang="en-US" dirty="0">
                <a:latin typeface="Calibri" pitchFamily="34" charset="0"/>
              </a:rPr>
              <a:t>To decrease plate resistance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G6A12 (A) Page 4-28</a:t>
            </a:r>
            <a:endParaRPr lang="en-US" sz="1600" b="1" dirty="0">
              <a:solidFill>
                <a:srgbClr val="23408E"/>
              </a:solidFill>
            </a:endParaRPr>
          </a:p>
        </p:txBody>
      </p:sp>
      <p:sp>
        <p:nvSpPr>
          <p:cNvPr id="2" name="TextBox 1">
            <a:extLst>
              <a:ext uri="{FF2B5EF4-FFF2-40B4-BE49-F238E27FC236}">
                <a16:creationId xmlns:a16="http://schemas.microsoft.com/office/drawing/2014/main" xmlns="" id="{DDE27F8D-D581-6FD1-8C18-01934661279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57</a:t>
            </a:fld>
            <a:endParaRPr lang="en-US" sz="1200" b="1" dirty="0">
              <a:solidFill>
                <a:srgbClr val="23408E"/>
              </a:solidFill>
            </a:endParaRPr>
          </a:p>
        </p:txBody>
      </p:sp>
      <p:pic>
        <p:nvPicPr>
          <p:cNvPr id="3" name="Picture 2">
            <a:extLst>
              <a:ext uri="{FF2B5EF4-FFF2-40B4-BE49-F238E27FC236}">
                <a16:creationId xmlns:a16="http://schemas.microsoft.com/office/drawing/2014/main" xmlns="" id="{69DB9FC9-ECA5-C17E-D26E-549B596D87E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457200" y="733646"/>
            <a:ext cx="10972800" cy="1053695"/>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Analog Integrated Circuits (IC’s)</a:t>
            </a:r>
          </a:p>
        </p:txBody>
      </p:sp>
      <p:sp>
        <p:nvSpPr>
          <p:cNvPr id="3" name="Content Placeholder 2"/>
          <p:cNvSpPr>
            <a:spLocks noGrp="1"/>
          </p:cNvSpPr>
          <p:nvPr>
            <p:ph idx="1"/>
          </p:nvPr>
        </p:nvSpPr>
        <p:spPr bwMode="auto">
          <a:xfrm>
            <a:off x="457200" y="1981200"/>
            <a:ext cx="11582400" cy="45688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IC Definition: An electronic circuit formed on a small piece of semiconducting material, performing the same function as a larger circuit made from discrete components (aka, CHIP)</a:t>
            </a:r>
          </a:p>
          <a:p>
            <a:r>
              <a:rPr lang="en-US" sz="2800" dirty="0"/>
              <a:t>Operate over a continuous range of voltages and currents</a:t>
            </a:r>
          </a:p>
          <a:p>
            <a:r>
              <a:rPr lang="en-US" sz="2800" dirty="0"/>
              <a:t>Used for amplification, filtering, measurement, voltage regulation, and power control</a:t>
            </a:r>
          </a:p>
          <a:p>
            <a:r>
              <a:rPr lang="en-US" sz="2800" dirty="0"/>
              <a:t>Most common analog IC’s: operational amplifier and linear voltage regulator</a:t>
            </a:r>
          </a:p>
          <a:p>
            <a:pPr lvl="1"/>
            <a:r>
              <a:rPr lang="en-US" sz="2400" dirty="0"/>
              <a:t>Op amps are used for dc and audio circuits … inexpensive source of gain</a:t>
            </a:r>
          </a:p>
          <a:p>
            <a:pPr lvl="1"/>
            <a:r>
              <a:rPr lang="en-US" sz="2400" dirty="0"/>
              <a:t>Linear voltage regulators maintain power supply output at constant voltage over a wide range of currents</a:t>
            </a:r>
          </a:p>
          <a:p>
            <a:endParaRPr lang="en-US" dirty="0"/>
          </a:p>
        </p:txBody>
      </p:sp>
      <p:pic>
        <p:nvPicPr>
          <p:cNvPr id="2" name="Picture 1">
            <a:extLst>
              <a:ext uri="{FF2B5EF4-FFF2-40B4-BE49-F238E27FC236}">
                <a16:creationId xmlns:a16="http://schemas.microsoft.com/office/drawing/2014/main" xmlns="" id="{3E3C59D5-6E64-5266-7274-B8B1281F23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587375" y="866274"/>
            <a:ext cx="7642225" cy="1303839"/>
          </a:xfrm>
          <a:noFill/>
          <a:ln>
            <a:miter lim="800000"/>
            <a:headEnd/>
            <a:tailEnd/>
          </a:ln>
        </p:spPr>
        <p:txBody>
          <a:bodyPr vert="horz" wrap="square" lIns="91440" tIns="45720" rIns="91440" bIns="45720" numCol="1" anchor="t" anchorCtr="0" compatLnSpc="1">
            <a:prstTxWarp prst="textNoShape">
              <a:avLst/>
            </a:prstTxWarp>
          </a:bodyPr>
          <a:lstStyle/>
          <a:p>
            <a:r>
              <a:rPr lang="en-US" dirty="0"/>
              <a:t>Figure 4.22</a:t>
            </a:r>
          </a:p>
        </p:txBody>
      </p:sp>
      <p:pic>
        <p:nvPicPr>
          <p:cNvPr id="37890" name="Picture 4"/>
          <p:cNvPicPr>
            <a:picLocks noChangeAspect="1"/>
          </p:cNvPicPr>
          <p:nvPr/>
        </p:nvPicPr>
        <p:blipFill>
          <a:blip r:embed="rId2"/>
          <a:srcRect/>
          <a:stretch>
            <a:fillRect/>
          </a:stretch>
        </p:blipFill>
        <p:spPr bwMode="auto">
          <a:xfrm>
            <a:off x="958363" y="1905000"/>
            <a:ext cx="2727325" cy="2514600"/>
          </a:xfrm>
          <a:prstGeom prst="rect">
            <a:avLst/>
          </a:prstGeom>
          <a:noFill/>
          <a:ln w="9525">
            <a:noFill/>
            <a:miter lim="800000"/>
            <a:headEnd/>
            <a:tailEnd/>
          </a:ln>
        </p:spPr>
      </p:pic>
      <p:pic>
        <p:nvPicPr>
          <p:cNvPr id="37891" name="Picture 6"/>
          <p:cNvPicPr>
            <a:picLocks noChangeAspect="1"/>
          </p:cNvPicPr>
          <p:nvPr/>
        </p:nvPicPr>
        <p:blipFill>
          <a:blip r:embed="rId3"/>
          <a:srcRect/>
          <a:stretch>
            <a:fillRect/>
          </a:stretch>
        </p:blipFill>
        <p:spPr bwMode="auto">
          <a:xfrm>
            <a:off x="413088" y="4679950"/>
            <a:ext cx="3736975" cy="1765300"/>
          </a:xfrm>
          <a:prstGeom prst="rect">
            <a:avLst/>
          </a:prstGeom>
          <a:noFill/>
          <a:ln w="9525">
            <a:noFill/>
            <a:miter lim="800000"/>
            <a:headEnd/>
            <a:tailEnd/>
          </a:ln>
        </p:spPr>
      </p:pic>
      <p:pic>
        <p:nvPicPr>
          <p:cNvPr id="37893" name="Picture 10"/>
          <p:cNvPicPr>
            <a:picLocks noChangeAspect="1"/>
          </p:cNvPicPr>
          <p:nvPr/>
        </p:nvPicPr>
        <p:blipFill>
          <a:blip r:embed="rId4"/>
          <a:srcRect/>
          <a:stretch>
            <a:fillRect/>
          </a:stretch>
        </p:blipFill>
        <p:spPr bwMode="auto">
          <a:xfrm>
            <a:off x="4121150" y="4398963"/>
            <a:ext cx="2036763" cy="1905000"/>
          </a:xfrm>
          <a:prstGeom prst="rect">
            <a:avLst/>
          </a:prstGeom>
          <a:noFill/>
          <a:ln w="9525">
            <a:noFill/>
            <a:miter lim="800000"/>
            <a:headEnd/>
            <a:tailEnd/>
          </a:ln>
        </p:spPr>
      </p:pic>
      <p:sp>
        <p:nvSpPr>
          <p:cNvPr id="37894" name="TextBox 11"/>
          <p:cNvSpPr txBox="1">
            <a:spLocks noChangeArrowheads="1"/>
          </p:cNvSpPr>
          <p:nvPr/>
        </p:nvSpPr>
        <p:spPr bwMode="auto">
          <a:xfrm>
            <a:off x="7086600" y="2209800"/>
            <a:ext cx="4557713" cy="3108543"/>
          </a:xfrm>
          <a:prstGeom prst="rect">
            <a:avLst/>
          </a:prstGeom>
          <a:noFill/>
          <a:ln w="9525">
            <a:noFill/>
            <a:miter lim="800000"/>
            <a:headEnd/>
            <a:tailEnd/>
          </a:ln>
        </p:spPr>
        <p:txBody>
          <a:bodyPr>
            <a:spAutoFit/>
          </a:bodyPr>
          <a:lstStyle/>
          <a:p>
            <a:r>
              <a:rPr lang="en-US" sz="2800" dirty="0">
                <a:latin typeface="Calibri" panose="020F0502020204030204" pitchFamily="34" charset="0"/>
                <a:cs typeface="Calibri" panose="020F0502020204030204" pitchFamily="34" charset="0"/>
              </a:rPr>
              <a:t>The popular 741 op-amp symbol and dual in-line package (DIP) connections are shown at (</a:t>
            </a:r>
            <a:r>
              <a:rPr lang="en-US" sz="2800" b="1" dirty="0">
                <a:solidFill>
                  <a:srgbClr val="23408E"/>
                </a:solidFill>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A common 3-terminal voltage regulator, the 7800-series, is shown in the TO-220 package at (</a:t>
            </a:r>
            <a:r>
              <a:rPr lang="en-US" sz="2800" b="1" dirty="0">
                <a:solidFill>
                  <a:srgbClr val="23408E"/>
                </a:solidFill>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xmlns="" id="{F9AD90DB-A094-A6BB-DD41-01A45A45772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pic>
        <p:nvPicPr>
          <p:cNvPr id="4" name="Picture 3">
            <a:extLst>
              <a:ext uri="{FF2B5EF4-FFF2-40B4-BE49-F238E27FC236}">
                <a16:creationId xmlns:a16="http://schemas.microsoft.com/office/drawing/2014/main" xmlns="" id="{887E1103-0415-B7AD-53CD-214CA02B0FEA}"/>
              </a:ext>
            </a:extLst>
          </p:cNvPr>
          <p:cNvPicPr>
            <a:picLocks noChangeAspect="1"/>
          </p:cNvPicPr>
          <p:nvPr/>
        </p:nvPicPr>
        <p:blipFill>
          <a:blip r:embed="rId6"/>
          <a:stretch>
            <a:fillRect/>
          </a:stretch>
        </p:blipFill>
        <p:spPr>
          <a:xfrm>
            <a:off x="4056676" y="2276857"/>
            <a:ext cx="2013154" cy="14356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FC28A-38A3-5918-456E-9064F50E4914}"/>
              </a:ext>
            </a:extLst>
          </p:cNvPr>
          <p:cNvSpPr>
            <a:spLocks noGrp="1"/>
          </p:cNvSpPr>
          <p:nvPr>
            <p:ph type="title"/>
          </p:nvPr>
        </p:nvSpPr>
        <p:spPr/>
        <p:txBody>
          <a:bodyPr/>
          <a:lstStyle/>
          <a:p>
            <a:r>
              <a:rPr lang="en-US" dirty="0"/>
              <a:t>Capacitive Reactance (cont.)</a:t>
            </a:r>
          </a:p>
        </p:txBody>
      </p:sp>
      <p:sp>
        <p:nvSpPr>
          <p:cNvPr id="3" name="TextBox 2">
            <a:extLst>
              <a:ext uri="{FF2B5EF4-FFF2-40B4-BE49-F238E27FC236}">
                <a16:creationId xmlns:a16="http://schemas.microsoft.com/office/drawing/2014/main" xmlns="" id="{6E8AFFC3-FC79-2096-6A26-C53E98A70ACB}"/>
              </a:ext>
            </a:extLst>
          </p:cNvPr>
          <p:cNvSpPr txBox="1"/>
          <p:nvPr/>
        </p:nvSpPr>
        <p:spPr>
          <a:xfrm>
            <a:off x="381000" y="2345702"/>
            <a:ext cx="89154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Example: What is the reactance of a 1 nF capacitor at 2 MHz?</a:t>
            </a:r>
          </a:p>
        </p:txBody>
      </p:sp>
      <p:sp>
        <p:nvSpPr>
          <p:cNvPr id="4" name="TextBox 3">
            <a:extLst>
              <a:ext uri="{FF2B5EF4-FFF2-40B4-BE49-F238E27FC236}">
                <a16:creationId xmlns:a16="http://schemas.microsoft.com/office/drawing/2014/main" xmlns="" id="{54885835-DDE7-6341-7988-39AB3FEC4340}"/>
              </a:ext>
            </a:extLst>
          </p:cNvPr>
          <p:cNvSpPr txBox="1"/>
          <p:nvPr/>
        </p:nvSpPr>
        <p:spPr>
          <a:xfrm>
            <a:off x="990600" y="2807367"/>
            <a:ext cx="89154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First convert MHz to Hz and nF to F … (everything in </a:t>
            </a:r>
            <a:r>
              <a:rPr lang="en-US" sz="2400" i="1" dirty="0">
                <a:latin typeface="Cambria Math" panose="02040503050406030204" pitchFamily="18" charset="0"/>
                <a:ea typeface="Cambria Math" panose="02040503050406030204" pitchFamily="18" charset="0"/>
              </a:rPr>
              <a:t>base</a:t>
            </a:r>
            <a:r>
              <a:rPr lang="en-US" sz="2400" dirty="0">
                <a:latin typeface="Cambria Math" panose="02040503050406030204" pitchFamily="18" charset="0"/>
                <a:ea typeface="Cambria Math" panose="02040503050406030204" pitchFamily="18" charset="0"/>
              </a:rPr>
              <a:t> units)</a:t>
            </a:r>
          </a:p>
        </p:txBody>
      </p:sp>
      <p:sp>
        <p:nvSpPr>
          <p:cNvPr id="5" name="TextBox 4">
            <a:extLst>
              <a:ext uri="{FF2B5EF4-FFF2-40B4-BE49-F238E27FC236}">
                <a16:creationId xmlns:a16="http://schemas.microsoft.com/office/drawing/2014/main" xmlns="" id="{017AE9F0-C57A-DA82-300A-B6F1C5E1B9B5}"/>
              </a:ext>
            </a:extLst>
          </p:cNvPr>
          <p:cNvSpPr txBox="1"/>
          <p:nvPr/>
        </p:nvSpPr>
        <p:spPr>
          <a:xfrm>
            <a:off x="990600" y="3404937"/>
            <a:ext cx="8915400" cy="830997"/>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2 MHz = 2,000,000 Hz = 2 × 10</a:t>
            </a:r>
            <a:r>
              <a:rPr lang="en-US" sz="2400" baseline="30000" dirty="0">
                <a:latin typeface="Cambria Math" panose="02040503050406030204" pitchFamily="18" charset="0"/>
                <a:ea typeface="Cambria Math" panose="02040503050406030204" pitchFamily="18" charset="0"/>
              </a:rPr>
              <a:t>6</a:t>
            </a:r>
            <a:r>
              <a:rPr lang="en-US" sz="2400" dirty="0">
                <a:latin typeface="Cambria Math" panose="02040503050406030204" pitchFamily="18" charset="0"/>
                <a:ea typeface="Cambria Math" panose="02040503050406030204" pitchFamily="18" charset="0"/>
              </a:rPr>
              <a:t> Hz</a:t>
            </a:r>
          </a:p>
          <a:p>
            <a:r>
              <a:rPr lang="en-US" sz="2400" dirty="0">
                <a:latin typeface="Cambria Math" panose="02040503050406030204" pitchFamily="18" charset="0"/>
                <a:ea typeface="Cambria Math" panose="02040503050406030204" pitchFamily="18" charset="0"/>
              </a:rPr>
              <a:t>1 nF = 1/1,000,000,000 F = 1 × 10</a:t>
            </a:r>
            <a:r>
              <a:rPr lang="en-US" sz="2400" baseline="30000" dirty="0">
                <a:latin typeface="Cambria Math" panose="02040503050406030204" pitchFamily="18" charset="0"/>
                <a:ea typeface="Cambria Math" panose="02040503050406030204" pitchFamily="18" charset="0"/>
              </a:rPr>
              <a:t>–9</a:t>
            </a:r>
            <a:r>
              <a:rPr lang="en-US" sz="2400" dirty="0">
                <a:latin typeface="Cambria Math" panose="02040503050406030204" pitchFamily="18" charset="0"/>
                <a:ea typeface="Cambria Math" panose="02040503050406030204" pitchFamily="18" charset="0"/>
              </a:rPr>
              <a:t> F</a:t>
            </a:r>
          </a:p>
        </p:txBody>
      </p:sp>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CA66DA40-E5E5-D05B-6605-B75343FC6CCF}"/>
                  </a:ext>
                </a:extLst>
              </p:cNvPr>
              <p:cNvSpPr txBox="1"/>
              <p:nvPr/>
            </p:nvSpPr>
            <p:spPr>
              <a:xfrm>
                <a:off x="918416" y="4876800"/>
                <a:ext cx="1669560" cy="758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baseline="-25000" smtClean="0">
                          <a:latin typeface="Cambria Math" panose="02040503050406030204" pitchFamily="18" charset="0"/>
                        </a:rPr>
                        <m:t>𝐶</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𝑓𝐶</m:t>
                          </m:r>
                        </m:den>
                      </m:f>
                    </m:oMath>
                  </m:oMathPara>
                </a14:m>
                <a:endParaRPr lang="en-US" sz="2400" dirty="0"/>
              </a:p>
            </p:txBody>
          </p:sp>
        </mc:Choice>
        <mc:Fallback>
          <p:sp>
            <p:nvSpPr>
              <p:cNvPr id="6" name="TextBox 5">
                <a:extLst>
                  <a:ext uri="{FF2B5EF4-FFF2-40B4-BE49-F238E27FC236}">
                    <a16:creationId xmlns:a16="http://schemas.microsoft.com/office/drawing/2014/main" xmlns="" xmlns:a14="http://schemas.microsoft.com/office/drawing/2010/main" id="{CA66DA40-E5E5-D05B-6605-B75343FC6CCF}"/>
                  </a:ext>
                </a:extLst>
              </p:cNvPr>
              <p:cNvSpPr txBox="1">
                <a:spLocks noRot="1" noChangeAspect="1" noMove="1" noResize="1" noEditPoints="1" noAdjustHandles="1" noChangeArrowheads="1" noChangeShapeType="1" noTextEdit="1"/>
              </p:cNvSpPr>
              <p:nvPr/>
            </p:nvSpPr>
            <p:spPr>
              <a:xfrm>
                <a:off x="918416" y="4876800"/>
                <a:ext cx="1669560" cy="7586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6B2E9DAC-57EC-0E94-8F84-9E17ADA28981}"/>
                  </a:ext>
                </a:extLst>
              </p:cNvPr>
              <p:cNvSpPr txBox="1"/>
              <p:nvPr/>
            </p:nvSpPr>
            <p:spPr>
              <a:xfrm>
                <a:off x="2743200" y="4876800"/>
                <a:ext cx="4993483" cy="75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×3.14×(2×10</m:t>
                          </m:r>
                          <m:r>
                            <a:rPr lang="en-US" sz="2400" b="0" i="1" baseline="30000" smtClean="0">
                              <a:latin typeface="Cambria Math" panose="02040503050406030204" pitchFamily="18" charset="0"/>
                              <a:ea typeface="Cambria Math" panose="02040503050406030204" pitchFamily="18" charset="0"/>
                            </a:rPr>
                            <m:t>6</m:t>
                          </m:r>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−9</m:t>
                              </m:r>
                            </m:sup>
                          </m:sSup>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p:sp>
            <p:nvSpPr>
              <p:cNvPr id="7" name="TextBox 6">
                <a:extLst>
                  <a:ext uri="{FF2B5EF4-FFF2-40B4-BE49-F238E27FC236}">
                    <a16:creationId xmlns:a16="http://schemas.microsoft.com/office/drawing/2014/main" xmlns="" xmlns:a14="http://schemas.microsoft.com/office/drawing/2010/main" id="{6B2E9DAC-57EC-0E94-8F84-9E17ADA28981}"/>
                  </a:ext>
                </a:extLst>
              </p:cNvPr>
              <p:cNvSpPr txBox="1">
                <a:spLocks noRot="1" noChangeAspect="1" noMove="1" noResize="1" noEditPoints="1" noAdjustHandles="1" noChangeArrowheads="1" noChangeShapeType="1" noTextEdit="1"/>
              </p:cNvSpPr>
              <p:nvPr/>
            </p:nvSpPr>
            <p:spPr>
              <a:xfrm>
                <a:off x="2743200" y="4876800"/>
                <a:ext cx="4993483" cy="7593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9723CA69-8840-224F-0534-64005885AF44}"/>
                  </a:ext>
                </a:extLst>
              </p:cNvPr>
              <p:cNvSpPr txBox="1"/>
              <p:nvPr/>
            </p:nvSpPr>
            <p:spPr>
              <a:xfrm>
                <a:off x="7839400" y="4876800"/>
                <a:ext cx="154901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0.01256</m:t>
                          </m:r>
                        </m:den>
                      </m:f>
                    </m:oMath>
                  </m:oMathPara>
                </a14:m>
                <a:endParaRPr lang="en-US" sz="2400" dirty="0"/>
              </a:p>
            </p:txBody>
          </p:sp>
        </mc:Choice>
        <mc:Fallback>
          <p:sp>
            <p:nvSpPr>
              <p:cNvPr id="8" name="TextBox 7">
                <a:extLst>
                  <a:ext uri="{FF2B5EF4-FFF2-40B4-BE49-F238E27FC236}">
                    <a16:creationId xmlns:a16="http://schemas.microsoft.com/office/drawing/2014/main" xmlns="" xmlns:a14="http://schemas.microsoft.com/office/drawing/2010/main" id="{9723CA69-8840-224F-0534-64005885AF44}"/>
                  </a:ext>
                </a:extLst>
              </p:cNvPr>
              <p:cNvSpPr txBox="1">
                <a:spLocks noRot="1" noChangeAspect="1" noMove="1" noResize="1" noEditPoints="1" noAdjustHandles="1" noChangeArrowheads="1" noChangeShapeType="1" noTextEdit="1"/>
              </p:cNvSpPr>
              <p:nvPr/>
            </p:nvSpPr>
            <p:spPr>
              <a:xfrm>
                <a:off x="7839400" y="4876800"/>
                <a:ext cx="1549014" cy="6938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E03EB5DE-8D93-DEAA-A5E3-0777BD4F07B2}"/>
                  </a:ext>
                </a:extLst>
              </p:cNvPr>
              <p:cNvSpPr txBox="1"/>
              <p:nvPr/>
            </p:nvSpPr>
            <p:spPr>
              <a:xfrm>
                <a:off x="9515194" y="5071437"/>
                <a:ext cx="12476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FF"/>
                          </a:solidFill>
                          <a:latin typeface="Cambria Math" panose="02040503050406030204" pitchFamily="18" charset="0"/>
                        </a:rPr>
                        <m:t>=79.6 </m:t>
                      </m:r>
                      <m:r>
                        <m:rPr>
                          <m:sty m:val="p"/>
                        </m:rPr>
                        <a:rPr lang="en-US" sz="2400" b="0" i="0" smtClean="0">
                          <a:solidFill>
                            <a:srgbClr val="0000FF"/>
                          </a:solidFill>
                          <a:latin typeface="Cambria Math" panose="02040503050406030204" pitchFamily="18" charset="0"/>
                        </a:rPr>
                        <m:t>Ω</m:t>
                      </m:r>
                    </m:oMath>
                  </m:oMathPara>
                </a14:m>
                <a:endParaRPr lang="en-US" sz="2400" dirty="0">
                  <a:solidFill>
                    <a:srgbClr val="0000FF"/>
                  </a:solidFill>
                </a:endParaRPr>
              </a:p>
            </p:txBody>
          </p:sp>
        </mc:Choice>
        <mc:Fallback>
          <p:sp>
            <p:nvSpPr>
              <p:cNvPr id="9" name="TextBox 8">
                <a:extLst>
                  <a:ext uri="{FF2B5EF4-FFF2-40B4-BE49-F238E27FC236}">
                    <a16:creationId xmlns:a16="http://schemas.microsoft.com/office/drawing/2014/main" xmlns="" xmlns:a14="http://schemas.microsoft.com/office/drawing/2010/main" id="{E03EB5DE-8D93-DEAA-A5E3-0777BD4F07B2}"/>
                  </a:ext>
                </a:extLst>
              </p:cNvPr>
              <p:cNvSpPr txBox="1">
                <a:spLocks noRot="1" noChangeAspect="1" noMove="1" noResize="1" noEditPoints="1" noAdjustHandles="1" noChangeArrowheads="1" noChangeShapeType="1" noTextEdit="1"/>
              </p:cNvSpPr>
              <p:nvPr/>
            </p:nvSpPr>
            <p:spPr>
              <a:xfrm>
                <a:off x="9515194" y="5071437"/>
                <a:ext cx="1247649" cy="369332"/>
              </a:xfrm>
              <a:prstGeom prst="rect">
                <a:avLst/>
              </a:prstGeom>
              <a:blipFill>
                <a:blip r:embed="rId5"/>
                <a:stretch>
                  <a:fillRect l="-1463" r="-4878" b="-819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xmlns="" id="{FA597F39-7BAF-1C54-7131-BDAC1DFA9B2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3068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587375" y="806116"/>
            <a:ext cx="10972800" cy="1363997"/>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Integrated Circuits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IC’s operate with discrete values of voltage and current representing the binary numbers system values 0 and 1 (representing OFF and ON)</a:t>
            </a:r>
          </a:p>
          <a:p>
            <a:r>
              <a:rPr lang="en-US" dirty="0"/>
              <a:t>Used for performing computations or controlling functions</a:t>
            </a:r>
          </a:p>
          <a:p>
            <a:r>
              <a:rPr lang="en-US" dirty="0"/>
              <a:t>The most popular logic family in use is </a:t>
            </a:r>
            <a:r>
              <a:rPr lang="en-US" i="1" dirty="0">
                <a:solidFill>
                  <a:srgbClr val="CC0000"/>
                </a:solidFill>
              </a:rPr>
              <a:t>CMOS</a:t>
            </a:r>
            <a:r>
              <a:rPr lang="en-US" dirty="0"/>
              <a:t> (complementary metal-oxide semiconductors) technology (known for high speed and low power consumption)</a:t>
            </a:r>
          </a:p>
          <a:p>
            <a:endParaRPr lang="en-US" dirty="0"/>
          </a:p>
        </p:txBody>
      </p:sp>
      <p:pic>
        <p:nvPicPr>
          <p:cNvPr id="2" name="Picture 1">
            <a:extLst>
              <a:ext uri="{FF2B5EF4-FFF2-40B4-BE49-F238E27FC236}">
                <a16:creationId xmlns:a16="http://schemas.microsoft.com/office/drawing/2014/main" xmlns="" id="{ABFE705F-97C8-974F-1A83-C56252A21F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Table 4.4: Logic Family Characteristics</a:t>
            </a:r>
          </a:p>
        </p:txBody>
      </p:sp>
      <p:graphicFrame>
        <p:nvGraphicFramePr>
          <p:cNvPr id="4" name="Table 4"/>
          <p:cNvGraphicFramePr>
            <a:graphicFrameLocks noGrp="1"/>
          </p:cNvGraphicFramePr>
          <p:nvPr>
            <p:ph idx="1"/>
          </p:nvPr>
        </p:nvGraphicFramePr>
        <p:xfrm>
          <a:off x="609600" y="2362200"/>
          <a:ext cx="10972800" cy="2194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370840">
                <a:tc>
                  <a:txBody>
                    <a:bodyPr/>
                    <a:lstStyle/>
                    <a:p>
                      <a:pPr algn="ctr"/>
                      <a:r>
                        <a:rPr lang="en-US" sz="2400" dirty="0">
                          <a:latin typeface="Arial" panose="020B0604020202020204" pitchFamily="34" charset="0"/>
                          <a:cs typeface="Arial" panose="020B0604020202020204" pitchFamily="34" charset="0"/>
                        </a:rPr>
                        <a:t>FAMILY NAME</a:t>
                      </a:r>
                    </a:p>
                  </a:txBody>
                  <a:tcPr/>
                </a:tc>
                <a:tc>
                  <a:txBody>
                    <a:bodyPr/>
                    <a:lstStyle/>
                    <a:p>
                      <a:pPr algn="ctr"/>
                      <a:r>
                        <a:rPr lang="en-US" sz="2400" dirty="0">
                          <a:latin typeface="Arial" panose="020B0604020202020204" pitchFamily="34" charset="0"/>
                          <a:cs typeface="Arial" panose="020B0604020202020204" pitchFamily="34" charset="0"/>
                        </a:rPr>
                        <a:t>MAX OPERATION FREQUENCY</a:t>
                      </a:r>
                    </a:p>
                  </a:txBody>
                  <a:tcPr/>
                </a:tc>
                <a:tc>
                  <a:txBody>
                    <a:bodyPr/>
                    <a:lstStyle/>
                    <a:p>
                      <a:pPr algn="ctr"/>
                      <a:r>
                        <a:rPr lang="en-US" sz="2400" dirty="0">
                          <a:latin typeface="Arial" panose="020B0604020202020204" pitchFamily="34" charset="0"/>
                          <a:cs typeface="Arial" panose="020B0604020202020204" pitchFamily="34" charset="0"/>
                        </a:rPr>
                        <a:t>POWER CONSUMPTION</a:t>
                      </a:r>
                    </a:p>
                  </a:txBody>
                  <a:tcPr/>
                </a:tc>
                <a:tc>
                  <a:txBody>
                    <a:bodyPr/>
                    <a:lstStyle/>
                    <a:p>
                      <a:pPr algn="ctr"/>
                      <a:r>
                        <a:rPr lang="en-US" sz="2400" dirty="0">
                          <a:latin typeface="Arial" panose="020B0604020202020204" pitchFamily="34" charset="0"/>
                          <a:cs typeface="Arial" panose="020B0604020202020204" pitchFamily="34" charset="0"/>
                        </a:rPr>
                        <a:t>POWER SUPPLY</a:t>
                      </a:r>
                    </a:p>
                  </a:txBody>
                  <a:tcPr/>
                </a:tc>
                <a:extLst>
                  <a:ext uri="{0D108BD9-81ED-4DB2-BD59-A6C34878D82A}">
                    <a16:rowId xmlns:a16="http://schemas.microsoft.com/office/drawing/2014/main" xmlns="" val="10000"/>
                  </a:ext>
                </a:extLst>
              </a:tr>
              <a:tr h="370840">
                <a:tc>
                  <a:txBody>
                    <a:bodyPr/>
                    <a:lstStyle/>
                    <a:p>
                      <a:r>
                        <a:rPr lang="en-US" sz="2400" dirty="0">
                          <a:latin typeface="Arial" panose="020B0604020202020204" pitchFamily="34" charset="0"/>
                          <a:cs typeface="Arial" panose="020B0604020202020204" pitchFamily="34" charset="0"/>
                        </a:rPr>
                        <a:t>TTL</a:t>
                      </a:r>
                    </a:p>
                  </a:txBody>
                  <a:tcPr/>
                </a:tc>
                <a:tc>
                  <a:txBody>
                    <a:bodyPr/>
                    <a:lstStyle/>
                    <a:p>
                      <a:pPr algn="ctr"/>
                      <a:r>
                        <a:rPr lang="en-US" sz="2400" dirty="0">
                          <a:latin typeface="Arial" panose="020B0604020202020204" pitchFamily="34" charset="0"/>
                          <a:cs typeface="Arial" panose="020B0604020202020204" pitchFamily="34" charset="0"/>
                        </a:rPr>
                        <a:t>100 MHz</a:t>
                      </a:r>
                    </a:p>
                  </a:txBody>
                  <a:tcPr/>
                </a:tc>
                <a:tc>
                  <a:txBody>
                    <a:bodyPr/>
                    <a:lstStyle/>
                    <a:p>
                      <a:pPr algn="ctr"/>
                      <a:r>
                        <a:rPr lang="en-US" sz="2400" dirty="0">
                          <a:latin typeface="Arial" panose="020B0604020202020204" pitchFamily="34" charset="0"/>
                          <a:cs typeface="Arial" panose="020B0604020202020204" pitchFamily="34" charset="0"/>
                        </a:rPr>
                        <a:t>High</a:t>
                      </a:r>
                    </a:p>
                  </a:txBody>
                  <a:tcPr/>
                </a:tc>
                <a:tc>
                  <a:txBody>
                    <a:bodyPr/>
                    <a:lstStyle/>
                    <a:p>
                      <a:pPr algn="ctr"/>
                      <a:r>
                        <a:rPr lang="en-US" sz="2400" dirty="0">
                          <a:latin typeface="Arial" panose="020B0604020202020204" pitchFamily="34" charset="0"/>
                          <a:cs typeface="Arial" panose="020B0604020202020204" pitchFamily="34" charset="0"/>
                        </a:rPr>
                        <a:t>5 V</a:t>
                      </a:r>
                    </a:p>
                  </a:txBody>
                  <a:tcPr/>
                </a:tc>
                <a:extLst>
                  <a:ext uri="{0D108BD9-81ED-4DB2-BD59-A6C34878D82A}">
                    <a16:rowId xmlns:a16="http://schemas.microsoft.com/office/drawing/2014/main" xmlns="" val="10001"/>
                  </a:ext>
                </a:extLst>
              </a:tr>
              <a:tr h="370840">
                <a:tc>
                  <a:txBody>
                    <a:bodyPr/>
                    <a:lstStyle/>
                    <a:p>
                      <a:r>
                        <a:rPr lang="en-US" sz="2400" dirty="0">
                          <a:latin typeface="Arial" panose="020B0604020202020204" pitchFamily="34" charset="0"/>
                          <a:cs typeface="Arial" panose="020B0604020202020204" pitchFamily="34" charset="0"/>
                        </a:rPr>
                        <a:t>CMOS</a:t>
                      </a:r>
                    </a:p>
                  </a:txBody>
                  <a:tcPr/>
                </a:tc>
                <a:tc>
                  <a:txBody>
                    <a:bodyPr/>
                    <a:lstStyle/>
                    <a:p>
                      <a:pPr algn="ctr"/>
                      <a:r>
                        <a:rPr lang="en-US" sz="2400" dirty="0">
                          <a:latin typeface="Arial" panose="020B0604020202020204" pitchFamily="34" charset="0"/>
                          <a:cs typeface="Arial" panose="020B0604020202020204" pitchFamily="34" charset="0"/>
                        </a:rPr>
                        <a:t>1 GHz</a:t>
                      </a:r>
                    </a:p>
                  </a:txBody>
                  <a:tcPr/>
                </a:tc>
                <a:tc>
                  <a:txBody>
                    <a:bodyPr/>
                    <a:lstStyle/>
                    <a:p>
                      <a:pPr algn="ctr"/>
                      <a:r>
                        <a:rPr lang="en-US" sz="2400" dirty="0">
                          <a:latin typeface="Arial" panose="020B0604020202020204" pitchFamily="34" charset="0"/>
                          <a:cs typeface="Arial" panose="020B0604020202020204" pitchFamily="34" charset="0"/>
                        </a:rPr>
                        <a:t>Low</a:t>
                      </a:r>
                    </a:p>
                  </a:txBody>
                  <a:tcPr/>
                </a:tc>
                <a:tc>
                  <a:txBody>
                    <a:bodyPr/>
                    <a:lstStyle/>
                    <a:p>
                      <a:pPr algn="ctr"/>
                      <a:r>
                        <a:rPr lang="en-US" sz="2400" dirty="0">
                          <a:latin typeface="Arial" panose="020B0604020202020204" pitchFamily="34" charset="0"/>
                          <a:cs typeface="Arial" panose="020B0604020202020204" pitchFamily="34" charset="0"/>
                        </a:rPr>
                        <a:t>3-5 V</a:t>
                      </a:r>
                    </a:p>
                  </a:txBody>
                  <a:tcPr/>
                </a:tc>
                <a:extLst>
                  <a:ext uri="{0D108BD9-81ED-4DB2-BD59-A6C34878D82A}">
                    <a16:rowId xmlns:a16="http://schemas.microsoft.com/office/drawing/2014/main" xmlns="" val="10002"/>
                  </a:ext>
                </a:extLst>
              </a:tr>
              <a:tr h="370840">
                <a:tc>
                  <a:txBody>
                    <a:bodyPr/>
                    <a:lstStyle/>
                    <a:p>
                      <a:r>
                        <a:rPr lang="en-US" sz="2400" dirty="0">
                          <a:latin typeface="Arial" panose="020B0604020202020204" pitchFamily="34" charset="0"/>
                          <a:cs typeface="Arial" panose="020B0604020202020204" pitchFamily="34" charset="0"/>
                        </a:rPr>
                        <a:t>CMOS (CD4000)</a:t>
                      </a:r>
                    </a:p>
                  </a:txBody>
                  <a:tcPr/>
                </a:tc>
                <a:tc>
                  <a:txBody>
                    <a:bodyPr/>
                    <a:lstStyle/>
                    <a:p>
                      <a:pPr algn="ctr"/>
                      <a:r>
                        <a:rPr lang="en-US" sz="2400" dirty="0">
                          <a:latin typeface="Arial" panose="020B0604020202020204" pitchFamily="34" charset="0"/>
                          <a:cs typeface="Arial" panose="020B0604020202020204" pitchFamily="34" charset="0"/>
                        </a:rPr>
                        <a:t>1 MHz</a:t>
                      </a:r>
                    </a:p>
                  </a:txBody>
                  <a:tcPr/>
                </a:tc>
                <a:tc>
                  <a:txBody>
                    <a:bodyPr/>
                    <a:lstStyle/>
                    <a:p>
                      <a:pPr algn="ctr"/>
                      <a:r>
                        <a:rPr lang="en-US" sz="2400" dirty="0">
                          <a:latin typeface="Arial" panose="020B0604020202020204" pitchFamily="34" charset="0"/>
                          <a:cs typeface="Arial" panose="020B0604020202020204" pitchFamily="34" charset="0"/>
                        </a:rPr>
                        <a:t>Very Low</a:t>
                      </a:r>
                    </a:p>
                  </a:txBody>
                  <a:tcPr/>
                </a:tc>
                <a:tc>
                  <a:txBody>
                    <a:bodyPr/>
                    <a:lstStyle/>
                    <a:p>
                      <a:pPr algn="ctr"/>
                      <a:r>
                        <a:rPr lang="en-US" sz="2400" dirty="0">
                          <a:latin typeface="Arial" panose="020B0604020202020204" pitchFamily="34" charset="0"/>
                          <a:cs typeface="Arial" panose="020B0604020202020204" pitchFamily="34" charset="0"/>
                        </a:rPr>
                        <a:t>3-15 V</a:t>
                      </a:r>
                    </a:p>
                  </a:txBody>
                  <a:tcPr/>
                </a:tc>
                <a:extLst>
                  <a:ext uri="{0D108BD9-81ED-4DB2-BD59-A6C34878D82A}">
                    <a16:rowId xmlns:a16="http://schemas.microsoft.com/office/drawing/2014/main" xmlns="" val="10003"/>
                  </a:ext>
                </a:extLst>
              </a:tr>
            </a:tbl>
          </a:graphicData>
        </a:graphic>
      </p:graphicFrame>
      <p:pic>
        <p:nvPicPr>
          <p:cNvPr id="2" name="Picture 1">
            <a:extLst>
              <a:ext uri="{FF2B5EF4-FFF2-40B4-BE49-F238E27FC236}">
                <a16:creationId xmlns:a16="http://schemas.microsoft.com/office/drawing/2014/main" xmlns="" id="{542A3958-A6B2-3281-B7FD-F49187C893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Logic Basics</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The basic building block of digital circuits are called </a:t>
            </a:r>
            <a:r>
              <a:rPr lang="en-US" sz="2800" i="1" dirty="0">
                <a:solidFill>
                  <a:srgbClr val="C00000"/>
                </a:solidFill>
              </a:rPr>
              <a:t>gates</a:t>
            </a:r>
            <a:r>
              <a:rPr lang="en-US" sz="2800" dirty="0"/>
              <a:t> that perform </a:t>
            </a:r>
            <a:r>
              <a:rPr lang="en-US" sz="2800" i="1" dirty="0">
                <a:solidFill>
                  <a:srgbClr val="C00000"/>
                </a:solidFill>
              </a:rPr>
              <a:t>inversion</a:t>
            </a:r>
            <a:r>
              <a:rPr lang="en-US" sz="2800" dirty="0"/>
              <a:t> (changing 1 to 0 and vice versa) and the OR and AND functions</a:t>
            </a:r>
          </a:p>
          <a:p>
            <a:r>
              <a:rPr lang="en-US" sz="2800" dirty="0"/>
              <a:t>The most common gates in use are the inverter, NAND and NOR</a:t>
            </a:r>
          </a:p>
          <a:p>
            <a:r>
              <a:rPr lang="en-US" sz="2800" dirty="0"/>
              <a:t>More complex functions (e.g., microprocessors, signal processors, etc.) are constructed from combinations of these functions</a:t>
            </a:r>
          </a:p>
          <a:p>
            <a:r>
              <a:rPr lang="en-US" sz="2800" dirty="0"/>
              <a:t>Circuits that use gates to combine binary inputs to generate a binary output or combination of binary outputs are called </a:t>
            </a:r>
            <a:r>
              <a:rPr lang="en-US" sz="2800" i="1" dirty="0">
                <a:solidFill>
                  <a:srgbClr val="C00000"/>
                </a:solidFill>
              </a:rPr>
              <a:t>combinational logic</a:t>
            </a:r>
          </a:p>
        </p:txBody>
      </p:sp>
      <p:sp>
        <p:nvSpPr>
          <p:cNvPr id="4" name="TextBox 3"/>
          <p:cNvSpPr txBox="1">
            <a:spLocks noChangeArrowheads="1"/>
          </p:cNvSpPr>
          <p:nvPr/>
        </p:nvSpPr>
        <p:spPr bwMode="auto">
          <a:xfrm>
            <a:off x="2743200" y="5943600"/>
            <a:ext cx="4724400" cy="461963"/>
          </a:xfrm>
          <a:prstGeom prst="rect">
            <a:avLst/>
          </a:prstGeom>
          <a:noFill/>
          <a:ln w="9525">
            <a:noFill/>
            <a:miter lim="800000"/>
            <a:headEnd/>
            <a:tailEnd/>
          </a:ln>
        </p:spPr>
        <p:txBody>
          <a:bodyPr>
            <a:spAutoFit/>
          </a:bodyPr>
          <a:lstStyle/>
          <a:p>
            <a:r>
              <a:rPr lang="en-US" sz="2400" i="1" dirty="0">
                <a:solidFill>
                  <a:srgbClr val="0033CC"/>
                </a:solidFill>
              </a:rPr>
              <a:t>See Figure 4.23 for details</a:t>
            </a:r>
          </a:p>
        </p:txBody>
      </p:sp>
      <p:pic>
        <p:nvPicPr>
          <p:cNvPr id="2" name="Picture 1">
            <a:extLst>
              <a:ext uri="{FF2B5EF4-FFF2-40B4-BE49-F238E27FC236}">
                <a16:creationId xmlns:a16="http://schemas.microsoft.com/office/drawing/2014/main" xmlns="" id="{14290C31-CCBC-5378-B521-1E88AFB8D8D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609600" y="721895"/>
            <a:ext cx="11353800" cy="1792705"/>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2800" dirty="0"/>
              <a:t>Figure 4.23: Schematic symbols for the basic digital logic functions with the logic equations and truth tables that describe their operation.</a:t>
            </a:r>
          </a:p>
        </p:txBody>
      </p:sp>
      <p:pic>
        <p:nvPicPr>
          <p:cNvPr id="4" name="Picture 3"/>
          <p:cNvPicPr>
            <a:picLocks noChangeAspect="1"/>
          </p:cNvPicPr>
          <p:nvPr/>
        </p:nvPicPr>
        <p:blipFill>
          <a:blip r:embed="rId2"/>
          <a:srcRect/>
          <a:stretch>
            <a:fillRect/>
          </a:stretch>
        </p:blipFill>
        <p:spPr bwMode="auto">
          <a:xfrm>
            <a:off x="266472" y="2255838"/>
            <a:ext cx="4991328" cy="3695700"/>
          </a:xfrm>
          <a:prstGeom prst="rect">
            <a:avLst/>
          </a:prstGeom>
          <a:noFill/>
          <a:ln w="9525">
            <a:solidFill>
              <a:schemeClr val="tx1"/>
            </a:solidFill>
            <a:miter lim="800000"/>
            <a:headEnd/>
            <a:tailEnd/>
          </a:ln>
        </p:spPr>
      </p:pic>
      <p:pic>
        <p:nvPicPr>
          <p:cNvPr id="5" name="Picture 4"/>
          <p:cNvPicPr>
            <a:picLocks noChangeAspect="1"/>
          </p:cNvPicPr>
          <p:nvPr/>
        </p:nvPicPr>
        <p:blipFill>
          <a:blip r:embed="rId3"/>
          <a:srcRect/>
          <a:stretch>
            <a:fillRect/>
          </a:stretch>
        </p:blipFill>
        <p:spPr bwMode="auto">
          <a:xfrm>
            <a:off x="6248400" y="1771651"/>
            <a:ext cx="5181600" cy="4648199"/>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xmlns="" id="{C8F84A20-BF4C-E76E-9E8D-7CF5A45EDA5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388427E-89D2-E9E3-BC51-421E79585BFC}"/>
              </a:ext>
            </a:extLst>
          </p:cNvPr>
          <p:cNvSpPr>
            <a:spLocks noGrp="1"/>
          </p:cNvSpPr>
          <p:nvPr>
            <p:ph type="title"/>
          </p:nvPr>
        </p:nvSpPr>
        <p:spPr/>
        <p:txBody>
          <a:bodyPr/>
          <a:lstStyle/>
          <a:p>
            <a:r>
              <a:rPr lang="en-US" dirty="0"/>
              <a:t>Reading TRUTH Tables</a:t>
            </a:r>
          </a:p>
        </p:txBody>
      </p:sp>
      <p:sp>
        <p:nvSpPr>
          <p:cNvPr id="4" name="Content Placeholder 3">
            <a:extLst>
              <a:ext uri="{FF2B5EF4-FFF2-40B4-BE49-F238E27FC236}">
                <a16:creationId xmlns:a16="http://schemas.microsoft.com/office/drawing/2014/main" xmlns="" id="{177F74D4-8441-F7B6-B397-229A27964CEB}"/>
              </a:ext>
            </a:extLst>
          </p:cNvPr>
          <p:cNvSpPr>
            <a:spLocks noGrp="1"/>
          </p:cNvSpPr>
          <p:nvPr>
            <p:ph idx="1"/>
          </p:nvPr>
        </p:nvSpPr>
        <p:spPr>
          <a:xfrm>
            <a:off x="609600" y="2362200"/>
            <a:ext cx="8458200" cy="4188022"/>
          </a:xfrm>
        </p:spPr>
        <p:txBody>
          <a:bodyPr/>
          <a:lstStyle/>
          <a:p>
            <a:r>
              <a:rPr lang="en-US" dirty="0"/>
              <a:t>Refer to previous slide</a:t>
            </a:r>
          </a:p>
          <a:p>
            <a:r>
              <a:rPr lang="en-US" dirty="0"/>
              <a:t>Two-input AND gate</a:t>
            </a:r>
          </a:p>
          <a:p>
            <a:pPr lvl="1"/>
            <a:r>
              <a:rPr lang="en-US" dirty="0"/>
              <a:t>If EITHER A or B are OFF, the gate is OFF</a:t>
            </a:r>
          </a:p>
          <a:p>
            <a:pPr lvl="1"/>
            <a:r>
              <a:rPr lang="en-US" dirty="0"/>
              <a:t>Both have to be ON for the gate to be ON</a:t>
            </a:r>
          </a:p>
          <a:p>
            <a:r>
              <a:rPr lang="en-US" dirty="0"/>
              <a:t>Two-input OR gate</a:t>
            </a:r>
          </a:p>
          <a:p>
            <a:pPr lvl="1"/>
            <a:r>
              <a:rPr lang="en-US" dirty="0"/>
              <a:t>If EITHER A or B are ON, the gate is ON</a:t>
            </a:r>
          </a:p>
          <a:p>
            <a:pPr lvl="1"/>
            <a:r>
              <a:rPr lang="en-US" dirty="0"/>
              <a:t>Both have to be OFF for the gate to be OFF</a:t>
            </a:r>
          </a:p>
          <a:p>
            <a:pPr lvl="1"/>
            <a:endParaRPr lang="en-US" dirty="0"/>
          </a:p>
          <a:p>
            <a:endParaRPr lang="en-US" dirty="0"/>
          </a:p>
        </p:txBody>
      </p:sp>
      <p:sp>
        <p:nvSpPr>
          <p:cNvPr id="5" name="TextBox 4">
            <a:extLst>
              <a:ext uri="{FF2B5EF4-FFF2-40B4-BE49-F238E27FC236}">
                <a16:creationId xmlns:a16="http://schemas.microsoft.com/office/drawing/2014/main" xmlns="" id="{E87D8764-0C83-5327-4686-8DB96477F1B6}"/>
              </a:ext>
            </a:extLst>
          </p:cNvPr>
          <p:cNvSpPr txBox="1"/>
          <p:nvPr/>
        </p:nvSpPr>
        <p:spPr>
          <a:xfrm>
            <a:off x="8470232" y="1898672"/>
            <a:ext cx="3124200" cy="1200329"/>
          </a:xfrm>
          <a:prstGeom prst="rect">
            <a:avLst/>
          </a:prstGeom>
          <a:noFill/>
        </p:spPr>
        <p:txBody>
          <a:bodyPr wrap="square" rtlCol="0">
            <a:spAutoFit/>
          </a:bodyPr>
          <a:lstStyle/>
          <a:p>
            <a:r>
              <a:rPr lang="en-US" sz="2400" i="1" dirty="0">
                <a:solidFill>
                  <a:srgbClr val="0000FF"/>
                </a:solidFill>
              </a:rPr>
              <a:t>Can you think of examples where these might be used?</a:t>
            </a:r>
          </a:p>
        </p:txBody>
      </p:sp>
      <p:sp>
        <p:nvSpPr>
          <p:cNvPr id="6" name="TextBox 5">
            <a:extLst>
              <a:ext uri="{FF2B5EF4-FFF2-40B4-BE49-F238E27FC236}">
                <a16:creationId xmlns:a16="http://schemas.microsoft.com/office/drawing/2014/main" xmlns="" id="{EB53FCF3-4708-6338-00F4-25ADB8CA23EE}"/>
              </a:ext>
            </a:extLst>
          </p:cNvPr>
          <p:cNvSpPr txBox="1"/>
          <p:nvPr/>
        </p:nvSpPr>
        <p:spPr>
          <a:xfrm>
            <a:off x="8431442" y="3616404"/>
            <a:ext cx="3531957" cy="1107996"/>
          </a:xfrm>
          <a:prstGeom prst="rect">
            <a:avLst/>
          </a:prstGeom>
          <a:noFill/>
        </p:spPr>
        <p:txBody>
          <a:bodyPr wrap="square" rtlCol="0">
            <a:spAutoFit/>
          </a:bodyPr>
          <a:lstStyle/>
          <a:p>
            <a:r>
              <a:rPr lang="en-US" sz="2200" i="1" dirty="0">
                <a:solidFill>
                  <a:srgbClr val="CC0000"/>
                </a:solidFill>
              </a:rPr>
              <a:t>AND: Gumball machine – need to insert coin AND press button to dispense.</a:t>
            </a:r>
          </a:p>
        </p:txBody>
      </p:sp>
      <p:sp>
        <p:nvSpPr>
          <p:cNvPr id="7" name="TextBox 6">
            <a:extLst>
              <a:ext uri="{FF2B5EF4-FFF2-40B4-BE49-F238E27FC236}">
                <a16:creationId xmlns:a16="http://schemas.microsoft.com/office/drawing/2014/main" xmlns="" id="{B0321F45-AF01-26FD-0E60-EC26C38BD74C}"/>
              </a:ext>
            </a:extLst>
          </p:cNvPr>
          <p:cNvSpPr txBox="1"/>
          <p:nvPr/>
        </p:nvSpPr>
        <p:spPr>
          <a:xfrm>
            <a:off x="8431441" y="4931331"/>
            <a:ext cx="3531957" cy="1446550"/>
          </a:xfrm>
          <a:prstGeom prst="rect">
            <a:avLst/>
          </a:prstGeom>
          <a:noFill/>
        </p:spPr>
        <p:txBody>
          <a:bodyPr wrap="square" rtlCol="0">
            <a:spAutoFit/>
          </a:bodyPr>
          <a:lstStyle/>
          <a:p>
            <a:r>
              <a:rPr lang="en-US" sz="2200" i="1" dirty="0">
                <a:solidFill>
                  <a:srgbClr val="7030A0"/>
                </a:solidFill>
              </a:rPr>
              <a:t>OR: Intrusion detection – alarm sounds for intrusion at front door OR bedroom window.</a:t>
            </a:r>
          </a:p>
        </p:txBody>
      </p:sp>
      <p:pic>
        <p:nvPicPr>
          <p:cNvPr id="2" name="Picture 1">
            <a:extLst>
              <a:ext uri="{FF2B5EF4-FFF2-40B4-BE49-F238E27FC236}">
                <a16:creationId xmlns:a16="http://schemas.microsoft.com/office/drawing/2014/main" xmlns="" id="{5F569F04-0D57-06C6-99CB-DD5DB359BC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273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603250"/>
            <a:ext cx="11353800" cy="191135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2800" dirty="0"/>
              <a:t>Figure 4.23: Schematic symbols for the basic digital logic functions with the logic equations and truth tables that describe their operation (cont.).</a:t>
            </a:r>
          </a:p>
        </p:txBody>
      </p:sp>
      <p:pic>
        <p:nvPicPr>
          <p:cNvPr id="6" name="Picture 5"/>
          <p:cNvPicPr>
            <a:picLocks noChangeAspect="1"/>
          </p:cNvPicPr>
          <p:nvPr/>
        </p:nvPicPr>
        <p:blipFill>
          <a:blip r:embed="rId2"/>
          <a:srcRect/>
          <a:stretch>
            <a:fillRect/>
          </a:stretch>
        </p:blipFill>
        <p:spPr bwMode="auto">
          <a:xfrm>
            <a:off x="304800" y="1821673"/>
            <a:ext cx="4904874" cy="4433077"/>
          </a:xfrm>
          <a:prstGeom prst="rect">
            <a:avLst/>
          </a:prstGeom>
          <a:noFill/>
          <a:ln w="9525">
            <a:solidFill>
              <a:schemeClr val="tx1"/>
            </a:solidFill>
            <a:miter lim="800000"/>
            <a:headEnd/>
            <a:tailEnd/>
          </a:ln>
        </p:spPr>
      </p:pic>
      <p:pic>
        <p:nvPicPr>
          <p:cNvPr id="8" name="Picture 7"/>
          <p:cNvPicPr>
            <a:picLocks noChangeAspect="1"/>
          </p:cNvPicPr>
          <p:nvPr/>
        </p:nvPicPr>
        <p:blipFill>
          <a:blip r:embed="rId3"/>
          <a:srcRect/>
          <a:stretch>
            <a:fillRect/>
          </a:stretch>
        </p:blipFill>
        <p:spPr bwMode="auto">
          <a:xfrm>
            <a:off x="6081713" y="1868488"/>
            <a:ext cx="5095624" cy="4371975"/>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xmlns="" id="{B4A07A3F-972D-9509-4A03-11FFDA77170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207963" y="457200"/>
            <a:ext cx="7031037" cy="194945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2800" dirty="0"/>
              <a:t>Figure 4.23: Schematic symbols for the basic digital logic functions with the logic equations and truth tables that describe their operation (cont.).</a:t>
            </a:r>
          </a:p>
        </p:txBody>
      </p:sp>
      <p:pic>
        <p:nvPicPr>
          <p:cNvPr id="4" name="Picture 3"/>
          <p:cNvPicPr>
            <a:picLocks noChangeAspect="1"/>
          </p:cNvPicPr>
          <p:nvPr/>
        </p:nvPicPr>
        <p:blipFill>
          <a:blip r:embed="rId2"/>
          <a:srcRect/>
          <a:stretch>
            <a:fillRect/>
          </a:stretch>
        </p:blipFill>
        <p:spPr bwMode="auto">
          <a:xfrm>
            <a:off x="380999" y="2177714"/>
            <a:ext cx="5261811" cy="4092912"/>
          </a:xfrm>
          <a:prstGeom prst="rect">
            <a:avLst/>
          </a:prstGeom>
          <a:noFill/>
          <a:ln w="9525">
            <a:solidFill>
              <a:schemeClr val="tx1"/>
            </a:solidFill>
            <a:miter lim="800000"/>
            <a:headEnd/>
            <a:tailEnd/>
          </a:ln>
        </p:spPr>
      </p:pic>
      <p:pic>
        <p:nvPicPr>
          <p:cNvPr id="7" name="Picture 6"/>
          <p:cNvPicPr>
            <a:picLocks noChangeAspect="1"/>
          </p:cNvPicPr>
          <p:nvPr/>
        </p:nvPicPr>
        <p:blipFill>
          <a:blip r:embed="rId3"/>
          <a:srcRect/>
          <a:stretch>
            <a:fillRect/>
          </a:stretch>
        </p:blipFill>
        <p:spPr bwMode="auto">
          <a:xfrm>
            <a:off x="7315199" y="652186"/>
            <a:ext cx="4495801" cy="5667652"/>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xmlns="" id="{13808A9E-817D-2748-F300-5BDF6C0DF6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04800" y="2170113"/>
            <a:ext cx="11582400" cy="4379912"/>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pPr>
            <a:r>
              <a:rPr lang="en-US" i="1" dirty="0">
                <a:solidFill>
                  <a:srgbClr val="C00000"/>
                </a:solidFill>
              </a:rPr>
              <a:t>Sequential logic circuits </a:t>
            </a:r>
            <a:r>
              <a:rPr lang="en-US" dirty="0"/>
              <a:t>combine binary signals in a way that depends on time and on the sequence of inputs to the circuits</a:t>
            </a:r>
          </a:p>
          <a:p>
            <a:r>
              <a:rPr lang="en-US" dirty="0"/>
              <a:t>Basic building block of sequential logic is the </a:t>
            </a:r>
            <a:r>
              <a:rPr lang="en-US" i="1" dirty="0">
                <a:solidFill>
                  <a:srgbClr val="C00000"/>
                </a:solidFill>
              </a:rPr>
              <a:t>flip-flop</a:t>
            </a:r>
          </a:p>
          <a:p>
            <a:pPr lvl="1"/>
            <a:r>
              <a:rPr lang="en-US" dirty="0"/>
              <a:t>Responds to clock signal that causes it outputs to change based on input</a:t>
            </a:r>
          </a:p>
          <a:p>
            <a:pPr lvl="1"/>
            <a:r>
              <a:rPr lang="en-US" dirty="0"/>
              <a:t>The 2 outputs (Q and Q-bar) are always in opposite states</a:t>
            </a:r>
          </a:p>
          <a:p>
            <a:pPr lvl="1"/>
            <a:r>
              <a:rPr lang="en-US" dirty="0"/>
              <a:t>Connecting flip-flops together so that one flip-flop’s output feeds the next one’s input creates 2 important circuits; </a:t>
            </a:r>
            <a:r>
              <a:rPr lang="en-US" i="1" dirty="0">
                <a:solidFill>
                  <a:srgbClr val="C00000"/>
                </a:solidFill>
              </a:rPr>
              <a:t>counters</a:t>
            </a:r>
            <a:r>
              <a:rPr lang="en-US" dirty="0"/>
              <a:t> and </a:t>
            </a:r>
            <a:r>
              <a:rPr lang="en-US" i="1" dirty="0">
                <a:solidFill>
                  <a:srgbClr val="C00000"/>
                </a:solidFill>
              </a:rPr>
              <a:t>shift registers</a:t>
            </a:r>
          </a:p>
          <a:p>
            <a:pPr lvl="1"/>
            <a:endParaRPr lang="en-US" dirty="0"/>
          </a:p>
          <a:p>
            <a:pPr lvl="1"/>
            <a:endParaRPr lang="en-US" dirty="0"/>
          </a:p>
        </p:txBody>
      </p:sp>
      <p:sp>
        <p:nvSpPr>
          <p:cNvPr id="45058" name="Title 1"/>
          <p:cNvSpPr>
            <a:spLocks noGrp="1"/>
          </p:cNvSpPr>
          <p:nvPr>
            <p:ph type="title"/>
          </p:nvPr>
        </p:nvSpPr>
        <p:spPr bwMode="auto">
          <a:xfrm>
            <a:off x="587375" y="842212"/>
            <a:ext cx="10972800" cy="1327902"/>
          </a:xfrm>
          <a:noFill/>
          <a:ln>
            <a:miter lim="800000"/>
            <a:headEnd/>
            <a:tailEnd/>
          </a:ln>
        </p:spPr>
        <p:txBody>
          <a:bodyPr vert="horz" wrap="square" lIns="91440" tIns="45720" rIns="91440" bIns="45720" numCol="1" anchor="t" anchorCtr="0" compatLnSpc="1">
            <a:prstTxWarp prst="textNoShape">
              <a:avLst/>
            </a:prstTxWarp>
          </a:bodyPr>
          <a:lstStyle/>
          <a:p>
            <a:r>
              <a:rPr lang="en-US" dirty="0"/>
              <a:t>Digital Logic Basics (cont.)</a:t>
            </a:r>
          </a:p>
        </p:txBody>
      </p:sp>
      <p:pic>
        <p:nvPicPr>
          <p:cNvPr id="2" name="Picture 1">
            <a:extLst>
              <a:ext uri="{FF2B5EF4-FFF2-40B4-BE49-F238E27FC236}">
                <a16:creationId xmlns:a16="http://schemas.microsoft.com/office/drawing/2014/main" xmlns="" id="{1A2B6A88-C91F-65AF-3520-C89DEC923FA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587375" y="902368"/>
            <a:ext cx="10972800" cy="1267745"/>
          </a:xfrm>
          <a:noFill/>
          <a:ln>
            <a:miter lim="800000"/>
            <a:headEnd/>
            <a:tailEnd/>
          </a:ln>
        </p:spPr>
        <p:txBody>
          <a:bodyPr vert="horz" wrap="square" lIns="91440" tIns="45720" rIns="91440" bIns="45720" numCol="1" anchor="t" anchorCtr="0" compatLnSpc="1">
            <a:prstTxWarp prst="textNoShape">
              <a:avLst/>
            </a:prstTxWarp>
          </a:bodyPr>
          <a:lstStyle/>
          <a:p>
            <a:r>
              <a:rPr lang="en-US" dirty="0"/>
              <a:t>Counter Logic</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The outputs of the chain of flip-flops make up a binary number or state representing the number of clock signals that have occurred</a:t>
            </a:r>
          </a:p>
          <a:p>
            <a:r>
              <a:rPr lang="en-US" dirty="0"/>
              <a:t>Each flip-flop stores one bit of the total count</a:t>
            </a:r>
          </a:p>
          <a:p>
            <a:r>
              <a:rPr lang="en-US" dirty="0"/>
              <a:t>Highest number a counter can represent is 2</a:t>
            </a:r>
            <a:r>
              <a:rPr lang="en-US" baseline="30000" dirty="0"/>
              <a:t>N</a:t>
            </a:r>
            <a:r>
              <a:rPr lang="en-US" dirty="0"/>
              <a:t> (N = number of flip-flops that make up the counter)</a:t>
            </a:r>
          </a:p>
          <a:p>
            <a:r>
              <a:rPr lang="en-US" dirty="0"/>
              <a:t>A 3-bit counter (3 flip-flops) can count 2</a:t>
            </a:r>
            <a:r>
              <a:rPr lang="en-US" baseline="30000" dirty="0"/>
              <a:t>3</a:t>
            </a:r>
            <a:r>
              <a:rPr lang="en-US" dirty="0"/>
              <a:t> (= 8) states, 4-bit (2</a:t>
            </a:r>
            <a:r>
              <a:rPr lang="en-US" baseline="30000" dirty="0"/>
              <a:t>4</a:t>
            </a:r>
            <a:r>
              <a:rPr lang="en-US" dirty="0"/>
              <a:t>) can count 16 states, 5-bit (2</a:t>
            </a:r>
            <a:r>
              <a:rPr lang="en-US" baseline="30000" dirty="0"/>
              <a:t>5</a:t>
            </a:r>
            <a:r>
              <a:rPr lang="en-US" dirty="0"/>
              <a:t>) counts 32 states, etc.</a:t>
            </a:r>
          </a:p>
          <a:p>
            <a:endParaRPr lang="en-US" dirty="0"/>
          </a:p>
        </p:txBody>
      </p:sp>
      <p:pic>
        <p:nvPicPr>
          <p:cNvPr id="2" name="Picture 1">
            <a:extLst>
              <a:ext uri="{FF2B5EF4-FFF2-40B4-BE49-F238E27FC236}">
                <a16:creationId xmlns:a16="http://schemas.microsoft.com/office/drawing/2014/main" xmlns="" id="{4EB443F7-4725-55AF-65AC-F38F13B8DB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587375" y="890338"/>
            <a:ext cx="10972800" cy="1279776"/>
          </a:xfrm>
          <a:noFill/>
          <a:ln>
            <a:miter lim="800000"/>
            <a:headEnd/>
            <a:tailEnd/>
          </a:ln>
        </p:spPr>
        <p:txBody>
          <a:bodyPr vert="horz" wrap="square" lIns="91440" tIns="45720" rIns="91440" bIns="45720" numCol="1" anchor="t" anchorCtr="0" compatLnSpc="1">
            <a:prstTxWarp prst="textNoShape">
              <a:avLst/>
            </a:prstTxWarp>
          </a:bodyPr>
          <a:lstStyle/>
          <a:p>
            <a:r>
              <a:rPr lang="en-US" dirty="0"/>
              <a:t>Shift Registers</a:t>
            </a:r>
          </a:p>
        </p:txBody>
      </p:sp>
      <p:sp>
        <p:nvSpPr>
          <p:cNvPr id="3" name="Content Placeholder 2"/>
          <p:cNvSpPr>
            <a:spLocks noGrp="1"/>
          </p:cNvSpPr>
          <p:nvPr>
            <p:ph idx="1"/>
          </p:nvPr>
        </p:nvSpPr>
        <p:spPr bwMode="auto">
          <a:xfrm>
            <a:off x="304800" y="2362200"/>
            <a:ext cx="11582400" cy="4187825"/>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Connecting the array of flip-flops slightly differently results in a shift register</a:t>
            </a:r>
          </a:p>
          <a:p>
            <a:pPr lvl="1"/>
            <a:r>
              <a:rPr lang="en-US" sz="2700" dirty="0"/>
              <a:t>Stores a sequence of 1s and 0s from its input as the flip-flop outputs</a:t>
            </a:r>
          </a:p>
          <a:p>
            <a:pPr lvl="1"/>
            <a:r>
              <a:rPr lang="en-US" sz="2700" dirty="0"/>
              <a:t>Each clock signal causes the value at the shift register’s input to pass or shift to the next flip-flop in the string</a:t>
            </a:r>
          </a:p>
          <a:p>
            <a:r>
              <a:rPr lang="en-US" sz="3100" dirty="0"/>
              <a:t>Some shift registers circuits can be configured to shift up and down (or forward/backward)</a:t>
            </a:r>
          </a:p>
          <a:p>
            <a:r>
              <a:rPr lang="en-US" sz="3100" dirty="0"/>
              <a:t>A simple form of digital memory</a:t>
            </a:r>
          </a:p>
          <a:p>
            <a:endParaRPr lang="en-US" sz="3100" dirty="0"/>
          </a:p>
        </p:txBody>
      </p:sp>
      <p:pic>
        <p:nvPicPr>
          <p:cNvPr id="2" name="Picture 1">
            <a:extLst>
              <a:ext uri="{FF2B5EF4-FFF2-40B4-BE49-F238E27FC236}">
                <a16:creationId xmlns:a16="http://schemas.microsoft.com/office/drawing/2014/main" xmlns="" id="{485274FF-E256-A0DF-E5F9-044BC78935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Reactance (cont.)</a:t>
            </a:r>
          </a:p>
        </p:txBody>
      </p:sp>
      <p:sp>
        <p:nvSpPr>
          <p:cNvPr id="3" name="Content Placeholder 2"/>
          <p:cNvSpPr>
            <a:spLocks noGrp="1"/>
          </p:cNvSpPr>
          <p:nvPr>
            <p:ph idx="1"/>
          </p:nvPr>
        </p:nvSpPr>
        <p:spPr bwMode="auto">
          <a:xfrm>
            <a:off x="609600" y="2362200"/>
            <a:ext cx="10972800" cy="1828800"/>
          </a:xfrm>
          <a:noFill/>
          <a:ln>
            <a:miter lim="800000"/>
            <a:headEnd/>
            <a:tailEnd/>
          </a:ln>
        </p:spPr>
        <p:txBody>
          <a:bodyPr vert="horz" wrap="square" lIns="91440" tIns="45720" rIns="91440" bIns="45720" numCol="1" anchor="t" anchorCtr="0" compatLnSpc="1">
            <a:prstTxWarp prst="textNoShape">
              <a:avLst/>
            </a:prstTxWarp>
          </a:bodyPr>
          <a:lstStyle/>
          <a:p>
            <a:r>
              <a:rPr lang="en-US" dirty="0"/>
              <a:t>Inductive Reactance is the opposition to ac current flow from the stored energy in a inductor and is denoted by </a:t>
            </a:r>
            <a:r>
              <a:rPr lang="en-US" i="1" dirty="0">
                <a:solidFill>
                  <a:srgbClr val="C00000"/>
                </a:solidFill>
              </a:rPr>
              <a:t>X</a:t>
            </a:r>
            <a:r>
              <a:rPr lang="en-US" i="1" baseline="-25000" dirty="0">
                <a:solidFill>
                  <a:srgbClr val="C00000"/>
                </a:solidFill>
              </a:rPr>
              <a:t>L</a:t>
            </a:r>
            <a:r>
              <a:rPr lang="en-US" dirty="0"/>
              <a:t> </a:t>
            </a:r>
          </a:p>
          <a:p>
            <a:r>
              <a:rPr lang="en-US" dirty="0"/>
              <a:t>Behavior with frequency is described by</a:t>
            </a:r>
            <a:r>
              <a:rPr lang="en-US" dirty="0">
                <a:solidFill>
                  <a:srgbClr val="CC0000"/>
                </a:solidFill>
              </a:rPr>
              <a:t>:</a:t>
            </a:r>
            <a:r>
              <a:rPr lang="en-US" dirty="0"/>
              <a:t> </a:t>
            </a:r>
          </a:p>
        </p:txBody>
      </p:sp>
      <p:sp>
        <p:nvSpPr>
          <p:cNvPr id="4" name="TextBox 3"/>
          <p:cNvSpPr txBox="1">
            <a:spLocks noRot="1" noChangeAspect="1" noMove="1" noResize="1" noEditPoints="1" noAdjustHandles="1" noChangeArrowheads="1" noChangeShapeType="1" noTextEdit="1"/>
          </p:cNvSpPr>
          <p:nvPr/>
        </p:nvSpPr>
        <p:spPr>
          <a:xfrm>
            <a:off x="2971800" y="4258607"/>
            <a:ext cx="1483548" cy="369332"/>
          </a:xfrm>
          <a:prstGeom prst="rect">
            <a:avLst/>
          </a:prstGeom>
          <a:blipFill>
            <a:blip r:embed="rId2"/>
            <a:stretch>
              <a:fillRect l="-4527" r="-6173" b="-36667"/>
            </a:stretch>
          </a:blipFill>
        </p:spPr>
        <p:txBody>
          <a:bodyPr/>
          <a:lstStyle/>
          <a:p>
            <a:pPr fontAlgn="auto">
              <a:spcBef>
                <a:spcPts val="0"/>
              </a:spcBef>
              <a:spcAft>
                <a:spcPts val="0"/>
              </a:spcAft>
              <a:defRPr/>
            </a:pPr>
            <a:r>
              <a:rPr lang="en-US" dirty="0">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2951018" y="4854715"/>
            <a:ext cx="3657600" cy="707886"/>
          </a:xfrm>
          <a:prstGeom prst="rect">
            <a:avLst/>
          </a:prstGeom>
          <a:blipFill>
            <a:blip r:embed="rId3"/>
            <a:stretch>
              <a:fillRect l="-1667" t="-4274" b="-13675"/>
            </a:stretch>
          </a:blipFill>
        </p:spPr>
        <p:txBody>
          <a:bodyPr/>
          <a:lstStyle/>
          <a:p>
            <a:pPr fontAlgn="auto">
              <a:spcBef>
                <a:spcPts val="0"/>
              </a:spcBef>
              <a:spcAft>
                <a:spcPts val="0"/>
              </a:spcAft>
              <a:defRPr/>
            </a:pPr>
            <a:r>
              <a:rPr lang="en-US" dirty="0">
                <a:noFill/>
                <a:latin typeface="+mn-lt"/>
                <a:cs typeface="+mn-cs"/>
              </a:rPr>
              <a:t> </a:t>
            </a:r>
          </a:p>
        </p:txBody>
      </p:sp>
      <p:pic>
        <p:nvPicPr>
          <p:cNvPr id="2" name="Picture 1">
            <a:extLst>
              <a:ext uri="{FF2B5EF4-FFF2-40B4-BE49-F238E27FC236}">
                <a16:creationId xmlns:a16="http://schemas.microsoft.com/office/drawing/2014/main" xmlns="" id="{5AF01C30-898C-371A-BE28-D43CC63ED12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587375" y="733926"/>
            <a:ext cx="10972800" cy="1436187"/>
          </a:xfrm>
          <a:noFill/>
          <a:ln>
            <a:miter lim="800000"/>
            <a:headEnd/>
            <a:tailEnd/>
          </a:ln>
        </p:spPr>
        <p:txBody>
          <a:bodyPr vert="horz" wrap="square" lIns="91440" tIns="45720" rIns="91440" bIns="45720" numCol="1" anchor="t" anchorCtr="0" compatLnSpc="1">
            <a:prstTxWarp prst="textNoShape">
              <a:avLst/>
            </a:prstTxWarp>
          </a:bodyPr>
          <a:lstStyle/>
          <a:p>
            <a:r>
              <a:rPr lang="en-US" dirty="0"/>
              <a:t>RF Integrated Circuits</a:t>
            </a:r>
          </a:p>
        </p:txBody>
      </p:sp>
      <p:sp>
        <p:nvSpPr>
          <p:cNvPr id="3" name="Content Placeholder 2"/>
          <p:cNvSpPr>
            <a:spLocks noGrp="1"/>
          </p:cNvSpPr>
          <p:nvPr>
            <p:ph idx="1"/>
          </p:nvPr>
        </p:nvSpPr>
        <p:spPr bwMode="auto">
          <a:xfrm>
            <a:off x="304800" y="2170113"/>
            <a:ext cx="11506200"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Designed for functions such as …</a:t>
            </a:r>
          </a:p>
          <a:p>
            <a:pPr lvl="1"/>
            <a:r>
              <a:rPr lang="en-US" sz="2700" dirty="0"/>
              <a:t>Low-level high-gain amplifiers, mixers, modulators/demodulators, filters</a:t>
            </a:r>
          </a:p>
          <a:p>
            <a:r>
              <a:rPr lang="en-US" sz="3100" dirty="0"/>
              <a:t>Greatly reduce number of discrete devices require to build radio circuits</a:t>
            </a:r>
          </a:p>
          <a:p>
            <a:r>
              <a:rPr lang="en-US" sz="3100" dirty="0"/>
              <a:t>Monolithic microwave integrated circuits (MMIC) are special types of RF IC’s that work through microwave frequencies</a:t>
            </a:r>
          </a:p>
          <a:p>
            <a:pPr lvl="1"/>
            <a:r>
              <a:rPr lang="en-US" sz="2700" dirty="0"/>
              <a:t>Perform several functions</a:t>
            </a:r>
          </a:p>
          <a:p>
            <a:pPr lvl="1"/>
            <a:r>
              <a:rPr lang="en-US" sz="2700" dirty="0"/>
              <a:t>Enables construction of low-cost cell phones, GPS receivers, etc.</a:t>
            </a:r>
          </a:p>
        </p:txBody>
      </p:sp>
      <p:pic>
        <p:nvPicPr>
          <p:cNvPr id="2" name="Picture 1">
            <a:extLst>
              <a:ext uri="{FF2B5EF4-FFF2-40B4-BE49-F238E27FC236}">
                <a16:creationId xmlns:a16="http://schemas.microsoft.com/office/drawing/2014/main" xmlns="" id="{8B11E08E-3312-D407-119D-F129F809BB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DF8BC12E-81C6-8707-6823-3009A2E5E3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meant by the term MMIC?</a:t>
            </a:r>
          </a:p>
        </p:txBody>
      </p:sp>
      <p:sp>
        <p:nvSpPr>
          <p:cNvPr id="501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dirty="0">
                <a:latin typeface="Calibri" pitchFamily="34" charset="0"/>
              </a:rPr>
              <a:t>Multi-Mode Integrated Circuit</a:t>
            </a:r>
          </a:p>
          <a:p>
            <a:pPr marL="457200" indent="-457200">
              <a:buFont typeface="Times New Roman" pitchFamily="18" charset="0"/>
              <a:buAutoNum type="alphaUcPeriod"/>
            </a:pPr>
            <a:r>
              <a:rPr lang="pt-BR" dirty="0">
                <a:latin typeface="Calibri" pitchFamily="34" charset="0"/>
              </a:rPr>
              <a:t>Monolithic Microwave Integrated Circuit</a:t>
            </a:r>
          </a:p>
          <a:p>
            <a:pPr marL="457200" indent="-457200">
              <a:buFont typeface="Times New Roman" pitchFamily="18" charset="0"/>
              <a:buAutoNum type="alphaUcPeriod"/>
            </a:pPr>
            <a:r>
              <a:rPr lang="pt-BR" dirty="0">
                <a:latin typeface="Calibri" pitchFamily="34" charset="0"/>
              </a:rPr>
              <a:t>Metal Monolayer Integrated Circuit</a:t>
            </a:r>
          </a:p>
          <a:p>
            <a:pPr marL="457200" indent="-457200">
              <a:buFont typeface="Times New Roman" pitchFamily="18" charset="0"/>
              <a:buAutoNum type="alphaUcPeriod"/>
            </a:pPr>
            <a:r>
              <a:rPr lang="pt-BR" dirty="0">
                <a:latin typeface="Calibri" pitchFamily="34" charset="0"/>
              </a:rPr>
              <a:t>Mode Modulated Integrated Circuit</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G6B02 (B) Page 4-32</a:t>
            </a:r>
            <a:endParaRPr lang="en-US" sz="1600" b="1" dirty="0">
              <a:solidFill>
                <a:srgbClr val="23408E"/>
              </a:solidFill>
            </a:endParaRPr>
          </a:p>
        </p:txBody>
      </p:sp>
      <p:sp>
        <p:nvSpPr>
          <p:cNvPr id="2" name="TextBox 1">
            <a:extLst>
              <a:ext uri="{FF2B5EF4-FFF2-40B4-BE49-F238E27FC236}">
                <a16:creationId xmlns:a16="http://schemas.microsoft.com/office/drawing/2014/main" xmlns="" id="{69DEEFC4-0E4D-2C60-D7EC-D1CA3B5B237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72</a:t>
            </a:fld>
            <a:endParaRPr lang="en-US" sz="1200" b="1" dirty="0">
              <a:solidFill>
                <a:srgbClr val="23408E"/>
              </a:solidFill>
            </a:endParaRPr>
          </a:p>
        </p:txBody>
      </p:sp>
      <p:pic>
        <p:nvPicPr>
          <p:cNvPr id="3" name="Picture 2">
            <a:extLst>
              <a:ext uri="{FF2B5EF4-FFF2-40B4-BE49-F238E27FC236}">
                <a16:creationId xmlns:a16="http://schemas.microsoft.com/office/drawing/2014/main" xmlns="" id="{DEE7EB14-4378-D253-1AF9-700E67ED51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an advantage of CMOS integrated circuits compared to TTL integrated circuits?</a:t>
            </a:r>
          </a:p>
        </p:txBody>
      </p:sp>
      <p:sp>
        <p:nvSpPr>
          <p:cNvPr id="512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Low power consumption</a:t>
            </a:r>
          </a:p>
          <a:p>
            <a:pPr marL="457200" indent="-457200">
              <a:buFont typeface="Times New Roman" pitchFamily="18" charset="0"/>
              <a:buAutoNum type="alphaUcPeriod"/>
            </a:pPr>
            <a:r>
              <a:rPr lang="en-US" dirty="0">
                <a:latin typeface="Calibri" pitchFamily="34" charset="0"/>
              </a:rPr>
              <a:t>High power handling capability</a:t>
            </a:r>
          </a:p>
          <a:p>
            <a:pPr marL="457200" indent="-457200">
              <a:buFont typeface="Times New Roman" pitchFamily="18" charset="0"/>
              <a:buAutoNum type="alphaUcPeriod"/>
            </a:pPr>
            <a:r>
              <a:rPr lang="en-US" dirty="0">
                <a:latin typeface="Calibri" pitchFamily="34" charset="0"/>
              </a:rPr>
              <a:t>Better suited for RF amplification</a:t>
            </a:r>
          </a:p>
          <a:p>
            <a:pPr marL="457200" indent="-457200">
              <a:buFont typeface="Times New Roman" pitchFamily="18" charset="0"/>
              <a:buAutoNum type="alphaUcPeriod"/>
            </a:pPr>
            <a:r>
              <a:rPr lang="en-US" dirty="0">
                <a:latin typeface="Calibri" pitchFamily="34" charset="0"/>
              </a:rPr>
              <a:t>Better suited for power supply regulation</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G6B03 (A) Page 4-30</a:t>
            </a:r>
            <a:endParaRPr lang="en-US" sz="1600" b="1" dirty="0">
              <a:solidFill>
                <a:srgbClr val="23408E"/>
              </a:solidFill>
            </a:endParaRPr>
          </a:p>
        </p:txBody>
      </p:sp>
      <p:sp>
        <p:nvSpPr>
          <p:cNvPr id="2" name="TextBox 1">
            <a:extLst>
              <a:ext uri="{FF2B5EF4-FFF2-40B4-BE49-F238E27FC236}">
                <a16:creationId xmlns:a16="http://schemas.microsoft.com/office/drawing/2014/main" xmlns="" id="{359C76BC-9F7C-2866-4ACA-748B0656FB4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73</a:t>
            </a:fld>
            <a:endParaRPr lang="en-US" sz="1200" b="1" dirty="0">
              <a:solidFill>
                <a:srgbClr val="23408E"/>
              </a:solidFill>
            </a:endParaRPr>
          </a:p>
        </p:txBody>
      </p:sp>
      <p:pic>
        <p:nvPicPr>
          <p:cNvPr id="3" name="Picture 2">
            <a:extLst>
              <a:ext uri="{FF2B5EF4-FFF2-40B4-BE49-F238E27FC236}">
                <a16:creationId xmlns:a16="http://schemas.microsoft.com/office/drawing/2014/main" xmlns="" id="{934AEDAB-A6F1-B39B-93BA-074866B7B1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kind of device is an integrated circuit operational amplifier?</a:t>
            </a:r>
          </a:p>
        </p:txBody>
      </p:sp>
      <p:sp>
        <p:nvSpPr>
          <p:cNvPr id="522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Digital</a:t>
            </a:r>
          </a:p>
          <a:p>
            <a:pPr marL="457200" indent="-457200">
              <a:buFont typeface="Times New Roman" pitchFamily="18" charset="0"/>
              <a:buAutoNum type="alphaUcPeriod"/>
            </a:pPr>
            <a:r>
              <a:rPr lang="pt-BR">
                <a:latin typeface="Calibri" pitchFamily="34" charset="0"/>
              </a:rPr>
              <a:t>MMIC</a:t>
            </a:r>
          </a:p>
          <a:p>
            <a:pPr marL="457200" indent="-457200">
              <a:buFont typeface="Times New Roman" pitchFamily="18" charset="0"/>
              <a:buAutoNum type="alphaUcPeriod"/>
            </a:pPr>
            <a:r>
              <a:rPr lang="pt-BR">
                <a:latin typeface="Calibri" pitchFamily="34" charset="0"/>
              </a:rPr>
              <a:t>Programmable Logic</a:t>
            </a:r>
          </a:p>
          <a:p>
            <a:pPr marL="457200" indent="-457200">
              <a:buFont typeface="Times New Roman" pitchFamily="18" charset="0"/>
              <a:buAutoNum type="alphaUcPeriod"/>
            </a:pPr>
            <a:r>
              <a:rPr lang="pt-BR">
                <a:latin typeface="Calibri" pitchFamily="34" charset="0"/>
              </a:rPr>
              <a:t>Analog</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G6B06 (D) Page 4-30</a:t>
            </a:r>
            <a:endParaRPr lang="en-US" sz="1600" b="1" dirty="0">
              <a:solidFill>
                <a:srgbClr val="23408E"/>
              </a:solidFill>
            </a:endParaRPr>
          </a:p>
        </p:txBody>
      </p:sp>
      <p:sp>
        <p:nvSpPr>
          <p:cNvPr id="2" name="TextBox 1">
            <a:extLst>
              <a:ext uri="{FF2B5EF4-FFF2-40B4-BE49-F238E27FC236}">
                <a16:creationId xmlns:a16="http://schemas.microsoft.com/office/drawing/2014/main" xmlns="" id="{4E7EDE74-81FE-BC10-3E6F-677F43D0DC4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74</a:t>
            </a:fld>
            <a:endParaRPr lang="en-US" sz="1200" b="1" dirty="0">
              <a:solidFill>
                <a:srgbClr val="23408E"/>
              </a:solidFill>
            </a:endParaRPr>
          </a:p>
        </p:txBody>
      </p:sp>
      <p:pic>
        <p:nvPicPr>
          <p:cNvPr id="3" name="Picture 2">
            <a:extLst>
              <a:ext uri="{FF2B5EF4-FFF2-40B4-BE49-F238E27FC236}">
                <a16:creationId xmlns:a16="http://schemas.microsoft.com/office/drawing/2014/main" xmlns="" id="{5182AB40-A43E-6756-93A8-D71DACB9FD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describes the function of a two-input AND gate?</a:t>
            </a:r>
          </a:p>
        </p:txBody>
      </p:sp>
      <p:sp>
        <p:nvSpPr>
          <p:cNvPr id="532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Output is high when either or both inputs are low</a:t>
            </a:r>
          </a:p>
          <a:p>
            <a:pPr marL="457200" indent="-457200">
              <a:buFont typeface="Times New Roman" pitchFamily="18" charset="0"/>
              <a:buAutoNum type="alphaUcPeriod"/>
            </a:pPr>
            <a:r>
              <a:rPr lang="en-US" dirty="0">
                <a:latin typeface="Calibri" pitchFamily="34" charset="0"/>
              </a:rPr>
              <a:t>Output is high only when both inputs are high</a:t>
            </a:r>
          </a:p>
          <a:p>
            <a:pPr marL="457200" indent="-457200">
              <a:buFont typeface="Times New Roman" pitchFamily="18" charset="0"/>
              <a:buAutoNum type="alphaUcPeriod"/>
            </a:pPr>
            <a:r>
              <a:rPr lang="en-US" dirty="0">
                <a:latin typeface="Calibri" pitchFamily="34" charset="0"/>
              </a:rPr>
              <a:t>Output is low when either or both inputs are high</a:t>
            </a:r>
          </a:p>
          <a:p>
            <a:pPr marL="457200" indent="-457200">
              <a:buFont typeface="Times New Roman" pitchFamily="18" charset="0"/>
              <a:buAutoNum type="alphaUcPeriod"/>
            </a:pPr>
            <a:r>
              <a:rPr lang="en-US" dirty="0">
                <a:latin typeface="Calibri" pitchFamily="34" charset="0"/>
              </a:rPr>
              <a:t>Output is low only when both inputs are high</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G7B03 (B) Page 4-30</a:t>
            </a:r>
            <a:endParaRPr lang="en-US" sz="1600" b="1" dirty="0">
              <a:solidFill>
                <a:srgbClr val="23408E"/>
              </a:solidFill>
            </a:endParaRPr>
          </a:p>
        </p:txBody>
      </p:sp>
      <p:sp>
        <p:nvSpPr>
          <p:cNvPr id="2" name="TextBox 1">
            <a:extLst>
              <a:ext uri="{FF2B5EF4-FFF2-40B4-BE49-F238E27FC236}">
                <a16:creationId xmlns:a16="http://schemas.microsoft.com/office/drawing/2014/main" xmlns="" id="{1E025026-135E-5610-193A-3933BD5505C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75</a:t>
            </a:fld>
            <a:endParaRPr lang="en-US" sz="1200" b="1" dirty="0">
              <a:solidFill>
                <a:srgbClr val="23408E"/>
              </a:solidFill>
            </a:endParaRPr>
          </a:p>
        </p:txBody>
      </p:sp>
      <p:pic>
        <p:nvPicPr>
          <p:cNvPr id="3" name="Picture 2">
            <a:extLst>
              <a:ext uri="{FF2B5EF4-FFF2-40B4-BE49-F238E27FC236}">
                <a16:creationId xmlns:a16="http://schemas.microsoft.com/office/drawing/2014/main" xmlns="" id="{8932C822-3543-65EF-7F51-A27AACD6EC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many states does a 3-bit binary counter have?</a:t>
            </a:r>
          </a:p>
        </p:txBody>
      </p:sp>
      <p:sp>
        <p:nvSpPr>
          <p:cNvPr id="552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3</a:t>
            </a:r>
          </a:p>
          <a:p>
            <a:pPr marL="457200" indent="-457200">
              <a:buFont typeface="Times New Roman" pitchFamily="18" charset="0"/>
              <a:buAutoNum type="alphaUcPeriod"/>
            </a:pPr>
            <a:r>
              <a:rPr lang="pt-BR">
                <a:latin typeface="Calibri" pitchFamily="34" charset="0"/>
              </a:rPr>
              <a:t>6</a:t>
            </a:r>
          </a:p>
          <a:p>
            <a:pPr marL="457200" indent="-457200">
              <a:buFont typeface="Times New Roman" pitchFamily="18" charset="0"/>
              <a:buAutoNum type="alphaUcPeriod"/>
            </a:pPr>
            <a:r>
              <a:rPr lang="pt-BR">
                <a:latin typeface="Calibri" pitchFamily="34" charset="0"/>
              </a:rPr>
              <a:t>8</a:t>
            </a:r>
          </a:p>
          <a:p>
            <a:pPr marL="457200" indent="-457200">
              <a:buFont typeface="Times New Roman" pitchFamily="18" charset="0"/>
              <a:buAutoNum type="alphaUcPeriod"/>
            </a:pPr>
            <a:r>
              <a:rPr lang="pt-BR">
                <a:latin typeface="Calibri" pitchFamily="34" charset="0"/>
              </a:rPr>
              <a:t>16</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G7B05 (C) Page 4-31</a:t>
            </a:r>
            <a:endParaRPr lang="en-US" sz="1600" b="1" dirty="0">
              <a:solidFill>
                <a:srgbClr val="23408E"/>
              </a:solidFill>
            </a:endParaRPr>
          </a:p>
        </p:txBody>
      </p:sp>
      <p:sp>
        <p:nvSpPr>
          <p:cNvPr id="2" name="TextBox 1">
            <a:extLst>
              <a:ext uri="{FF2B5EF4-FFF2-40B4-BE49-F238E27FC236}">
                <a16:creationId xmlns:a16="http://schemas.microsoft.com/office/drawing/2014/main" xmlns="" id="{853B30E5-96AD-7FE1-5B55-E3DF6A564ED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76</a:t>
            </a:fld>
            <a:endParaRPr lang="en-US" sz="1200" b="1" dirty="0">
              <a:solidFill>
                <a:srgbClr val="23408E"/>
              </a:solidFill>
            </a:endParaRPr>
          </a:p>
        </p:txBody>
      </p:sp>
      <p:pic>
        <p:nvPicPr>
          <p:cNvPr id="3" name="Picture 2">
            <a:extLst>
              <a:ext uri="{FF2B5EF4-FFF2-40B4-BE49-F238E27FC236}">
                <a16:creationId xmlns:a16="http://schemas.microsoft.com/office/drawing/2014/main" xmlns="" id="{CBAB584C-F60C-72C2-B074-49EBDB24BF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 shift register?</a:t>
            </a:r>
          </a:p>
        </p:txBody>
      </p:sp>
      <p:sp>
        <p:nvSpPr>
          <p:cNvPr id="563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clocked array of circuits that passes data in steps along the array</a:t>
            </a:r>
          </a:p>
          <a:p>
            <a:pPr marL="457200" indent="-457200">
              <a:buFont typeface="Times New Roman" pitchFamily="18" charset="0"/>
              <a:buAutoNum type="alphaUcPeriod"/>
            </a:pPr>
            <a:r>
              <a:rPr lang="en-US" dirty="0">
                <a:latin typeface="Calibri" pitchFamily="34" charset="0"/>
              </a:rPr>
              <a:t>An array of operational amplifiers used for tri-state arithmetic operations</a:t>
            </a:r>
          </a:p>
          <a:p>
            <a:pPr marL="457200" indent="-457200">
              <a:buFont typeface="Times New Roman" pitchFamily="18" charset="0"/>
              <a:buAutoNum type="alphaUcPeriod"/>
            </a:pPr>
            <a:r>
              <a:rPr lang="en-US" dirty="0">
                <a:latin typeface="Calibri" pitchFamily="34" charset="0"/>
              </a:rPr>
              <a:t>A digital mixer</a:t>
            </a:r>
          </a:p>
          <a:p>
            <a:pPr marL="457200" indent="-457200">
              <a:buFont typeface="Times New Roman" pitchFamily="18" charset="0"/>
              <a:buAutoNum type="alphaUcPeriod"/>
            </a:pPr>
            <a:r>
              <a:rPr lang="en-US" dirty="0">
                <a:latin typeface="Calibri" pitchFamily="34" charset="0"/>
              </a:rPr>
              <a:t>An analog mixer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G7B06 (A) Page 4-31</a:t>
            </a:r>
            <a:endParaRPr lang="en-US" sz="1600" b="1" dirty="0">
              <a:solidFill>
                <a:srgbClr val="23408E"/>
              </a:solidFill>
            </a:endParaRPr>
          </a:p>
        </p:txBody>
      </p:sp>
      <p:sp>
        <p:nvSpPr>
          <p:cNvPr id="2" name="TextBox 1">
            <a:extLst>
              <a:ext uri="{FF2B5EF4-FFF2-40B4-BE49-F238E27FC236}">
                <a16:creationId xmlns:a16="http://schemas.microsoft.com/office/drawing/2014/main" xmlns="" id="{F5B82DF4-5B36-5654-4081-01CF7F75AA8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77</a:t>
            </a:fld>
            <a:endParaRPr lang="en-US" sz="1200" b="1" dirty="0">
              <a:solidFill>
                <a:srgbClr val="23408E"/>
              </a:solidFill>
            </a:endParaRPr>
          </a:p>
        </p:txBody>
      </p:sp>
      <p:pic>
        <p:nvPicPr>
          <p:cNvPr id="3" name="Picture 2">
            <a:extLst>
              <a:ext uri="{FF2B5EF4-FFF2-40B4-BE49-F238E27FC236}">
                <a16:creationId xmlns:a16="http://schemas.microsoft.com/office/drawing/2014/main" xmlns="" id="{E6392281-594B-D2CA-0B1E-64B6A1365F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587375" y="1046748"/>
            <a:ext cx="10972800" cy="1123366"/>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Microprocessors &amp; Related Components: Memory</a:t>
            </a:r>
          </a:p>
        </p:txBody>
      </p:sp>
      <p:sp>
        <p:nvSpPr>
          <p:cNvPr id="3" name="Content Placeholder 2"/>
          <p:cNvSpPr>
            <a:spLocks noGrp="1"/>
          </p:cNvSpPr>
          <p:nvPr>
            <p:ph idx="1"/>
          </p:nvPr>
        </p:nvSpPr>
        <p:spPr bwMode="auto">
          <a:xfrm>
            <a:off x="457200" y="2170113"/>
            <a:ext cx="11353800"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Microprocessors are microcontroller ICs </a:t>
            </a:r>
            <a:r>
              <a:rPr lang="en-US" sz="3100"/>
              <a:t>that are capable </a:t>
            </a:r>
            <a:r>
              <a:rPr lang="en-US" sz="3100" dirty="0"/>
              <a:t>of performing millions of computing instructions per second</a:t>
            </a:r>
          </a:p>
          <a:p>
            <a:r>
              <a:rPr lang="en-US" sz="3100" dirty="0"/>
              <a:t>Programs must be stored in </a:t>
            </a:r>
            <a:r>
              <a:rPr lang="en-US" sz="3100" i="1" dirty="0">
                <a:solidFill>
                  <a:srgbClr val="C00000"/>
                </a:solidFill>
              </a:rPr>
              <a:t>memory</a:t>
            </a:r>
            <a:r>
              <a:rPr lang="en-US" sz="3100" dirty="0"/>
              <a:t> devices so the microprocessor can read the instructions</a:t>
            </a:r>
          </a:p>
          <a:p>
            <a:pPr lvl="1">
              <a:buClr>
                <a:schemeClr val="tx1"/>
              </a:buClr>
            </a:pPr>
            <a:r>
              <a:rPr lang="en-US" sz="2700" i="1" dirty="0">
                <a:solidFill>
                  <a:srgbClr val="C00000"/>
                </a:solidFill>
              </a:rPr>
              <a:t>Volatile</a:t>
            </a:r>
            <a:r>
              <a:rPr lang="en-US" sz="2700" dirty="0"/>
              <a:t> memory loses data when power is removed</a:t>
            </a:r>
          </a:p>
          <a:p>
            <a:pPr lvl="1">
              <a:buClr>
                <a:schemeClr val="tx1"/>
              </a:buClr>
            </a:pPr>
            <a:r>
              <a:rPr lang="en-US" sz="2700" i="1" dirty="0">
                <a:solidFill>
                  <a:srgbClr val="C00000"/>
                </a:solidFill>
              </a:rPr>
              <a:t>Nonvolatile</a:t>
            </a:r>
            <a:r>
              <a:rPr lang="en-US" sz="2700" dirty="0"/>
              <a:t> memory stores data permanently, even without power</a:t>
            </a:r>
          </a:p>
          <a:p>
            <a:pPr lvl="1">
              <a:buClr>
                <a:schemeClr val="tx1"/>
              </a:buClr>
            </a:pPr>
            <a:r>
              <a:rPr lang="en-US" sz="2700" i="1" dirty="0">
                <a:solidFill>
                  <a:srgbClr val="C00000"/>
                </a:solidFill>
              </a:rPr>
              <a:t>Random-access memory</a:t>
            </a:r>
            <a:r>
              <a:rPr lang="en-US" sz="2700" dirty="0"/>
              <a:t> (RAM) can be read from or written to</a:t>
            </a:r>
          </a:p>
          <a:p>
            <a:pPr lvl="1">
              <a:buClr>
                <a:schemeClr val="tx1"/>
              </a:buClr>
            </a:pPr>
            <a:r>
              <a:rPr lang="en-US" sz="2700" i="1" dirty="0">
                <a:solidFill>
                  <a:srgbClr val="C00000"/>
                </a:solidFill>
              </a:rPr>
              <a:t>Read-only memory </a:t>
            </a:r>
            <a:r>
              <a:rPr lang="en-US" sz="2700" dirty="0"/>
              <a:t>(ROM) stores data permanently and cannot be changed</a:t>
            </a:r>
          </a:p>
          <a:p>
            <a:endParaRPr lang="en-US" sz="3100" dirty="0"/>
          </a:p>
        </p:txBody>
      </p:sp>
      <p:pic>
        <p:nvPicPr>
          <p:cNvPr id="2" name="Picture 1">
            <a:extLst>
              <a:ext uri="{FF2B5EF4-FFF2-40B4-BE49-F238E27FC236}">
                <a16:creationId xmlns:a16="http://schemas.microsoft.com/office/drawing/2014/main" xmlns="" id="{9E1AEC08-5B26-7967-1019-F3F1936B487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xfrm>
            <a:off x="587375" y="866274"/>
            <a:ext cx="10972800" cy="1303839"/>
          </a:xfrm>
          <a:noFill/>
          <a:ln>
            <a:miter lim="800000"/>
            <a:headEnd/>
            <a:tailEnd/>
          </a:ln>
        </p:spPr>
        <p:txBody>
          <a:bodyPr vert="horz" wrap="square" lIns="91440" tIns="45720" rIns="91440" bIns="45720" numCol="1" anchor="t" anchorCtr="0" compatLnSpc="1">
            <a:prstTxWarp prst="textNoShape">
              <a:avLst/>
            </a:prstTxWarp>
          </a:bodyPr>
          <a:lstStyle/>
          <a:p>
            <a:r>
              <a:rPr lang="en-US" dirty="0"/>
              <a:t>Data Interfaces</a:t>
            </a:r>
          </a:p>
        </p:txBody>
      </p:sp>
      <p:sp>
        <p:nvSpPr>
          <p:cNvPr id="3" name="Content Placeholder 2"/>
          <p:cNvSpPr>
            <a:spLocks noGrp="1"/>
          </p:cNvSpPr>
          <p:nvPr>
            <p:ph idx="1"/>
          </p:nvPr>
        </p:nvSpPr>
        <p:spPr bwMode="auto">
          <a:xfrm>
            <a:off x="641350" y="2170113"/>
            <a:ext cx="10972800" cy="2517775"/>
          </a:xfrm>
          <a:noFill/>
          <a:ln>
            <a:miter lim="800000"/>
            <a:headEnd/>
            <a:tailEnd/>
          </a:ln>
        </p:spPr>
        <p:txBody>
          <a:bodyPr vert="horz" wrap="square" lIns="91440" tIns="45720" rIns="91440" bIns="45720" numCol="1" anchor="t" anchorCtr="0" compatLnSpc="1">
            <a:prstTxWarp prst="textNoShape">
              <a:avLst/>
            </a:prstTxWarp>
          </a:bodyPr>
          <a:lstStyle/>
          <a:p>
            <a:r>
              <a:rPr lang="en-US" dirty="0"/>
              <a:t>Microprocessors communicate through data interfaces</a:t>
            </a:r>
          </a:p>
          <a:p>
            <a:pPr lvl="1"/>
            <a:r>
              <a:rPr lang="en-US" dirty="0"/>
              <a:t>Two types: Serial &amp; Parallel</a:t>
            </a:r>
          </a:p>
          <a:p>
            <a:pPr lvl="1"/>
            <a:r>
              <a:rPr lang="en-US" dirty="0"/>
              <a:t>Serial transfers one </a:t>
            </a:r>
            <a:r>
              <a:rPr lang="en-US" i="1" dirty="0">
                <a:solidFill>
                  <a:srgbClr val="C00000"/>
                </a:solidFill>
              </a:rPr>
              <a:t>bit</a:t>
            </a:r>
            <a:r>
              <a:rPr lang="en-US" dirty="0"/>
              <a:t> of data in each transfer operation</a:t>
            </a:r>
          </a:p>
          <a:p>
            <a:pPr lvl="1"/>
            <a:r>
              <a:rPr lang="en-US" dirty="0"/>
              <a:t>Parallel transfers multiple bits in each operation</a:t>
            </a:r>
          </a:p>
        </p:txBody>
      </p:sp>
      <p:pic>
        <p:nvPicPr>
          <p:cNvPr id="5" name="Picture 4"/>
          <p:cNvPicPr>
            <a:picLocks noChangeAspect="1"/>
          </p:cNvPicPr>
          <p:nvPr/>
        </p:nvPicPr>
        <p:blipFill>
          <a:blip r:embed="rId2"/>
          <a:srcRect/>
          <a:stretch>
            <a:fillRect/>
          </a:stretch>
        </p:blipFill>
        <p:spPr bwMode="auto">
          <a:xfrm>
            <a:off x="2971800" y="4827588"/>
            <a:ext cx="4025900" cy="722312"/>
          </a:xfrm>
          <a:prstGeom prst="rect">
            <a:avLst/>
          </a:prstGeom>
          <a:noFill/>
          <a:ln w="9525">
            <a:noFill/>
            <a:miter lim="800000"/>
            <a:headEnd/>
            <a:tailEnd/>
          </a:ln>
        </p:spPr>
      </p:pic>
      <p:sp>
        <p:nvSpPr>
          <p:cNvPr id="6" name="Left Brace 5"/>
          <p:cNvSpPr/>
          <p:nvPr/>
        </p:nvSpPr>
        <p:spPr>
          <a:xfrm rot="16200000">
            <a:off x="4806950" y="3816350"/>
            <a:ext cx="361950" cy="3740150"/>
          </a:xfrm>
          <a:prstGeom prst="leftBrace">
            <a:avLst/>
          </a:prstGeom>
          <a:ln w="28575">
            <a:solidFill>
              <a:srgbClr val="0033CC"/>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p>
        </p:txBody>
      </p:sp>
      <p:sp>
        <p:nvSpPr>
          <p:cNvPr id="7" name="TextBox 6"/>
          <p:cNvSpPr txBox="1">
            <a:spLocks noChangeArrowheads="1"/>
          </p:cNvSpPr>
          <p:nvPr/>
        </p:nvSpPr>
        <p:spPr bwMode="auto">
          <a:xfrm>
            <a:off x="4281488" y="5867400"/>
            <a:ext cx="1600200" cy="461963"/>
          </a:xfrm>
          <a:prstGeom prst="rect">
            <a:avLst/>
          </a:prstGeom>
          <a:noFill/>
          <a:ln w="9525">
            <a:noFill/>
            <a:miter lim="800000"/>
            <a:headEnd/>
            <a:tailEnd/>
          </a:ln>
        </p:spPr>
        <p:txBody>
          <a:bodyPr>
            <a:spAutoFit/>
          </a:bodyPr>
          <a:lstStyle/>
          <a:p>
            <a:r>
              <a:rPr lang="en-US" sz="2400" dirty="0">
                <a:solidFill>
                  <a:srgbClr val="0033CC"/>
                </a:solidFill>
                <a:latin typeface="Calibri" pitchFamily="34" charset="0"/>
              </a:rPr>
              <a:t>One BYTE</a:t>
            </a:r>
          </a:p>
        </p:txBody>
      </p:sp>
      <p:sp>
        <p:nvSpPr>
          <p:cNvPr id="8" name="Oval 7"/>
          <p:cNvSpPr/>
          <p:nvPr/>
        </p:nvSpPr>
        <p:spPr>
          <a:xfrm>
            <a:off x="6361113" y="4687888"/>
            <a:ext cx="744537" cy="81756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a:spLocks noChangeArrowheads="1"/>
          </p:cNvSpPr>
          <p:nvPr/>
        </p:nvSpPr>
        <p:spPr bwMode="auto">
          <a:xfrm>
            <a:off x="7924800" y="5253038"/>
            <a:ext cx="1600200" cy="461962"/>
          </a:xfrm>
          <a:prstGeom prst="rect">
            <a:avLst/>
          </a:prstGeom>
          <a:noFill/>
          <a:ln w="9525">
            <a:noFill/>
            <a:miter lim="800000"/>
            <a:headEnd/>
            <a:tailEnd/>
          </a:ln>
        </p:spPr>
        <p:txBody>
          <a:bodyPr>
            <a:spAutoFit/>
          </a:bodyPr>
          <a:lstStyle/>
          <a:p>
            <a:r>
              <a:rPr lang="en-US" sz="2400" dirty="0">
                <a:solidFill>
                  <a:srgbClr val="C00000"/>
                </a:solidFill>
                <a:latin typeface="Calibri" pitchFamily="34" charset="0"/>
              </a:rPr>
              <a:t>One BIT</a:t>
            </a:r>
          </a:p>
        </p:txBody>
      </p:sp>
      <p:cxnSp>
        <p:nvCxnSpPr>
          <p:cNvPr id="11" name="Straight Arrow Connector 10"/>
          <p:cNvCxnSpPr>
            <a:cxnSpLocks/>
            <a:stCxn id="9" idx="1"/>
            <a:endCxn id="8" idx="6"/>
          </p:cNvCxnSpPr>
          <p:nvPr/>
        </p:nvCxnSpPr>
        <p:spPr>
          <a:xfrm flipH="1" flipV="1">
            <a:off x="7105650" y="5095875"/>
            <a:ext cx="819150" cy="38735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206FBF84-6D38-53A2-890B-36B8499291C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Inductive Reactance</a:t>
            </a:r>
          </a:p>
        </p:txBody>
      </p:sp>
      <p:sp>
        <p:nvSpPr>
          <p:cNvPr id="115715" name="TextBox 3"/>
          <p:cNvSpPr txBox="1">
            <a:spLocks noChangeArrowheads="1"/>
          </p:cNvSpPr>
          <p:nvPr/>
        </p:nvSpPr>
        <p:spPr bwMode="auto">
          <a:xfrm>
            <a:off x="207127" y="1094754"/>
            <a:ext cx="9032124" cy="707886"/>
          </a:xfrm>
          <a:prstGeom prst="rect">
            <a:avLst/>
          </a:prstGeom>
          <a:noFill/>
          <a:ln w="9525">
            <a:noFill/>
            <a:miter lim="800000"/>
            <a:headEnd/>
            <a:tailEnd/>
          </a:ln>
        </p:spPr>
        <p:txBody>
          <a:bodyPr wrap="square">
            <a:spAutoFit/>
          </a:bodyPr>
          <a:lstStyle/>
          <a:p>
            <a:r>
              <a:rPr lang="en-US" sz="2000" dirty="0">
                <a:solidFill>
                  <a:srgbClr val="C00000"/>
                </a:solidFill>
              </a:rPr>
              <a:t>As the frequency (</a:t>
            </a:r>
            <a:r>
              <a:rPr lang="en-US" sz="2000" b="1" dirty="0">
                <a:solidFill>
                  <a:srgbClr val="23408E"/>
                </a:solidFill>
              </a:rPr>
              <a:t>f</a:t>
            </a:r>
            <a:r>
              <a:rPr lang="en-US" sz="2000" dirty="0">
                <a:solidFill>
                  <a:srgbClr val="C00000"/>
                </a:solidFill>
              </a:rPr>
              <a:t>) of the applied signal increases, </a:t>
            </a:r>
            <a:r>
              <a:rPr lang="en-US" sz="2000" b="1" dirty="0">
                <a:solidFill>
                  <a:srgbClr val="23408E"/>
                </a:solidFill>
              </a:rPr>
              <a:t>X</a:t>
            </a:r>
            <a:r>
              <a:rPr lang="en-US" sz="2000" b="1" baseline="-25000" dirty="0">
                <a:solidFill>
                  <a:srgbClr val="23408E"/>
                </a:solidFill>
              </a:rPr>
              <a:t>L</a:t>
            </a:r>
            <a:r>
              <a:rPr lang="en-US" sz="2000" dirty="0">
                <a:solidFill>
                  <a:srgbClr val="C00000"/>
                </a:solidFill>
              </a:rPr>
              <a:t> increases, and vice versa</a:t>
            </a:r>
          </a:p>
          <a:p>
            <a:endParaRPr lang="en-US" sz="2000" dirty="0">
              <a:solidFill>
                <a:srgbClr val="C00000"/>
              </a:solidFill>
            </a:endParaRPr>
          </a:p>
        </p:txBody>
      </p:sp>
      <p:pic>
        <p:nvPicPr>
          <p:cNvPr id="3" name="Picture 2">
            <a:extLst>
              <a:ext uri="{FF2B5EF4-FFF2-40B4-BE49-F238E27FC236}">
                <a16:creationId xmlns:a16="http://schemas.microsoft.com/office/drawing/2014/main" xmlns="" id="{1E4FE6E9-2242-3975-DE72-DD89AB7E7A47}"/>
              </a:ext>
            </a:extLst>
          </p:cNvPr>
          <p:cNvPicPr>
            <a:picLocks noChangeAspect="1"/>
          </p:cNvPicPr>
          <p:nvPr/>
        </p:nvPicPr>
        <p:blipFill>
          <a:blip r:embed="rId2"/>
          <a:stretch>
            <a:fillRect/>
          </a:stretch>
        </p:blipFill>
        <p:spPr>
          <a:xfrm>
            <a:off x="838200" y="1503669"/>
            <a:ext cx="9337158" cy="4149848"/>
          </a:xfrm>
          <a:prstGeom prst="rect">
            <a:avLst/>
          </a:prstGeom>
        </p:spPr>
      </p:pic>
      <p:pic>
        <p:nvPicPr>
          <p:cNvPr id="2" name="Picture 1">
            <a:extLst>
              <a:ext uri="{FF2B5EF4-FFF2-40B4-BE49-F238E27FC236}">
                <a16:creationId xmlns:a16="http://schemas.microsoft.com/office/drawing/2014/main" xmlns="" id="{F01189A1-AD2E-6EA1-A54F-22AB65D4D3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4" name="TextBox 3">
            <a:extLst>
              <a:ext uri="{FF2B5EF4-FFF2-40B4-BE49-F238E27FC236}">
                <a16:creationId xmlns:a16="http://schemas.microsoft.com/office/drawing/2014/main" xmlns="" id="{DD50CCAB-50FB-DA3C-E1A3-52C9BA0B8832}"/>
              </a:ext>
            </a:extLst>
          </p:cNvPr>
          <p:cNvSpPr txBox="1"/>
          <p:nvPr/>
        </p:nvSpPr>
        <p:spPr>
          <a:xfrm>
            <a:off x="2296633" y="5727739"/>
            <a:ext cx="8537944" cy="969496"/>
          </a:xfrm>
          <a:prstGeom prst="rect">
            <a:avLst/>
          </a:prstGeom>
          <a:solidFill>
            <a:schemeClr val="bg1">
              <a:lumMod val="95000"/>
            </a:schemeClr>
          </a:solidFill>
          <a:ln>
            <a:solidFill>
              <a:schemeClr val="accent1"/>
            </a:solidFill>
          </a:ln>
        </p:spPr>
        <p:txBody>
          <a:bodyPr wrap="square" rtlCol="0">
            <a:spAutoFit/>
          </a:bodyPr>
          <a:lstStyle/>
          <a:p>
            <a:r>
              <a:rPr lang="en-US" sz="1900" dirty="0"/>
              <a:t>When a circuit containing an inductor is first energized the initial current is zero and the full applied voltage appears across the inductor. As time passes, the voltage drops toward zero as shown at A, and the current increases, as shown at B.</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587375" y="866274"/>
            <a:ext cx="10972800" cy="1303839"/>
          </a:xfrm>
          <a:noFill/>
          <a:ln>
            <a:miter lim="800000"/>
            <a:headEnd/>
            <a:tailEnd/>
          </a:ln>
        </p:spPr>
        <p:txBody>
          <a:bodyPr vert="horz" wrap="square" lIns="91440" tIns="45720" rIns="91440" bIns="45720" numCol="1" anchor="t" anchorCtr="0" compatLnSpc="1">
            <a:prstTxWarp prst="textNoShape">
              <a:avLst/>
            </a:prstTxWarp>
          </a:bodyPr>
          <a:lstStyle/>
          <a:p>
            <a:r>
              <a:rPr lang="en-US" dirty="0"/>
              <a:t>Visual Interfaces</a:t>
            </a:r>
          </a:p>
        </p:txBody>
      </p:sp>
      <p:sp>
        <p:nvSpPr>
          <p:cNvPr id="3" name="Content Placeholder 2"/>
          <p:cNvSpPr>
            <a:spLocks noGrp="1"/>
          </p:cNvSpPr>
          <p:nvPr>
            <p:ph idx="1"/>
          </p:nvPr>
        </p:nvSpPr>
        <p:spPr bwMode="auto">
          <a:xfrm>
            <a:off x="304800" y="2170113"/>
            <a:ext cx="1143000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Amateur equipment uses two types of devices to present information visually; Indicators &amp; displays</a:t>
            </a:r>
          </a:p>
          <a:p>
            <a:r>
              <a:rPr lang="en-US" dirty="0"/>
              <a:t>Indicators: Presents ON/OFF information visually by the presence or absence of color or light</a:t>
            </a:r>
          </a:p>
          <a:p>
            <a:pPr lvl="1"/>
            <a:r>
              <a:rPr lang="en-US" dirty="0"/>
              <a:t>Common indicators: Incandescent light bulbs &amp; light-emitting diodes (</a:t>
            </a:r>
            <a:r>
              <a:rPr lang="en-US" i="1" dirty="0">
                <a:solidFill>
                  <a:srgbClr val="C00000"/>
                </a:solidFill>
              </a:rPr>
              <a:t>LED</a:t>
            </a:r>
            <a:r>
              <a:rPr lang="en-US" dirty="0"/>
              <a:t>s)</a:t>
            </a:r>
          </a:p>
          <a:p>
            <a:r>
              <a:rPr lang="en-US" dirty="0"/>
              <a:t>Displays: Presents text or graphics information in visual form</a:t>
            </a:r>
          </a:p>
        </p:txBody>
      </p:sp>
      <p:pic>
        <p:nvPicPr>
          <p:cNvPr id="2" name="Picture 1">
            <a:extLst>
              <a:ext uri="{FF2B5EF4-FFF2-40B4-BE49-F238E27FC236}">
                <a16:creationId xmlns:a16="http://schemas.microsoft.com/office/drawing/2014/main" xmlns="" id="{2594016F-6A68-F4A7-7B00-48005D2325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605589" y="970548"/>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LEDs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Have largely replaced incandescent light bulbs in amateur equipment</a:t>
            </a:r>
          </a:p>
          <a:p>
            <a:pPr lvl="1"/>
            <a:r>
              <a:rPr lang="en-US" dirty="0"/>
              <a:t>Last longer, can be turned on/off more quickly, use less power, generate less heat</a:t>
            </a:r>
          </a:p>
          <a:p>
            <a:r>
              <a:rPr lang="en-US" dirty="0"/>
              <a:t>Available in many colors</a:t>
            </a:r>
          </a:p>
          <a:p>
            <a:r>
              <a:rPr lang="en-US" dirty="0"/>
              <a:t>Made from special types of semiconductor material that emit light when the PN junction is </a:t>
            </a:r>
            <a:r>
              <a:rPr lang="en-US" i="1" dirty="0">
                <a:solidFill>
                  <a:srgbClr val="C00000"/>
                </a:solidFill>
              </a:rPr>
              <a:t>forward biased</a:t>
            </a:r>
          </a:p>
          <a:p>
            <a:endParaRPr lang="en-US" dirty="0"/>
          </a:p>
        </p:txBody>
      </p:sp>
      <p:pic>
        <p:nvPicPr>
          <p:cNvPr id="2" name="Picture 1">
            <a:extLst>
              <a:ext uri="{FF2B5EF4-FFF2-40B4-BE49-F238E27FC236}">
                <a16:creationId xmlns:a16="http://schemas.microsoft.com/office/drawing/2014/main" xmlns="" id="{744B909A-A9F8-882E-310B-A333C9B69A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587375" y="770022"/>
            <a:ext cx="10972800" cy="1400092"/>
          </a:xfrm>
          <a:noFill/>
          <a:ln>
            <a:miter lim="800000"/>
            <a:headEnd/>
            <a:tailEnd/>
          </a:ln>
        </p:spPr>
        <p:txBody>
          <a:bodyPr vert="horz" wrap="square" lIns="91440" tIns="45720" rIns="91440" bIns="45720" numCol="1" anchor="t" anchorCtr="0" compatLnSpc="1">
            <a:prstTxWarp prst="textNoShape">
              <a:avLst/>
            </a:prstTxWarp>
          </a:bodyPr>
          <a:lstStyle/>
          <a:p>
            <a:r>
              <a:rPr lang="en-US" dirty="0"/>
              <a:t>Liquid Crystal Displays (</a:t>
            </a:r>
            <a:r>
              <a:rPr lang="en-US" i="1" dirty="0">
                <a:solidFill>
                  <a:srgbClr val="C00000"/>
                </a:solidFill>
              </a:rPr>
              <a:t>LCD</a:t>
            </a:r>
            <a:r>
              <a:rPr lang="en-US" dirty="0"/>
              <a:t>)</a:t>
            </a:r>
          </a:p>
        </p:txBody>
      </p:sp>
      <p:sp>
        <p:nvSpPr>
          <p:cNvPr id="3" name="Content Placeholder 2"/>
          <p:cNvSpPr>
            <a:spLocks noGrp="1"/>
          </p:cNvSpPr>
          <p:nvPr>
            <p:ph idx="1"/>
          </p:nvPr>
        </p:nvSpPr>
        <p:spPr bwMode="auto">
          <a:xfrm>
            <a:off x="381000" y="2057400"/>
            <a:ext cx="11506200" cy="4492625"/>
          </a:xfrm>
          <a:noFill/>
          <a:ln>
            <a:miter lim="800000"/>
            <a:headEnd/>
            <a:tailEnd/>
          </a:ln>
        </p:spPr>
        <p:txBody>
          <a:bodyPr vert="horz" wrap="square" lIns="91440" tIns="45720" rIns="91440" bIns="45720" numCol="1" anchor="t" anchorCtr="0" compatLnSpc="1">
            <a:prstTxWarp prst="textNoShape">
              <a:avLst/>
            </a:prstTxWarp>
          </a:bodyPr>
          <a:lstStyle/>
          <a:p>
            <a:r>
              <a:rPr lang="en-US" sz="2700" dirty="0"/>
              <a:t>Most common type of display</a:t>
            </a:r>
          </a:p>
          <a:p>
            <a:r>
              <a:rPr lang="en-US" sz="2700" dirty="0"/>
              <a:t>Created by sandwiching liquid crystal material between glass panels</a:t>
            </a:r>
          </a:p>
          <a:p>
            <a:r>
              <a:rPr lang="en-US" sz="2700" dirty="0"/>
              <a:t>A pattern of electrodes is printed in a thin film on the front panel with a single electrode covering the rear panel</a:t>
            </a:r>
          </a:p>
          <a:p>
            <a:r>
              <a:rPr lang="en-US" sz="2700" dirty="0"/>
              <a:t>Voltage applied to front panel causes the crystals to twist in a configuration that blocks light</a:t>
            </a:r>
          </a:p>
          <a:p>
            <a:r>
              <a:rPr lang="en-US" sz="2700" dirty="0"/>
              <a:t>LCDs require ambient or back lighting (light source behind the crystal layer) since the crystal layer does not generate light on its own</a:t>
            </a:r>
          </a:p>
          <a:p>
            <a:pPr lvl="1"/>
            <a:r>
              <a:rPr lang="en-US" sz="2300" dirty="0"/>
              <a:t>Compared to LCDs, LEDs have higher contrast where there is high ambient light (sunny day)</a:t>
            </a:r>
          </a:p>
        </p:txBody>
      </p:sp>
      <p:pic>
        <p:nvPicPr>
          <p:cNvPr id="2" name="Picture 1">
            <a:extLst>
              <a:ext uri="{FF2B5EF4-FFF2-40B4-BE49-F238E27FC236}">
                <a16:creationId xmlns:a16="http://schemas.microsoft.com/office/drawing/2014/main" xmlns="" id="{9A81B791-0C2F-1463-9D8A-E3FB1C969FA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90902F96-E7B9-BC56-271D-688B6F2072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is an LED biased when emitting light?</a:t>
            </a:r>
          </a:p>
        </p:txBody>
      </p:sp>
      <p:sp>
        <p:nvSpPr>
          <p:cNvPr id="655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In the tunnel-effect region</a:t>
            </a:r>
          </a:p>
          <a:p>
            <a:pPr marL="457200" indent="-457200">
              <a:buFont typeface="Times New Roman" pitchFamily="18" charset="0"/>
              <a:buAutoNum type="alphaUcPeriod"/>
            </a:pPr>
            <a:r>
              <a:rPr lang="en-US" dirty="0">
                <a:latin typeface="Calibri" pitchFamily="34" charset="0"/>
              </a:rPr>
              <a:t>At the Zener voltage</a:t>
            </a:r>
          </a:p>
          <a:p>
            <a:pPr marL="457200" indent="-457200">
              <a:buFont typeface="Times New Roman" pitchFamily="18" charset="0"/>
              <a:buAutoNum type="alphaUcPeriod"/>
            </a:pPr>
            <a:r>
              <a:rPr lang="en-US" dirty="0">
                <a:latin typeface="Calibri" pitchFamily="34" charset="0"/>
              </a:rPr>
              <a:t>Reverse biased</a:t>
            </a:r>
          </a:p>
          <a:p>
            <a:pPr marL="457200" indent="-457200">
              <a:buFont typeface="Times New Roman" pitchFamily="18" charset="0"/>
              <a:buAutoNum type="alphaUcPeriod"/>
            </a:pPr>
            <a:r>
              <a:rPr lang="en-US" dirty="0">
                <a:latin typeface="Calibri" pitchFamily="34" charset="0"/>
              </a:rPr>
              <a:t>Forward biased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G6B08 (D) Page 4-33</a:t>
            </a:r>
            <a:endParaRPr lang="en-US" sz="1600" b="1" dirty="0">
              <a:solidFill>
                <a:srgbClr val="23408E"/>
              </a:solidFill>
            </a:endParaRPr>
          </a:p>
        </p:txBody>
      </p:sp>
      <p:sp>
        <p:nvSpPr>
          <p:cNvPr id="2" name="TextBox 1">
            <a:extLst>
              <a:ext uri="{FF2B5EF4-FFF2-40B4-BE49-F238E27FC236}">
                <a16:creationId xmlns:a16="http://schemas.microsoft.com/office/drawing/2014/main" xmlns="" id="{008492D4-DB3A-89F3-227E-79CCBC00041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84</a:t>
            </a:fld>
            <a:endParaRPr lang="en-US" sz="1200" b="1" dirty="0">
              <a:solidFill>
                <a:srgbClr val="23408E"/>
              </a:solidFill>
            </a:endParaRPr>
          </a:p>
        </p:txBody>
      </p:sp>
      <p:pic>
        <p:nvPicPr>
          <p:cNvPr id="3" name="Picture 2">
            <a:extLst>
              <a:ext uri="{FF2B5EF4-FFF2-40B4-BE49-F238E27FC236}">
                <a16:creationId xmlns:a16="http://schemas.microsoft.com/office/drawing/2014/main" xmlns="" id="{1CA92376-0847-A8E7-7415-5D96B5F797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How does a liquid crystal display compare to an LED display?</a:t>
            </a:r>
          </a:p>
        </p:txBody>
      </p:sp>
      <p:sp>
        <p:nvSpPr>
          <p:cNvPr id="66562" name="Text Placeholder 2"/>
          <p:cNvSpPr>
            <a:spLocks noGrp="1"/>
          </p:cNvSpPr>
          <p:nvPr>
            <p:ph type="body" idx="1"/>
          </p:nvPr>
        </p:nvSpPr>
        <p:spPr bwMode="auto">
          <a:xfrm>
            <a:off x="609600" y="3200400"/>
            <a:ext cx="716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Higher contrast in high ambient lighting</a:t>
            </a:r>
          </a:p>
          <a:p>
            <a:pPr marL="457200" indent="-457200">
              <a:buFont typeface="Times New Roman" pitchFamily="18" charset="0"/>
              <a:buAutoNum type="alphaUcPeriod"/>
            </a:pPr>
            <a:r>
              <a:rPr lang="en-US" dirty="0">
                <a:latin typeface="Calibri" pitchFamily="34" charset="0"/>
              </a:rPr>
              <a:t>Wider dynamic range</a:t>
            </a:r>
          </a:p>
          <a:p>
            <a:pPr marL="457200" indent="-457200">
              <a:buFont typeface="Times New Roman" pitchFamily="18" charset="0"/>
              <a:buAutoNum type="alphaUcPeriod"/>
            </a:pPr>
            <a:r>
              <a:rPr lang="en-US" dirty="0">
                <a:latin typeface="Calibri" pitchFamily="34" charset="0"/>
              </a:rPr>
              <a:t>Higher power consumption</a:t>
            </a:r>
          </a:p>
          <a:p>
            <a:pPr marL="457200" indent="-457200">
              <a:buFont typeface="Times New Roman" pitchFamily="18" charset="0"/>
              <a:buAutoNum type="alphaUcPeriod"/>
            </a:pPr>
            <a:r>
              <a:rPr lang="en-US" dirty="0">
                <a:latin typeface="Calibri" pitchFamily="34" charset="0"/>
              </a:rPr>
              <a:t>Shorter lifetime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G6B09 (A) Page 4-33</a:t>
            </a:r>
            <a:endParaRPr lang="en-US" sz="1600" b="1" dirty="0">
              <a:solidFill>
                <a:srgbClr val="23408E"/>
              </a:solidFill>
            </a:endParaRPr>
          </a:p>
        </p:txBody>
      </p:sp>
      <p:sp>
        <p:nvSpPr>
          <p:cNvPr id="3" name="TextBox 2">
            <a:extLst>
              <a:ext uri="{FF2B5EF4-FFF2-40B4-BE49-F238E27FC236}">
                <a16:creationId xmlns:a16="http://schemas.microsoft.com/office/drawing/2014/main" xmlns="" id="{DF726DD8-6563-68E3-C405-8E564B4988C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85</a:t>
            </a:fld>
            <a:endParaRPr lang="en-US" sz="1200" b="1" dirty="0">
              <a:solidFill>
                <a:srgbClr val="23408E"/>
              </a:solidFill>
            </a:endParaRPr>
          </a:p>
        </p:txBody>
      </p:sp>
      <p:pic>
        <p:nvPicPr>
          <p:cNvPr id="2" name="Picture 1">
            <a:extLst>
              <a:ext uri="{FF2B5EF4-FFF2-40B4-BE49-F238E27FC236}">
                <a16:creationId xmlns:a16="http://schemas.microsoft.com/office/drawing/2014/main" xmlns="" id="{942D8061-5D45-5794-D93B-74556D980B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CHAPTER 4 PART </a:t>
            </a:r>
            <a:r>
              <a:rPr lang="en-US"/>
              <a:t>2 OF </a:t>
            </a:r>
            <a:r>
              <a:rPr lang="en-US" dirty="0"/>
              <a:t>3</a:t>
            </a:r>
          </a:p>
        </p:txBody>
      </p:sp>
      <p:pic>
        <p:nvPicPr>
          <p:cNvPr id="2" name="Picture 1">
            <a:extLst>
              <a:ext uri="{FF2B5EF4-FFF2-40B4-BE49-F238E27FC236}">
                <a16:creationId xmlns:a16="http://schemas.microsoft.com/office/drawing/2014/main" xmlns="" id="{5CB91525-AA54-973B-8745-B6C18C68E3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0103386-1A88-A5E1-ECD8-EB051B2FF8B0}"/>
              </a:ext>
            </a:extLst>
          </p:cNvPr>
          <p:cNvSpPr txBox="1"/>
          <p:nvPr/>
        </p:nvSpPr>
        <p:spPr>
          <a:xfrm>
            <a:off x="1600200" y="19812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ED328DC9-471B-4BBE-ECD9-584377A6731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76780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Inductive Reactance (cont.)</a:t>
            </a:r>
          </a:p>
        </p:txBody>
      </p:sp>
      <p:sp>
        <p:nvSpPr>
          <p:cNvPr id="2" name="TextBox 1">
            <a:extLst>
              <a:ext uri="{FF2B5EF4-FFF2-40B4-BE49-F238E27FC236}">
                <a16:creationId xmlns:a16="http://schemas.microsoft.com/office/drawing/2014/main" xmlns="" id="{D8B16ED8-FE73-1C4C-C7F8-B566055E4DDA}"/>
              </a:ext>
            </a:extLst>
          </p:cNvPr>
          <p:cNvSpPr txBox="1"/>
          <p:nvPr/>
        </p:nvSpPr>
        <p:spPr>
          <a:xfrm>
            <a:off x="381000" y="2514600"/>
            <a:ext cx="84582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Example: What is the reactance of a 10 μH inductor at 5 MHz?</a:t>
            </a:r>
          </a:p>
        </p:txBody>
      </p:sp>
      <p:sp>
        <p:nvSpPr>
          <p:cNvPr id="4" name="TextBox 3">
            <a:extLst>
              <a:ext uri="{FF2B5EF4-FFF2-40B4-BE49-F238E27FC236}">
                <a16:creationId xmlns:a16="http://schemas.microsoft.com/office/drawing/2014/main" xmlns="" id="{4CA2E9FF-3E00-88FF-4E1C-B8305B654935}"/>
              </a:ext>
            </a:extLst>
          </p:cNvPr>
          <p:cNvSpPr txBox="1"/>
          <p:nvPr/>
        </p:nvSpPr>
        <p:spPr>
          <a:xfrm>
            <a:off x="914400" y="3012360"/>
            <a:ext cx="9601200"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First convert μH to H and MHz to Hz (everything to same base units)</a:t>
            </a:r>
          </a:p>
        </p:txBody>
      </p:sp>
      <p:sp>
        <p:nvSpPr>
          <p:cNvPr id="5" name="TextBox 4">
            <a:extLst>
              <a:ext uri="{FF2B5EF4-FFF2-40B4-BE49-F238E27FC236}">
                <a16:creationId xmlns:a16="http://schemas.microsoft.com/office/drawing/2014/main" xmlns="" id="{BBCD3E05-8EEE-DC67-6F3F-A3CA5447F897}"/>
              </a:ext>
            </a:extLst>
          </p:cNvPr>
          <p:cNvSpPr txBox="1"/>
          <p:nvPr/>
        </p:nvSpPr>
        <p:spPr>
          <a:xfrm>
            <a:off x="1447800" y="3512404"/>
            <a:ext cx="8915400" cy="830997"/>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5 MHz = 5,000,000 Hz = 5 × 10</a:t>
            </a:r>
            <a:r>
              <a:rPr lang="en-US" sz="2400" baseline="30000" dirty="0">
                <a:latin typeface="Cambria Math" panose="02040503050406030204" pitchFamily="18" charset="0"/>
                <a:ea typeface="Cambria Math" panose="02040503050406030204" pitchFamily="18" charset="0"/>
              </a:rPr>
              <a:t>6</a:t>
            </a:r>
            <a:r>
              <a:rPr lang="en-US" sz="2400" dirty="0">
                <a:latin typeface="Cambria Math" panose="02040503050406030204" pitchFamily="18" charset="0"/>
                <a:ea typeface="Cambria Math" panose="02040503050406030204" pitchFamily="18" charset="0"/>
              </a:rPr>
              <a:t> Hz</a:t>
            </a:r>
          </a:p>
          <a:p>
            <a:r>
              <a:rPr lang="en-US" sz="2400" dirty="0">
                <a:latin typeface="Cambria Math" panose="02040503050406030204" pitchFamily="18" charset="0"/>
                <a:ea typeface="Cambria Math" panose="02040503050406030204" pitchFamily="18" charset="0"/>
              </a:rPr>
              <a:t>10 μH = 10/1,000,000 H = 1 × 10</a:t>
            </a:r>
            <a:r>
              <a:rPr lang="en-US" sz="2400" baseline="30000" dirty="0">
                <a:latin typeface="Cambria Math" panose="02040503050406030204" pitchFamily="18" charset="0"/>
                <a:ea typeface="Cambria Math" panose="02040503050406030204" pitchFamily="18" charset="0"/>
              </a:rPr>
              <a:t>–5</a:t>
            </a:r>
            <a:r>
              <a:rPr lang="en-US" sz="2400" dirty="0">
                <a:latin typeface="Cambria Math" panose="02040503050406030204" pitchFamily="18" charset="0"/>
                <a:ea typeface="Cambria Math" panose="02040503050406030204" pitchFamily="18" charset="0"/>
              </a:rPr>
              <a:t> H</a:t>
            </a:r>
          </a:p>
        </p:txBody>
      </p:sp>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5272F1BB-C1BB-793D-4444-8C91408549C1}"/>
                  </a:ext>
                </a:extLst>
              </p:cNvPr>
              <p:cNvSpPr txBox="1"/>
              <p:nvPr/>
            </p:nvSpPr>
            <p:spPr>
              <a:xfrm>
                <a:off x="1143000" y="4876800"/>
                <a:ext cx="7580921"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baseline="-25000" smtClean="0">
                          <a:latin typeface="Cambria Math" panose="02040503050406030204" pitchFamily="18" charset="0"/>
                        </a:rPr>
                        <m:t>𝐿</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𝑓𝐿</m:t>
                      </m:r>
                      <m:r>
                        <a:rPr lang="en-US" sz="2400" b="0" i="1" smtClean="0">
                          <a:latin typeface="Cambria Math" panose="02040503050406030204" pitchFamily="18" charset="0"/>
                          <a:ea typeface="Cambria Math" panose="02040503050406030204" pitchFamily="18" charset="0"/>
                        </a:rPr>
                        <m:t>=2×3.14×</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6</m:t>
                              </m:r>
                            </m:sup>
                          </m:sSup>
                        </m:e>
                      </m:d>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−5</m:t>
                              </m:r>
                            </m:sup>
                          </m:sSup>
                        </m:e>
                      </m:d>
                      <m:r>
                        <a:rPr lang="en-US" sz="2400" b="0" i="1" smtClean="0">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314 </m:t>
                      </m:r>
                      <m:r>
                        <m:rPr>
                          <m:sty m:val="p"/>
                        </m:rPr>
                        <a:rPr lang="en-US" sz="2400" b="0" i="0" smtClean="0">
                          <a:solidFill>
                            <a:srgbClr val="0000FF"/>
                          </a:solidFill>
                          <a:latin typeface="Cambria Math" panose="02040503050406030204" pitchFamily="18" charset="0"/>
                          <a:ea typeface="Cambria Math" panose="02040503050406030204" pitchFamily="18" charset="0"/>
                        </a:rPr>
                        <m:t>Ω</m:t>
                      </m:r>
                    </m:oMath>
                  </m:oMathPara>
                </a14:m>
                <a:endParaRPr lang="en-US" sz="2400" dirty="0"/>
              </a:p>
            </p:txBody>
          </p:sp>
        </mc:Choice>
        <mc:Fallback>
          <p:sp>
            <p:nvSpPr>
              <p:cNvPr id="6" name="TextBox 5">
                <a:extLst>
                  <a:ext uri="{FF2B5EF4-FFF2-40B4-BE49-F238E27FC236}">
                    <a16:creationId xmlns:a16="http://schemas.microsoft.com/office/drawing/2014/main" xmlns="" xmlns:a14="http://schemas.microsoft.com/office/drawing/2010/main" id="{5272F1BB-C1BB-793D-4444-8C91408549C1}"/>
                  </a:ext>
                </a:extLst>
              </p:cNvPr>
              <p:cNvSpPr txBox="1">
                <a:spLocks noRot="1" noChangeAspect="1" noMove="1" noResize="1" noEditPoints="1" noAdjustHandles="1" noChangeArrowheads="1" noChangeShapeType="1" noTextEdit="1"/>
              </p:cNvSpPr>
              <p:nvPr/>
            </p:nvSpPr>
            <p:spPr>
              <a:xfrm>
                <a:off x="1143000" y="4876800"/>
                <a:ext cx="7580921" cy="373500"/>
              </a:xfrm>
              <a:prstGeom prst="rect">
                <a:avLst/>
              </a:prstGeom>
              <a:blipFill>
                <a:blip r:embed="rId2"/>
                <a:stretch>
                  <a:fillRect l="-402" r="-483" b="-3606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5962DBDA-B293-17E8-B2A7-12C71DA5326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27901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3962</Words>
  <Application>Microsoft Office PowerPoint</Application>
  <PresentationFormat>Custom</PresentationFormat>
  <Paragraphs>507</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Slide 1</vt:lpstr>
      <vt:lpstr>Resource &amp; Reference</vt:lpstr>
      <vt:lpstr>Chapter 4 Part 2 of 3  ARRL General Class Components and Circuits Sections 4.4, 4.5  Reactance, Impedance &amp; Resonance, Active Components </vt:lpstr>
      <vt:lpstr>Section 4.4 Reactance</vt:lpstr>
      <vt:lpstr>Capacitive Reactance</vt:lpstr>
      <vt:lpstr>Capacitive Reactance (cont.)</vt:lpstr>
      <vt:lpstr>Reactance (cont.)</vt:lpstr>
      <vt:lpstr>Inductive Reactance</vt:lpstr>
      <vt:lpstr>Inductive Reactance (cont.)</vt:lpstr>
      <vt:lpstr>Parasitic Inductance</vt:lpstr>
      <vt:lpstr>Parasitic Inductance (cont.)</vt:lpstr>
      <vt:lpstr>PRACTICE QUESTIONS</vt:lpstr>
      <vt:lpstr>What is reactance?</vt:lpstr>
      <vt:lpstr>Which of the following causes opposition to the flow of alternating current in an inductor?</vt:lpstr>
      <vt:lpstr>Which of the following causes opposition to the flow of alternating current in a capacitor?</vt:lpstr>
      <vt:lpstr>How does an inductor react to AC?</vt:lpstr>
      <vt:lpstr>How does a capacitor react to AC?</vt:lpstr>
      <vt:lpstr>What unit is used to measure reactance?</vt:lpstr>
      <vt:lpstr>Why should wire-wound resistors not be used in RF circuits?</vt:lpstr>
      <vt:lpstr>Impedance</vt:lpstr>
      <vt:lpstr>Resonance</vt:lpstr>
      <vt:lpstr>Resonant Series Circuit</vt:lpstr>
      <vt:lpstr>Self-Resonance</vt:lpstr>
      <vt:lpstr>Impedance Transformation</vt:lpstr>
      <vt:lpstr>Impedance Transformation Examples</vt:lpstr>
      <vt:lpstr>Impedance Transformation Examples (cont.)</vt:lpstr>
      <vt:lpstr>Impedance Matching</vt:lpstr>
      <vt:lpstr>Impedance Matching (cont.)</vt:lpstr>
      <vt:lpstr>PRACTICE QUESTIONS</vt:lpstr>
      <vt:lpstr>What happens when inductive and capacitive reactance are equal in a series LC circuit?</vt:lpstr>
      <vt:lpstr>What is the term for the inverse of impedance?</vt:lpstr>
      <vt:lpstr>What is impedance?</vt:lpstr>
      <vt:lpstr>Which of the following devices can be used for impedance matching at radio frequencies?</vt:lpstr>
      <vt:lpstr>What letter is used to represent reactance?</vt:lpstr>
      <vt:lpstr>What occurs in an LC circuit at resonance?</vt:lpstr>
      <vt:lpstr>What transformer turns ratio matches an antenna’s 600-ohm feed point impedance to a 50-ohm coaxial cable?</vt:lpstr>
      <vt:lpstr>What happens when an inductor is operated above its self-resonant frequency?</vt:lpstr>
      <vt:lpstr>What is one reason to use an impedance matching transformer at a transmitter output?</vt:lpstr>
      <vt:lpstr>Section 4.5 Semiconductor Components</vt:lpstr>
      <vt:lpstr>Diodes &amp; Rectifiers</vt:lpstr>
      <vt:lpstr>Diodes &amp; Rectifiers (cont.)</vt:lpstr>
      <vt:lpstr>Types of Diodes</vt:lpstr>
      <vt:lpstr>Diode Ratings</vt:lpstr>
      <vt:lpstr>Bipolar Transistors</vt:lpstr>
      <vt:lpstr>Bipolar Transistors (cont.)</vt:lpstr>
      <vt:lpstr>Field Effect Transistors (FET)</vt:lpstr>
      <vt:lpstr>Additional Transistor Notes</vt:lpstr>
      <vt:lpstr>PRACTICE QUESTIONS</vt:lpstr>
      <vt:lpstr>What is the approximate junction threshold voltage of a germanium diode?</vt:lpstr>
      <vt:lpstr>What is the approximate forward threshold voltage of a silicon junction diode?</vt:lpstr>
      <vt:lpstr>What are the operating points for a bipolar transistor used as a switch?</vt:lpstr>
      <vt:lpstr>Which of the following describes MOSFET construction?</vt:lpstr>
      <vt:lpstr>Vacuum Tubes</vt:lpstr>
      <vt:lpstr>Tube Terminology</vt:lpstr>
      <vt:lpstr>PRACTICE QUESTIONS</vt:lpstr>
      <vt:lpstr>Which element of a vacuum tube regulates the flow of electrons between cathode and plate?</vt:lpstr>
      <vt:lpstr>What is the primary purpose of a screen grid in a vacuum tube?</vt:lpstr>
      <vt:lpstr>Analog Integrated Circuits (IC’s)</vt:lpstr>
      <vt:lpstr>Figure 4.22</vt:lpstr>
      <vt:lpstr>Digital Integrated Circuits</vt:lpstr>
      <vt:lpstr>Table 4.4: Logic Family Characteristics</vt:lpstr>
      <vt:lpstr>Digital Logic Basics</vt:lpstr>
      <vt:lpstr>Figure 4.23: Schematic symbols for the basic digital logic functions with the logic equations and truth tables that describe their operation.</vt:lpstr>
      <vt:lpstr>Reading TRUTH Tables</vt:lpstr>
      <vt:lpstr>Figure 4.23: Schematic symbols for the basic digital logic functions with the logic equations and truth tables that describe their operation (cont.).</vt:lpstr>
      <vt:lpstr>Figure 4.23: Schematic symbols for the basic digital logic functions with the logic equations and truth tables that describe their operation (cont.).</vt:lpstr>
      <vt:lpstr>Digital Logic Basics (cont.)</vt:lpstr>
      <vt:lpstr>Counter Logic</vt:lpstr>
      <vt:lpstr>Shift Registers</vt:lpstr>
      <vt:lpstr>RF Integrated Circuits</vt:lpstr>
      <vt:lpstr>PRACTICE QUESTIONS</vt:lpstr>
      <vt:lpstr>What is meant by the term MMIC?</vt:lpstr>
      <vt:lpstr>Which of the following is an advantage of CMOS integrated circuits compared to TTL integrated circuits?</vt:lpstr>
      <vt:lpstr>What kind of device is an integrated circuit operational amplifier?</vt:lpstr>
      <vt:lpstr>Which of the following describes the function of a two-input AND gate?</vt:lpstr>
      <vt:lpstr>How many states does a 3-bit binary counter have?</vt:lpstr>
      <vt:lpstr>What is a shift register?</vt:lpstr>
      <vt:lpstr>Microprocessors &amp; Related Components: Memory</vt:lpstr>
      <vt:lpstr>Data Interfaces</vt:lpstr>
      <vt:lpstr>Visual Interfaces</vt:lpstr>
      <vt:lpstr>LEDs</vt:lpstr>
      <vt:lpstr>Liquid Crystal Displays (LCD)</vt:lpstr>
      <vt:lpstr>PRACTICE QUESTIONS</vt:lpstr>
      <vt:lpstr>How is an LED biased when emitting light?</vt:lpstr>
      <vt:lpstr>How does a liquid crystal display compare to an LED display?</vt:lpstr>
      <vt:lpstr>END OF CHAPTER 4 PART 2 OF 3</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Kathy</cp:lastModifiedBy>
  <cp:revision>29</cp:revision>
  <dcterms:created xsi:type="dcterms:W3CDTF">2023-04-13T22:40:08Z</dcterms:created>
  <dcterms:modified xsi:type="dcterms:W3CDTF">2024-10-04T12:07:27Z</dcterms:modified>
</cp:coreProperties>
</file>