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435" r:id="rId5"/>
    <p:sldId id="439" r:id="rId6"/>
    <p:sldId id="440" r:id="rId7"/>
    <p:sldId id="441" r:id="rId8"/>
    <p:sldId id="442" r:id="rId9"/>
    <p:sldId id="443" r:id="rId10"/>
    <p:sldId id="535" r:id="rId11"/>
    <p:sldId id="432" r:id="rId12"/>
    <p:sldId id="430" r:id="rId13"/>
    <p:sldId id="436" r:id="rId14"/>
    <p:sldId id="437" r:id="rId15"/>
    <p:sldId id="438" r:id="rId16"/>
    <p:sldId id="529" r:id="rId17"/>
    <p:sldId id="530" r:id="rId18"/>
    <p:sldId id="444"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45" r:id="rId38"/>
    <p:sldId id="531" r:id="rId39"/>
    <p:sldId id="447" r:id="rId40"/>
    <p:sldId id="448" r:id="rId41"/>
    <p:sldId id="532" r:id="rId42"/>
    <p:sldId id="449" r:id="rId43"/>
    <p:sldId id="450" r:id="rId44"/>
    <p:sldId id="451" r:id="rId45"/>
    <p:sldId id="452" r:id="rId46"/>
    <p:sldId id="453" r:id="rId47"/>
    <p:sldId id="454" r:id="rId48"/>
    <p:sldId id="533" r:id="rId49"/>
    <p:sldId id="458" r:id="rId50"/>
    <p:sldId id="459" r:id="rId51"/>
    <p:sldId id="460" r:id="rId52"/>
    <p:sldId id="479" r:id="rId53"/>
    <p:sldId id="499" r:id="rId54"/>
    <p:sldId id="500" r:id="rId55"/>
    <p:sldId id="502" r:id="rId56"/>
    <p:sldId id="501" r:id="rId57"/>
    <p:sldId id="503" r:id="rId58"/>
    <p:sldId id="504" r:id="rId59"/>
    <p:sldId id="505" r:id="rId60"/>
    <p:sldId id="506" r:id="rId61"/>
    <p:sldId id="507" r:id="rId62"/>
    <p:sldId id="508" r:id="rId63"/>
    <p:sldId id="509" r:id="rId64"/>
    <p:sldId id="510" r:id="rId65"/>
    <p:sldId id="534" r:id="rId66"/>
    <p:sldId id="511"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3" r:id="rId81"/>
    <p:sldId id="494" r:id="rId82"/>
    <p:sldId id="495" r:id="rId83"/>
    <p:sldId id="496" r:id="rId84"/>
    <p:sldId id="497" r:id="rId85"/>
    <p:sldId id="498" r:id="rId86"/>
    <p:sldId id="512" r:id="rId87"/>
    <p:sldId id="523" r:id="rId88"/>
    <p:sldId id="524" r:id="rId89"/>
    <p:sldId id="525" r:id="rId90"/>
    <p:sldId id="526" r:id="rId91"/>
    <p:sldId id="527" r:id="rId92"/>
    <p:sldId id="513" r:id="rId93"/>
    <p:sldId id="514" r:id="rId94"/>
    <p:sldId id="515" r:id="rId95"/>
    <p:sldId id="517" r:id="rId96"/>
    <p:sldId id="518" r:id="rId97"/>
    <p:sldId id="519" r:id="rId98"/>
    <p:sldId id="520" r:id="rId99"/>
    <p:sldId id="516" r:id="rId100"/>
    <p:sldId id="521" r:id="rId101"/>
    <p:sldId id="522" r:id="rId102"/>
    <p:sldId id="433" r:id="rId103"/>
    <p:sldId id="528"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90" d="100"/>
          <a:sy n="90" d="100"/>
        </p:scale>
        <p:origin x="696" y="5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xmlns=""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380FCA-A355-BAE5-F019-ABB08C70F001}"/>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26F77-6C17-5E73-9273-C979313114E2}"/>
              </a:ext>
            </a:extLst>
          </p:cNvPr>
          <p:cNvSpPr>
            <a:spLocks noGrp="1"/>
          </p:cNvSpPr>
          <p:nvPr>
            <p:ph type="sldNum" sz="quarter" idx="12"/>
          </p:nvPr>
        </p:nvSpPr>
        <p:spPr/>
        <p:txBody>
          <a:bodyPr/>
          <a:lstStyle/>
          <a:p>
            <a:fld id="{3E3EC0B7-8BBD-4273-AA27-877FAEC5D9D8}" type="slidenum">
              <a:rPr lang="en-US" smtClean="0"/>
              <a:pPr/>
              <a:t>‹#›</a:t>
            </a:fld>
            <a:endParaRPr lang="en-US"/>
          </a:p>
        </p:txBody>
      </p:sp>
      <p:grpSp>
        <p:nvGrpSpPr>
          <p:cNvPr id="11" name="Group 10">
            <a:extLst>
              <a:ext uri="{FF2B5EF4-FFF2-40B4-BE49-F238E27FC236}">
                <a16:creationId xmlns:a16="http://schemas.microsoft.com/office/drawing/2014/main" xmlns=""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xmlns=""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C267-BD65-5F1D-326C-9C6430DDED0A}"/>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BCE361-DCC1-17AA-BD7F-AD0839F5C59E}"/>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3BE8C-E61C-B6E4-E639-A78B9E69F72E}"/>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684CE-3162-3A20-D36C-3E415E6B30C6}"/>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xmlns="" val="291312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6CD9B-A2A6-B3EF-A8DA-B9B119062254}"/>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10FFD0-E334-05AF-5F42-1EF6D4ABB415}"/>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D23E0C-3183-E349-F4AD-2EE575E236BD}"/>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07F3E5-67FD-1114-3569-48DBE1A912A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41596-BB42-5C12-C2EA-05C4271F8EBA}"/>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38E3F5-E921-DC92-3FF9-67642FC55EEA}"/>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491A87-72C6-DC89-EBD6-8C2AA9EA5AC0}"/>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8" name="Footer Placeholder 7">
            <a:extLst>
              <a:ext uri="{FF2B5EF4-FFF2-40B4-BE49-F238E27FC236}">
                <a16:creationId xmlns:a16="http://schemas.microsoft.com/office/drawing/2014/main" xmlns=""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D25998-FA11-2528-FCCB-D80089E1E833}"/>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9C77BB-C2A0-A274-3808-E75A409A7790}"/>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4" name="Footer Placeholder 3">
            <a:extLst>
              <a:ext uri="{FF2B5EF4-FFF2-40B4-BE49-F238E27FC236}">
                <a16:creationId xmlns:a16="http://schemas.microsoft.com/office/drawing/2014/main" xmlns=""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C5D520-F2D1-EC9F-D12C-3CFD6B9004F4}"/>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B5FF21-5383-5DE2-BFEA-9032A84FD951}"/>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3" name="Footer Placeholder 2">
            <a:extLst>
              <a:ext uri="{FF2B5EF4-FFF2-40B4-BE49-F238E27FC236}">
                <a16:creationId xmlns:a16="http://schemas.microsoft.com/office/drawing/2014/main" xmlns=""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0C52E98-964E-E544-BDA7-DFA9EE7B71EF}"/>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012B0B-2758-5D87-EA2D-BB314B77CE98}"/>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2050E3-A92F-62F3-13EB-E10FD0D17CB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A111C-47BD-8C47-9E47-0EB5919F0129}"/>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4406B4-AA23-6764-4A88-EFEF00A0FA62}"/>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pPr/>
              <a:t>‹#›</a:t>
            </a:fld>
            <a:endParaRPr lang="en-US"/>
          </a:p>
        </p:txBody>
      </p:sp>
      <p:sp>
        <p:nvSpPr>
          <p:cNvPr id="12" name="Rectangle 11">
            <a:extLst>
              <a:ext uri="{FF2B5EF4-FFF2-40B4-BE49-F238E27FC236}">
                <a16:creationId xmlns:a16="http://schemas.microsoft.com/office/drawing/2014/main" xmlns=""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xmlns=""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xmlns=""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xmlns=""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xmlns=""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xmlns=""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xmlns=""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xmlns=""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xmlns=""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xmlns=""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xmlns=""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xmlns=""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xmlns="" id="{BDB340B4-A42A-C8E0-F3C8-8BDDCF272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xmlns="" id="{9F7CD733-B363-CE30-5DA7-2AB43FBECFD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xmlns="" id="{FC176A0A-D55B-759F-35D2-4456E9FF04C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xmlns=""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F5BD7-EE30-4733-BD62-51FC6FD167EE}"/>
              </a:ext>
            </a:extLst>
          </p:cNvPr>
          <p:cNvSpPr>
            <a:spLocks noGrp="1"/>
          </p:cNvSpPr>
          <p:nvPr>
            <p:ph type="title"/>
          </p:nvPr>
        </p:nvSpPr>
        <p:spPr/>
        <p:txBody>
          <a:bodyPr/>
          <a:lstStyle/>
          <a:p>
            <a:r>
              <a:rPr lang="en-US" dirty="0"/>
              <a:t>Link Budgets</a:t>
            </a:r>
          </a:p>
        </p:txBody>
      </p:sp>
      <p:sp>
        <p:nvSpPr>
          <p:cNvPr id="3" name="Content Placeholder 2">
            <a:extLst>
              <a:ext uri="{FF2B5EF4-FFF2-40B4-BE49-F238E27FC236}">
                <a16:creationId xmlns:a16="http://schemas.microsoft.com/office/drawing/2014/main" xmlns="" id="{068D025C-509A-C137-2C0E-41AFC21BF055}"/>
              </a:ext>
            </a:extLst>
          </p:cNvPr>
          <p:cNvSpPr>
            <a:spLocks noGrp="1"/>
          </p:cNvSpPr>
          <p:nvPr>
            <p:ph idx="1"/>
          </p:nvPr>
        </p:nvSpPr>
        <p:spPr/>
        <p:txBody>
          <a:bodyPr>
            <a:normAutofit/>
          </a:bodyPr>
          <a:lstStyle/>
          <a:p>
            <a:r>
              <a:rPr lang="en-US" dirty="0"/>
              <a:t>Telecommunications term that accounts for all the power gains and losses a signal experiences within a system</a:t>
            </a:r>
          </a:p>
          <a:p>
            <a:r>
              <a:rPr lang="en-US" dirty="0"/>
              <a:t>In amateur radio, this is generally the transmit power and antenna gains from the sending station minus any system losses the receiving station experiences</a:t>
            </a:r>
          </a:p>
          <a:p>
            <a:r>
              <a:rPr lang="en-US" dirty="0"/>
              <a:t>Losses result from ionospheric refraction, attenuation, or a variety of other causes</a:t>
            </a:r>
          </a:p>
          <a:p>
            <a:pPr>
              <a:buClr>
                <a:schemeClr val="tx1"/>
              </a:buClr>
            </a:pPr>
            <a:r>
              <a:rPr lang="en-US" i="1" dirty="0">
                <a:solidFill>
                  <a:srgbClr val="23408E"/>
                </a:solidFill>
              </a:rPr>
              <a:t>Link margin </a:t>
            </a:r>
            <a:r>
              <a:rPr lang="en-US" dirty="0"/>
              <a:t>(LKM) is the difference between the minimum power level needed to receive a signal and the actual power level of the received signal (measured in dB)</a:t>
            </a:r>
          </a:p>
        </p:txBody>
      </p:sp>
    </p:spTree>
    <p:extLst>
      <p:ext uri="{BB962C8B-B14F-4D97-AF65-F5344CB8AC3E}">
        <p14:creationId xmlns:p14="http://schemas.microsoft.com/office/powerpoint/2010/main" xmlns="" val="184497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is the efficiency of an RF power amplifier determined?</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Divide the DC input power by the DC output power</a:t>
            </a:r>
          </a:p>
          <a:p>
            <a:pPr marL="457200" indent="-457200">
              <a:buFont typeface="+mj-lt"/>
              <a:buAutoNum type="alphaUcPeriod"/>
            </a:pPr>
            <a:r>
              <a:rPr lang="en-US" b="0" i="0" u="none" strike="noStrike" baseline="0" dirty="0">
                <a:latin typeface="Calibri" panose="020F0502020204030204" pitchFamily="34" charset="0"/>
              </a:rPr>
              <a:t>Divide the RF output power by the DC input power</a:t>
            </a:r>
          </a:p>
          <a:p>
            <a:pPr marL="457200" indent="-457200">
              <a:buFont typeface="+mj-lt"/>
              <a:buAutoNum type="alphaUcPeriod"/>
            </a:pPr>
            <a:r>
              <a:rPr lang="en-US" b="0" i="0" u="none" strike="noStrike" baseline="0" dirty="0">
                <a:latin typeface="Calibri" panose="020F0502020204030204" pitchFamily="34" charset="0"/>
              </a:rPr>
              <a:t>Multiply the RF input power by the reciprocal of the RF output power</a:t>
            </a:r>
          </a:p>
          <a:p>
            <a:pPr marL="457200" indent="-457200">
              <a:buFont typeface="+mj-lt"/>
              <a:buAutoNum type="alphaUcPeriod"/>
            </a:pPr>
            <a:r>
              <a:rPr lang="en-US" b="0" i="0" u="none" strike="noStrike" baseline="0" dirty="0">
                <a:latin typeface="Calibri" panose="020F0502020204030204" pitchFamily="34" charset="0"/>
              </a:rPr>
              <a:t>Add the RF input power to the DC output power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G7B08 (B)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1A0EC7B-B6DF-3E97-0FAB-7008668FD38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100</a:t>
            </a:fld>
            <a:endParaRPr lang="en-US" sz="1200" b="1" dirty="0">
              <a:solidFill>
                <a:srgbClr val="23408E"/>
              </a:solidFill>
            </a:endParaRPr>
          </a:p>
        </p:txBody>
      </p:sp>
      <p:pic>
        <p:nvPicPr>
          <p:cNvPr id="6" name="Picture 5">
            <a:extLst>
              <a:ext uri="{FF2B5EF4-FFF2-40B4-BE49-F238E27FC236}">
                <a16:creationId xmlns:a16="http://schemas.microsoft.com/office/drawing/2014/main" xmlns="" id="{9A6BAE7C-C957-7213-5994-EDC60A50E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2883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For which of the following modes is a Class C power stage appropriate for amplifying a modulated signal?</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SSB</a:t>
            </a:r>
          </a:p>
          <a:p>
            <a:pPr marL="457200" indent="-457200">
              <a:buFont typeface="+mj-lt"/>
              <a:buAutoNum type="alphaUcPeriod"/>
            </a:pPr>
            <a:r>
              <a:rPr lang="en-US" b="0" i="0" u="none" strike="noStrike" baseline="0" dirty="0">
                <a:latin typeface="Calibri" panose="020F0502020204030204" pitchFamily="34" charset="0"/>
              </a:rPr>
              <a:t>FM</a:t>
            </a:r>
          </a:p>
          <a:p>
            <a:pPr marL="457200" indent="-457200">
              <a:buFont typeface="+mj-lt"/>
              <a:buAutoNum type="alphaUcPeriod"/>
            </a:pPr>
            <a:r>
              <a:rPr lang="en-US" b="0" i="0" u="none" strike="noStrike" baseline="0" dirty="0">
                <a:latin typeface="Calibri" panose="020F0502020204030204" pitchFamily="34" charset="0"/>
              </a:rPr>
              <a:t>AM</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G7B11 (B)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3E2858A-BD5B-ECB9-1E57-00606305B80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101</a:t>
            </a:fld>
            <a:endParaRPr lang="en-US" sz="1200" b="1" dirty="0">
              <a:solidFill>
                <a:srgbClr val="23408E"/>
              </a:solidFill>
            </a:endParaRPr>
          </a:p>
        </p:txBody>
      </p:sp>
      <p:pic>
        <p:nvPicPr>
          <p:cNvPr id="6" name="Picture 5">
            <a:extLst>
              <a:ext uri="{FF2B5EF4-FFF2-40B4-BE49-F238E27FC236}">
                <a16:creationId xmlns:a16="http://schemas.microsoft.com/office/drawing/2014/main" xmlns="" id="{EB6B54F4-BDB6-3DA5-F438-763454D432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6487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118F6-4434-42A2-8D4D-C3C7D17A8E63}"/>
              </a:ext>
            </a:extLst>
          </p:cNvPr>
          <p:cNvSpPr>
            <a:spLocks noGrp="1"/>
          </p:cNvSpPr>
          <p:nvPr>
            <p:ph type="title"/>
          </p:nvPr>
        </p:nvSpPr>
        <p:spPr>
          <a:xfrm>
            <a:off x="457200" y="3124200"/>
            <a:ext cx="10972800" cy="1143000"/>
          </a:xfrm>
        </p:spPr>
        <p:txBody>
          <a:bodyPr/>
          <a:lstStyle/>
          <a:p>
            <a:r>
              <a:rPr lang="en-US" dirty="0"/>
              <a:t>END OF CHAPTER 5 PART </a:t>
            </a:r>
            <a:r>
              <a:rPr lang="en-US"/>
              <a:t>1 OF </a:t>
            </a:r>
            <a:r>
              <a:rPr lang="en-US" dirty="0"/>
              <a:t>2</a:t>
            </a:r>
          </a:p>
        </p:txBody>
      </p:sp>
      <p:pic>
        <p:nvPicPr>
          <p:cNvPr id="3" name="Picture 2">
            <a:extLst>
              <a:ext uri="{FF2B5EF4-FFF2-40B4-BE49-F238E27FC236}">
                <a16:creationId xmlns:a16="http://schemas.microsoft.com/office/drawing/2014/main" xmlns="" id="{B0A00A4F-2CC2-7264-24A5-4EAFFB9FCD9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945162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0103386-1A88-A5E1-ECD8-EB051B2FF8B0}"/>
              </a:ext>
            </a:extLst>
          </p:cNvPr>
          <p:cNvSpPr txBox="1"/>
          <p:nvPr/>
        </p:nvSpPr>
        <p:spPr>
          <a:xfrm>
            <a:off x="1447800" y="19050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2324F428-D26E-1EE4-5575-42C57E4441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73780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xmlns="" id="{A9BF71E9-48F3-D0EC-1A3B-4D33CB8AEE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61178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name of the process that changes the phase angle of an RF signal to convey information?</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pt-BR" b="0" i="0" u="none" strike="noStrike" baseline="0" dirty="0">
                <a:latin typeface="Calibri" panose="020F0502020204030204" pitchFamily="34" charset="0"/>
              </a:rPr>
              <a:t>Phase convolution</a:t>
            </a:r>
          </a:p>
          <a:p>
            <a:pPr marL="457200" indent="-457200">
              <a:buFont typeface="+mj-lt"/>
              <a:buAutoNum type="alphaUcPeriod"/>
            </a:pPr>
            <a:r>
              <a:rPr lang="pt-BR" b="0" i="0" u="none" strike="noStrike" baseline="0" dirty="0">
                <a:latin typeface="Calibri" panose="020F0502020204030204" pitchFamily="34" charset="0"/>
              </a:rPr>
              <a:t>Phase modulation</a:t>
            </a:r>
          </a:p>
          <a:p>
            <a:pPr marL="457200" indent="-457200">
              <a:buFont typeface="+mj-lt"/>
              <a:buAutoNum type="alphaUcPeriod"/>
            </a:pPr>
            <a:r>
              <a:rPr lang="pt-BR" b="0" i="0" u="none" strike="noStrike" baseline="0" dirty="0">
                <a:latin typeface="Calibri" panose="020F0502020204030204" pitchFamily="34" charset="0"/>
              </a:rPr>
              <a:t>Phase transformation</a:t>
            </a:r>
          </a:p>
          <a:p>
            <a:pPr marL="457200" indent="-457200">
              <a:buFont typeface="+mj-lt"/>
              <a:buAutoNum type="alphaUcPeriod"/>
            </a:pPr>
            <a:r>
              <a:rPr lang="pt-BR" b="0" i="0" u="none" strike="noStrike" baseline="0" dirty="0">
                <a:latin typeface="Calibri" panose="020F0502020204030204" pitchFamily="34" charset="0"/>
              </a:rPr>
              <a:t>Phase inversion</a:t>
            </a: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G8A02 (B)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B06CCFD-0D4A-1369-109F-FF66C126625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12</a:t>
            </a:fld>
            <a:endParaRPr lang="en-US" sz="1200" b="1" dirty="0">
              <a:solidFill>
                <a:srgbClr val="23408E"/>
              </a:solidFill>
            </a:endParaRPr>
          </a:p>
        </p:txBody>
      </p:sp>
      <p:pic>
        <p:nvPicPr>
          <p:cNvPr id="6" name="Picture 5">
            <a:extLst>
              <a:ext uri="{FF2B5EF4-FFF2-40B4-BE49-F238E27FC236}">
                <a16:creationId xmlns:a16="http://schemas.microsoft.com/office/drawing/2014/main" xmlns="" id="{5B81CE9C-763E-94BE-333B-FD63B73CFFE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0583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name of the process that changes the instantaneous frequency of an RF wave to convey information?</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Frequency convolution</a:t>
            </a:r>
          </a:p>
          <a:p>
            <a:pPr marL="457200" indent="-457200">
              <a:buFont typeface="+mj-lt"/>
              <a:buAutoNum type="alphaUcPeriod"/>
            </a:pPr>
            <a:r>
              <a:rPr lang="en-US" b="0" i="0" u="none" strike="noStrike" baseline="0" dirty="0">
                <a:latin typeface="Calibri" panose="020F0502020204030204" pitchFamily="34" charset="0"/>
              </a:rPr>
              <a:t>Frequency transformation</a:t>
            </a:r>
          </a:p>
          <a:p>
            <a:pPr marL="457200" indent="-457200">
              <a:buFont typeface="+mj-lt"/>
              <a:buAutoNum type="alphaUcPeriod"/>
            </a:pPr>
            <a:r>
              <a:rPr lang="en-US" b="0" i="0" u="none" strike="noStrike" baseline="0" dirty="0">
                <a:latin typeface="Calibri" panose="020F0502020204030204" pitchFamily="34" charset="0"/>
              </a:rPr>
              <a:t>Frequency conversion</a:t>
            </a:r>
          </a:p>
          <a:p>
            <a:pPr marL="457200" indent="-457200">
              <a:buFont typeface="+mj-lt"/>
              <a:buAutoNum type="alphaUcPeriod"/>
            </a:pPr>
            <a:r>
              <a:rPr lang="en-US" b="0" i="0" u="none" strike="noStrike" baseline="0" dirty="0">
                <a:latin typeface="Calibri" panose="020F0502020204030204" pitchFamily="34" charset="0"/>
              </a:rPr>
              <a:t>Frequency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G8A03 (D)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F2FD178-FF75-6962-CCCE-49BE72FF90A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13</a:t>
            </a:fld>
            <a:endParaRPr lang="en-US" sz="1200" b="1" dirty="0">
              <a:solidFill>
                <a:srgbClr val="23408E"/>
              </a:solidFill>
            </a:endParaRPr>
          </a:p>
        </p:txBody>
      </p:sp>
      <p:pic>
        <p:nvPicPr>
          <p:cNvPr id="6" name="Picture 5">
            <a:extLst>
              <a:ext uri="{FF2B5EF4-FFF2-40B4-BE49-F238E27FC236}">
                <a16:creationId xmlns:a16="http://schemas.microsoft.com/office/drawing/2014/main" xmlns="" id="{FE82B436-5E89-F201-D9FE-9371A19A2E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7317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type of modulation varies the instantaneous power level of the RF signal?</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Power modulation</a:t>
            </a:r>
          </a:p>
          <a:p>
            <a:pPr marL="457200" indent="-457200">
              <a:buFont typeface="+mj-lt"/>
              <a:buAutoNum type="alphaUcPeriod"/>
            </a:pPr>
            <a:r>
              <a:rPr lang="en-US" b="0" i="0" u="none" strike="noStrike" baseline="0" dirty="0">
                <a:latin typeface="Calibri" panose="020F0502020204030204" pitchFamily="34" charset="0"/>
              </a:rPr>
              <a:t>Phase modulation</a:t>
            </a:r>
          </a:p>
          <a:p>
            <a:pPr marL="457200" indent="-457200">
              <a:buFont typeface="+mj-lt"/>
              <a:buAutoNum type="alphaUcPeriod"/>
            </a:pPr>
            <a:r>
              <a:rPr lang="en-US" b="0" i="0" u="none" strike="noStrike" baseline="0" dirty="0">
                <a:latin typeface="Calibri" panose="020F0502020204030204" pitchFamily="34" charset="0"/>
              </a:rPr>
              <a:t>Frequency modulation</a:t>
            </a:r>
          </a:p>
          <a:p>
            <a:pPr marL="457200" indent="-457200">
              <a:buFont typeface="+mj-lt"/>
              <a:buAutoNum type="alphaUcPeriod"/>
            </a:pPr>
            <a:r>
              <a:rPr lang="en-US" b="0" i="0" u="none" strike="noStrike" baseline="0" dirty="0">
                <a:latin typeface="Calibri" panose="020F0502020204030204" pitchFamily="34" charset="0"/>
              </a:rPr>
              <a:t>Amplitude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G8A05 (D)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839F4E1-112C-3A45-F190-C0F69E99CF0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14</a:t>
            </a:fld>
            <a:endParaRPr lang="en-US" sz="1200" b="1" dirty="0">
              <a:solidFill>
                <a:srgbClr val="23408E"/>
              </a:solidFill>
            </a:endParaRPr>
          </a:p>
        </p:txBody>
      </p:sp>
      <p:pic>
        <p:nvPicPr>
          <p:cNvPr id="6" name="Picture 5">
            <a:extLst>
              <a:ext uri="{FF2B5EF4-FFF2-40B4-BE49-F238E27FC236}">
                <a16:creationId xmlns:a16="http://schemas.microsoft.com/office/drawing/2014/main" xmlns="" id="{48DBA306-C76A-3A3F-3C8D-594B3320158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2341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phone emissions uses the narrowest bandwidth?</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Single sideband</a:t>
            </a:r>
          </a:p>
          <a:p>
            <a:pPr marL="457200" indent="-457200">
              <a:buFont typeface="+mj-lt"/>
              <a:buAutoNum type="alphaUcPeriod"/>
            </a:pPr>
            <a:r>
              <a:rPr lang="en-US" b="0" i="0" u="none" strike="noStrike" baseline="0" dirty="0">
                <a:latin typeface="Calibri" panose="020F0502020204030204" pitchFamily="34" charset="0"/>
              </a:rPr>
              <a:t>Vestigial sideband</a:t>
            </a:r>
          </a:p>
          <a:p>
            <a:pPr marL="457200" indent="-457200">
              <a:buFont typeface="+mj-lt"/>
              <a:buAutoNum type="alphaUcPeriod"/>
            </a:pPr>
            <a:r>
              <a:rPr lang="en-US" b="0" i="0" u="none" strike="noStrike" baseline="0" dirty="0">
                <a:latin typeface="Calibri" panose="020F0502020204030204" pitchFamily="34" charset="0"/>
              </a:rPr>
              <a:t>Phase modulation</a:t>
            </a:r>
          </a:p>
          <a:p>
            <a:pPr marL="457200" indent="-457200">
              <a:buFont typeface="+mj-lt"/>
              <a:buAutoNum type="alphaUcPeriod"/>
            </a:pPr>
            <a:r>
              <a:rPr lang="en-US" b="0" i="0" u="none" strike="noStrike" baseline="0" dirty="0">
                <a:latin typeface="Calibri" panose="020F0502020204030204" pitchFamily="34" charset="0"/>
              </a:rPr>
              <a:t>Frequency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G8A07 (A)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A6B42F0-B977-D142-EF67-E5157F27005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15</a:t>
            </a:fld>
            <a:endParaRPr lang="en-US" sz="1200" b="1" dirty="0">
              <a:solidFill>
                <a:srgbClr val="23408E"/>
              </a:solidFill>
            </a:endParaRPr>
          </a:p>
        </p:txBody>
      </p:sp>
      <p:pic>
        <p:nvPicPr>
          <p:cNvPr id="6" name="Picture 5">
            <a:extLst>
              <a:ext uri="{FF2B5EF4-FFF2-40B4-BE49-F238E27FC236}">
                <a16:creationId xmlns:a16="http://schemas.microsoft.com/office/drawing/2014/main" xmlns="" id="{D95EB0D8-704B-A528-D3EF-6158C343F4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6490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link budget?</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financial costs associated with operating a radio link</a:t>
            </a:r>
          </a:p>
          <a:p>
            <a:pPr marL="457200" indent="-457200">
              <a:buFont typeface="+mj-lt"/>
              <a:buAutoNum type="alphaUcPeriod"/>
            </a:pPr>
            <a:r>
              <a:rPr lang="en-US" b="0" i="0" u="none" strike="noStrike" baseline="0" dirty="0">
                <a:latin typeface="Calibri" panose="020F0502020204030204" pitchFamily="34" charset="0"/>
              </a:rPr>
              <a:t>The sum of antenna gains minus system losses</a:t>
            </a:r>
          </a:p>
          <a:p>
            <a:pPr marL="457200" indent="-457200">
              <a:buFont typeface="+mj-lt"/>
              <a:buAutoNum type="alphaUcPeriod"/>
            </a:pPr>
            <a:r>
              <a:rPr lang="en-US" b="0" i="0" u="none" strike="noStrike" baseline="0" dirty="0">
                <a:latin typeface="Calibri" panose="020F0502020204030204" pitchFamily="34" charset="0"/>
              </a:rPr>
              <a:t>The sum of transmit power and antenna gains minus system losses as seen at the receiver</a:t>
            </a:r>
          </a:p>
          <a:p>
            <a:pPr marL="457200" indent="-457200">
              <a:buFont typeface="+mj-lt"/>
              <a:buAutoNum type="alphaUcPeriod"/>
            </a:pPr>
            <a:r>
              <a:rPr lang="en-US" b="0" i="0" u="none" strike="noStrike" baseline="0" dirty="0">
                <a:latin typeface="Calibri" panose="020F0502020204030204" pitchFamily="34" charset="0"/>
              </a:rPr>
              <a:t>The difference between transmit power and receiver sensitivity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G8A13 (C) Page 5-3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07B0859D-09D1-D095-370C-379B8F929DA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16</a:t>
            </a:fld>
            <a:endParaRPr lang="en-US" sz="1200" b="1" dirty="0">
              <a:solidFill>
                <a:srgbClr val="23408E"/>
              </a:solidFill>
            </a:endParaRPr>
          </a:p>
        </p:txBody>
      </p:sp>
      <p:pic>
        <p:nvPicPr>
          <p:cNvPr id="6" name="Picture 5">
            <a:extLst>
              <a:ext uri="{FF2B5EF4-FFF2-40B4-BE49-F238E27FC236}">
                <a16:creationId xmlns:a16="http://schemas.microsoft.com/office/drawing/2014/main" xmlns="" id="{3963009E-615C-E7B1-AB02-7B42656957B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6886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link margin?</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opposite of fade margin</a:t>
            </a:r>
          </a:p>
          <a:p>
            <a:pPr marL="457200" indent="-457200">
              <a:buFont typeface="+mj-lt"/>
              <a:buAutoNum type="alphaUcPeriod"/>
            </a:pPr>
            <a:r>
              <a:rPr lang="en-US" b="0" i="0" u="none" strike="noStrike" baseline="0" dirty="0">
                <a:latin typeface="Calibri" panose="020F0502020204030204" pitchFamily="34" charset="0"/>
              </a:rPr>
              <a:t>The difference between received power level and minimum required signal level at the input to the receiver</a:t>
            </a:r>
          </a:p>
          <a:p>
            <a:pPr marL="457200" indent="-457200">
              <a:buFont typeface="+mj-lt"/>
              <a:buAutoNum type="alphaUcPeriod"/>
            </a:pPr>
            <a:r>
              <a:rPr lang="en-US" b="0" i="0" u="none" strike="noStrike" baseline="0" dirty="0">
                <a:latin typeface="Calibri" panose="020F0502020204030204" pitchFamily="34" charset="0"/>
              </a:rPr>
              <a:t>Transmit power minus receiver sensitivity</a:t>
            </a:r>
          </a:p>
          <a:p>
            <a:pPr marL="457200" indent="-457200">
              <a:buFont typeface="+mj-lt"/>
              <a:buAutoNum type="alphaUcPeriod"/>
            </a:pPr>
            <a:r>
              <a:rPr lang="en-US" b="0" i="0" u="none" strike="noStrike" baseline="0" dirty="0">
                <a:latin typeface="Calibri" panose="020F0502020204030204" pitchFamily="34" charset="0"/>
              </a:rPr>
              <a:t>Receiver sensitivity plus 3 dB</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G8A14 (B) Page 5-3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0454B2DF-4B73-9E00-19C9-4F8CE742770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17</a:t>
            </a:fld>
            <a:endParaRPr lang="en-US" sz="1200" b="1" dirty="0">
              <a:solidFill>
                <a:srgbClr val="23408E"/>
              </a:solidFill>
            </a:endParaRPr>
          </a:p>
        </p:txBody>
      </p:sp>
      <p:pic>
        <p:nvPicPr>
          <p:cNvPr id="6" name="Picture 5">
            <a:extLst>
              <a:ext uri="{FF2B5EF4-FFF2-40B4-BE49-F238E27FC236}">
                <a16:creationId xmlns:a16="http://schemas.microsoft.com/office/drawing/2014/main" xmlns="" id="{C3C7C565-E136-B107-677C-C9B5B44A58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05155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3CD33-B84A-496F-AA59-B062895B38F4}"/>
              </a:ext>
            </a:extLst>
          </p:cNvPr>
          <p:cNvSpPr>
            <a:spLocks noGrp="1"/>
          </p:cNvSpPr>
          <p:nvPr>
            <p:ph type="title"/>
          </p:nvPr>
        </p:nvSpPr>
        <p:spPr/>
        <p:txBody>
          <a:bodyPr>
            <a:normAutofit fontScale="90000"/>
          </a:bodyPr>
          <a:lstStyle/>
          <a:p>
            <a:pPr algn="ctr"/>
            <a:r>
              <a:rPr lang="en-US" sz="6000" b="1" dirty="0"/>
              <a:t>Section 5.2</a:t>
            </a:r>
            <a:r>
              <a:rPr lang="en-US" dirty="0"/>
              <a:t/>
            </a:r>
            <a:br>
              <a:rPr lang="en-US" dirty="0"/>
            </a:br>
            <a:r>
              <a:rPr lang="en-US" dirty="0"/>
              <a:t>Radio’s Building Blocks</a:t>
            </a:r>
          </a:p>
        </p:txBody>
      </p:sp>
      <p:sp>
        <p:nvSpPr>
          <p:cNvPr id="3" name="Content Placeholder 2">
            <a:extLst>
              <a:ext uri="{FF2B5EF4-FFF2-40B4-BE49-F238E27FC236}">
                <a16:creationId xmlns:a16="http://schemas.microsoft.com/office/drawing/2014/main" xmlns="" id="{952EA984-D714-49BB-A13A-ABA9BC5F5E3A}"/>
              </a:ext>
            </a:extLst>
          </p:cNvPr>
          <p:cNvSpPr>
            <a:spLocks noGrp="1"/>
          </p:cNvSpPr>
          <p:nvPr>
            <p:ph idx="1"/>
          </p:nvPr>
        </p:nvSpPr>
        <p:spPr>
          <a:xfrm>
            <a:off x="609600" y="2169994"/>
            <a:ext cx="10972800" cy="4380228"/>
          </a:xfrm>
        </p:spPr>
        <p:txBody>
          <a:bodyPr/>
          <a:lstStyle/>
          <a:p>
            <a:r>
              <a:rPr lang="en-US" dirty="0"/>
              <a:t>Nearly all radios are made up of a few fundamental types of circuits</a:t>
            </a:r>
          </a:p>
          <a:p>
            <a:r>
              <a:rPr lang="en-US" dirty="0"/>
              <a:t>There’s a variety of ways circuits are built, but basic functions are the same</a:t>
            </a:r>
          </a:p>
          <a:p>
            <a:r>
              <a:rPr lang="en-US" dirty="0"/>
              <a:t>Radio circuits that perform signal generating &amp; processing functions can also be performed on digital data by software in a radio that uses </a:t>
            </a:r>
            <a:r>
              <a:rPr lang="en-US" i="1" dirty="0">
                <a:solidFill>
                  <a:srgbClr val="C00000"/>
                </a:solidFill>
              </a:rPr>
              <a:t>digital signal processing </a:t>
            </a:r>
            <a:r>
              <a:rPr lang="en-US" dirty="0"/>
              <a:t>(DSP) … referred to as </a:t>
            </a:r>
            <a:r>
              <a:rPr lang="en-US" i="1" dirty="0">
                <a:solidFill>
                  <a:srgbClr val="C00000"/>
                </a:solidFill>
              </a:rPr>
              <a:t>software-defined radio </a:t>
            </a:r>
            <a:r>
              <a:rPr lang="en-US" dirty="0"/>
              <a:t>(SDR)</a:t>
            </a:r>
          </a:p>
        </p:txBody>
      </p:sp>
      <p:pic>
        <p:nvPicPr>
          <p:cNvPr id="4" name="Picture 3">
            <a:extLst>
              <a:ext uri="{FF2B5EF4-FFF2-40B4-BE49-F238E27FC236}">
                <a16:creationId xmlns:a16="http://schemas.microsoft.com/office/drawing/2014/main" xmlns="" id="{489F03B9-F7A5-C1DC-C5DA-95FEF82DD7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6460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29E41-9280-41BA-8A69-55A7B6245B7F}"/>
              </a:ext>
            </a:extLst>
          </p:cNvPr>
          <p:cNvSpPr>
            <a:spLocks noGrp="1"/>
          </p:cNvSpPr>
          <p:nvPr>
            <p:ph type="title"/>
          </p:nvPr>
        </p:nvSpPr>
        <p:spPr/>
        <p:txBody>
          <a:bodyPr/>
          <a:lstStyle/>
          <a:p>
            <a:r>
              <a:rPr lang="en-US" dirty="0"/>
              <a:t>Filters</a:t>
            </a:r>
          </a:p>
        </p:txBody>
      </p:sp>
      <p:sp>
        <p:nvSpPr>
          <p:cNvPr id="3" name="Content Placeholder 2">
            <a:extLst>
              <a:ext uri="{FF2B5EF4-FFF2-40B4-BE49-F238E27FC236}">
                <a16:creationId xmlns:a16="http://schemas.microsoft.com/office/drawing/2014/main" xmlns="" id="{8BEE694D-825B-4556-AEA2-4E5641C9EE1B}"/>
              </a:ext>
            </a:extLst>
          </p:cNvPr>
          <p:cNvSpPr>
            <a:spLocks noGrp="1"/>
          </p:cNvSpPr>
          <p:nvPr>
            <p:ph idx="1"/>
          </p:nvPr>
        </p:nvSpPr>
        <p:spPr/>
        <p:txBody>
          <a:bodyPr/>
          <a:lstStyle/>
          <a:p>
            <a:r>
              <a:rPr lang="en-US" dirty="0"/>
              <a:t>Used to </a:t>
            </a:r>
            <a:r>
              <a:rPr lang="en-US" i="1" dirty="0">
                <a:solidFill>
                  <a:srgbClr val="C00000"/>
                </a:solidFill>
              </a:rPr>
              <a:t>attenuate</a:t>
            </a:r>
            <a:r>
              <a:rPr lang="en-US" dirty="0"/>
              <a:t> (reduce in strength) or pass signals</a:t>
            </a:r>
          </a:p>
          <a:p>
            <a:r>
              <a:rPr lang="en-US" dirty="0"/>
              <a:t>Classified by their </a:t>
            </a:r>
            <a:r>
              <a:rPr lang="en-US" i="1" dirty="0">
                <a:solidFill>
                  <a:srgbClr val="C00000"/>
                </a:solidFill>
              </a:rPr>
              <a:t>response</a:t>
            </a:r>
            <a:r>
              <a:rPr lang="en-US" dirty="0"/>
              <a:t> (how they act on signals)</a:t>
            </a:r>
          </a:p>
          <a:p>
            <a:r>
              <a:rPr lang="en-US" dirty="0"/>
              <a:t>Range of signals passes is the </a:t>
            </a:r>
            <a:r>
              <a:rPr lang="en-US" i="1" dirty="0">
                <a:solidFill>
                  <a:srgbClr val="C00000"/>
                </a:solidFill>
              </a:rPr>
              <a:t>passband</a:t>
            </a:r>
          </a:p>
          <a:p>
            <a:r>
              <a:rPr lang="en-US" dirty="0"/>
              <a:t>Range of signals attenuated is the </a:t>
            </a:r>
            <a:r>
              <a:rPr lang="en-US" i="1" dirty="0">
                <a:solidFill>
                  <a:srgbClr val="C00000"/>
                </a:solidFill>
              </a:rPr>
              <a:t>stopband</a:t>
            </a:r>
            <a:r>
              <a:rPr lang="en-US" dirty="0"/>
              <a:t> (attenuation is also referred to as </a:t>
            </a:r>
            <a:r>
              <a:rPr lang="en-US" i="1" dirty="0">
                <a:solidFill>
                  <a:srgbClr val="C00000"/>
                </a:solidFill>
              </a:rPr>
              <a:t>rejection</a:t>
            </a:r>
            <a:r>
              <a:rPr lang="en-US" dirty="0"/>
              <a:t>)</a:t>
            </a:r>
            <a:endParaRPr lang="en-US" i="1" dirty="0">
              <a:solidFill>
                <a:srgbClr val="C00000"/>
              </a:solidFill>
            </a:endParaRPr>
          </a:p>
          <a:p>
            <a:endParaRPr lang="en-US" dirty="0"/>
          </a:p>
        </p:txBody>
      </p:sp>
      <p:pic>
        <p:nvPicPr>
          <p:cNvPr id="4" name="Picture 3">
            <a:extLst>
              <a:ext uri="{FF2B5EF4-FFF2-40B4-BE49-F238E27FC236}">
                <a16:creationId xmlns:a16="http://schemas.microsoft.com/office/drawing/2014/main" xmlns="" id="{518CE2D6-C923-FA4D-508B-28B1C0175F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5207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xmlns="" id="{72943E6C-FEB3-FB30-EB87-A292834E2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xmlns=""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xmlns="" id="{6C5DF9F1-1CDA-6E3A-665D-AACEB0357F2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E576C-3B7E-4BA0-863B-B2EAB35DC8C0}"/>
              </a:ext>
            </a:extLst>
          </p:cNvPr>
          <p:cNvSpPr>
            <a:spLocks noGrp="1"/>
          </p:cNvSpPr>
          <p:nvPr>
            <p:ph type="title"/>
          </p:nvPr>
        </p:nvSpPr>
        <p:spPr>
          <a:xfrm>
            <a:off x="152400" y="433138"/>
            <a:ext cx="11811000" cy="1323474"/>
          </a:xfrm>
        </p:spPr>
        <p:txBody>
          <a:bodyPr>
            <a:normAutofit/>
          </a:bodyPr>
          <a:lstStyle/>
          <a:p>
            <a:pPr algn="l"/>
            <a:r>
              <a:rPr lang="en-US" sz="2800" dirty="0"/>
              <a:t>Figure 5.2 – Generic filter response curves showing how filters of different types affect signals. A larger filter response means less attenuation of the signal cutoff frequencies are shown as f</a:t>
            </a:r>
            <a:r>
              <a:rPr lang="en-US" sz="2800" baseline="-25000" dirty="0"/>
              <a:t>CO</a:t>
            </a:r>
            <a:r>
              <a:rPr lang="en-US" sz="2800" dirty="0"/>
              <a:t>.</a:t>
            </a:r>
          </a:p>
        </p:txBody>
      </p:sp>
      <p:pic>
        <p:nvPicPr>
          <p:cNvPr id="4" name="Picture 3">
            <a:extLst>
              <a:ext uri="{FF2B5EF4-FFF2-40B4-BE49-F238E27FC236}">
                <a16:creationId xmlns:a16="http://schemas.microsoft.com/office/drawing/2014/main" xmlns="" id="{7F1992A3-907D-40F8-9A47-A4048A474497}"/>
              </a:ext>
            </a:extLst>
          </p:cNvPr>
          <p:cNvPicPr>
            <a:picLocks noChangeAspect="1"/>
          </p:cNvPicPr>
          <p:nvPr/>
        </p:nvPicPr>
        <p:blipFill>
          <a:blip r:embed="rId2"/>
          <a:stretch>
            <a:fillRect/>
          </a:stretch>
        </p:blipFill>
        <p:spPr>
          <a:xfrm>
            <a:off x="533400" y="2118456"/>
            <a:ext cx="4724400" cy="3828393"/>
          </a:xfrm>
          <a:prstGeom prst="rect">
            <a:avLst/>
          </a:prstGeom>
        </p:spPr>
      </p:pic>
      <p:pic>
        <p:nvPicPr>
          <p:cNvPr id="8" name="Picture 7">
            <a:extLst>
              <a:ext uri="{FF2B5EF4-FFF2-40B4-BE49-F238E27FC236}">
                <a16:creationId xmlns:a16="http://schemas.microsoft.com/office/drawing/2014/main" xmlns="" id="{7A2CB3A5-F455-4371-AAFC-A7DEDE4A4991}"/>
              </a:ext>
            </a:extLst>
          </p:cNvPr>
          <p:cNvPicPr>
            <a:picLocks noChangeAspect="1"/>
          </p:cNvPicPr>
          <p:nvPr/>
        </p:nvPicPr>
        <p:blipFill>
          <a:blip r:embed="rId3"/>
          <a:stretch>
            <a:fillRect/>
          </a:stretch>
        </p:blipFill>
        <p:spPr>
          <a:xfrm>
            <a:off x="6061364" y="2153092"/>
            <a:ext cx="4724400" cy="3848996"/>
          </a:xfrm>
          <a:prstGeom prst="rect">
            <a:avLst/>
          </a:prstGeom>
        </p:spPr>
      </p:pic>
      <p:sp>
        <p:nvSpPr>
          <p:cNvPr id="3" name="TextBox 2">
            <a:extLst>
              <a:ext uri="{FF2B5EF4-FFF2-40B4-BE49-F238E27FC236}">
                <a16:creationId xmlns:a16="http://schemas.microsoft.com/office/drawing/2014/main" xmlns="" id="{307F3A87-3D6E-CA4A-94DC-2A0ECB560503}"/>
              </a:ext>
            </a:extLst>
          </p:cNvPr>
          <p:cNvSpPr txBox="1"/>
          <p:nvPr/>
        </p:nvSpPr>
        <p:spPr>
          <a:xfrm>
            <a:off x="2895600" y="5946849"/>
            <a:ext cx="6781800" cy="923330"/>
          </a:xfrm>
          <a:prstGeom prst="rect">
            <a:avLst/>
          </a:prstGeom>
          <a:solidFill>
            <a:schemeClr val="bg1"/>
          </a:solidFill>
          <a:ln>
            <a:solidFill>
              <a:srgbClr val="FF0000"/>
            </a:solidFill>
          </a:ln>
        </p:spPr>
        <p:txBody>
          <a:bodyPr wrap="square" rtlCol="0">
            <a:spAutoFit/>
          </a:bodyPr>
          <a:lstStyle/>
          <a:p>
            <a:pPr algn="ctr"/>
            <a:r>
              <a:rPr lang="en-US" i="1" dirty="0">
                <a:solidFill>
                  <a:srgbClr val="C00000"/>
                </a:solidFill>
                <a:latin typeface="Calibri" panose="020F0502020204030204" pitchFamily="34" charset="0"/>
                <a:cs typeface="Calibri" panose="020F0502020204030204" pitchFamily="34" charset="0"/>
              </a:rPr>
              <a:t>The cutoff frequency is the frequency at which the output signal power is reduced to one-half that of the input signal. Above a low-pass filter’s cutoff frequency, the attenuation generally increases with frequency.</a:t>
            </a:r>
          </a:p>
        </p:txBody>
      </p:sp>
      <p:cxnSp>
        <p:nvCxnSpPr>
          <p:cNvPr id="6" name="Straight Arrow Connector 5">
            <a:extLst>
              <a:ext uri="{FF2B5EF4-FFF2-40B4-BE49-F238E27FC236}">
                <a16:creationId xmlns:a16="http://schemas.microsoft.com/office/drawing/2014/main" xmlns="" id="{DCAAD877-87FA-9B2C-8392-798879189309}"/>
              </a:ext>
            </a:extLst>
          </p:cNvPr>
          <p:cNvCxnSpPr/>
          <p:nvPr/>
        </p:nvCxnSpPr>
        <p:spPr>
          <a:xfrm flipH="1" flipV="1">
            <a:off x="3810000" y="3261456"/>
            <a:ext cx="1073728" cy="26853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8E3FB31B-FB12-A3D0-68C3-3313DF35912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2918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E576C-3B7E-4BA0-863B-B2EAB35DC8C0}"/>
              </a:ext>
            </a:extLst>
          </p:cNvPr>
          <p:cNvSpPr>
            <a:spLocks noGrp="1"/>
          </p:cNvSpPr>
          <p:nvPr>
            <p:ph type="title"/>
          </p:nvPr>
        </p:nvSpPr>
        <p:spPr>
          <a:xfrm>
            <a:off x="152400" y="385012"/>
            <a:ext cx="11811000" cy="1617722"/>
          </a:xfrm>
        </p:spPr>
        <p:txBody>
          <a:bodyPr>
            <a:normAutofit/>
          </a:bodyPr>
          <a:lstStyle/>
          <a:p>
            <a:pPr algn="l"/>
            <a:r>
              <a:rPr lang="en-US" sz="2800" dirty="0"/>
              <a:t>Figure 5.2 – Generic filter response curves showing how filters of different types affect signals. A larger filter response means less attenuation of the signal cutoff frequencies are shown as f</a:t>
            </a:r>
            <a:r>
              <a:rPr lang="en-US" sz="2800" baseline="-25000" dirty="0"/>
              <a:t>CO</a:t>
            </a:r>
            <a:r>
              <a:rPr lang="en-US" sz="2800" dirty="0"/>
              <a:t>.</a:t>
            </a:r>
          </a:p>
        </p:txBody>
      </p:sp>
      <p:pic>
        <p:nvPicPr>
          <p:cNvPr id="5" name="Picture 4">
            <a:extLst>
              <a:ext uri="{FF2B5EF4-FFF2-40B4-BE49-F238E27FC236}">
                <a16:creationId xmlns:a16="http://schemas.microsoft.com/office/drawing/2014/main" xmlns="" id="{87260CA3-1BC2-47CC-A821-C7E9A55C9802}"/>
              </a:ext>
            </a:extLst>
          </p:cNvPr>
          <p:cNvPicPr>
            <a:picLocks noChangeAspect="1"/>
          </p:cNvPicPr>
          <p:nvPr/>
        </p:nvPicPr>
        <p:blipFill>
          <a:blip r:embed="rId2"/>
          <a:stretch>
            <a:fillRect/>
          </a:stretch>
        </p:blipFill>
        <p:spPr>
          <a:xfrm>
            <a:off x="159326" y="2507672"/>
            <a:ext cx="4488874" cy="3580569"/>
          </a:xfrm>
          <a:prstGeom prst="rect">
            <a:avLst/>
          </a:prstGeom>
        </p:spPr>
      </p:pic>
      <p:pic>
        <p:nvPicPr>
          <p:cNvPr id="7" name="Picture 6">
            <a:extLst>
              <a:ext uri="{FF2B5EF4-FFF2-40B4-BE49-F238E27FC236}">
                <a16:creationId xmlns:a16="http://schemas.microsoft.com/office/drawing/2014/main" xmlns="" id="{03855737-9DF2-46AF-8E3B-F546FECA1CCA}"/>
              </a:ext>
            </a:extLst>
          </p:cNvPr>
          <p:cNvPicPr>
            <a:picLocks noChangeAspect="1"/>
          </p:cNvPicPr>
          <p:nvPr/>
        </p:nvPicPr>
        <p:blipFill>
          <a:blip r:embed="rId3"/>
          <a:stretch>
            <a:fillRect/>
          </a:stretch>
        </p:blipFill>
        <p:spPr>
          <a:xfrm>
            <a:off x="5105400" y="2305687"/>
            <a:ext cx="5562600" cy="4075427"/>
          </a:xfrm>
          <a:prstGeom prst="rect">
            <a:avLst/>
          </a:prstGeom>
        </p:spPr>
      </p:pic>
      <p:sp>
        <p:nvSpPr>
          <p:cNvPr id="3" name="TextBox 2">
            <a:extLst>
              <a:ext uri="{FF2B5EF4-FFF2-40B4-BE49-F238E27FC236}">
                <a16:creationId xmlns:a16="http://schemas.microsoft.com/office/drawing/2014/main" xmlns="" id="{FFB68123-41A0-A6A1-23C5-06223BB38CAA}"/>
              </a:ext>
            </a:extLst>
          </p:cNvPr>
          <p:cNvSpPr txBox="1"/>
          <p:nvPr/>
        </p:nvSpPr>
        <p:spPr>
          <a:xfrm>
            <a:off x="2438400" y="5946849"/>
            <a:ext cx="5105402" cy="646331"/>
          </a:xfrm>
          <a:prstGeom prst="rect">
            <a:avLst/>
          </a:prstGeom>
          <a:solidFill>
            <a:schemeClr val="bg1"/>
          </a:solidFill>
          <a:ln>
            <a:solidFill>
              <a:srgbClr val="FF0000"/>
            </a:solidFill>
          </a:ln>
        </p:spPr>
        <p:txBody>
          <a:bodyPr wrap="square" rtlCol="0">
            <a:spAutoFit/>
          </a:bodyPr>
          <a:lstStyle/>
          <a:p>
            <a:pPr algn="ctr"/>
            <a:r>
              <a:rPr lang="en-US" i="1" dirty="0">
                <a:solidFill>
                  <a:srgbClr val="C00000"/>
                </a:solidFill>
                <a:latin typeface="Calibri" panose="020F0502020204030204" pitchFamily="34" charset="0"/>
                <a:cs typeface="Calibri" panose="020F0502020204030204" pitchFamily="34" charset="0"/>
              </a:rPr>
              <a:t>The frequency range between the upper and lower cutoff frequencies is the filter’s bandwidth.</a:t>
            </a:r>
          </a:p>
        </p:txBody>
      </p:sp>
      <p:cxnSp>
        <p:nvCxnSpPr>
          <p:cNvPr id="4" name="Straight Arrow Connector 3">
            <a:extLst>
              <a:ext uri="{FF2B5EF4-FFF2-40B4-BE49-F238E27FC236}">
                <a16:creationId xmlns:a16="http://schemas.microsoft.com/office/drawing/2014/main" xmlns="" id="{CD9D06BB-69BF-7CE9-F17D-3BF4613E30A7}"/>
              </a:ext>
            </a:extLst>
          </p:cNvPr>
          <p:cNvCxnSpPr>
            <a:cxnSpLocks/>
          </p:cNvCxnSpPr>
          <p:nvPr/>
        </p:nvCxnSpPr>
        <p:spPr>
          <a:xfrm flipH="1" flipV="1">
            <a:off x="1905000" y="4191000"/>
            <a:ext cx="2978728" cy="17558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771068D7-6805-2DD5-3EBA-A9913A73FE79}"/>
              </a:ext>
            </a:extLst>
          </p:cNvPr>
          <p:cNvCxnSpPr>
            <a:cxnSpLocks/>
          </p:cNvCxnSpPr>
          <p:nvPr/>
        </p:nvCxnSpPr>
        <p:spPr>
          <a:xfrm flipH="1" flipV="1">
            <a:off x="2895600" y="4343400"/>
            <a:ext cx="1974272" cy="16034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90193A6-6340-C828-B121-FAAC3DCCAB0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6354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3159FB-9BFA-4BD1-A915-8B3B698580AE}"/>
              </a:ext>
            </a:extLst>
          </p:cNvPr>
          <p:cNvSpPr>
            <a:spLocks noGrp="1"/>
          </p:cNvSpPr>
          <p:nvPr>
            <p:ph type="title"/>
          </p:nvPr>
        </p:nvSpPr>
        <p:spPr/>
        <p:txBody>
          <a:bodyPr/>
          <a:lstStyle/>
          <a:p>
            <a:r>
              <a:rPr lang="en-US" dirty="0"/>
              <a:t>Filters (cont.)</a:t>
            </a:r>
          </a:p>
        </p:txBody>
      </p:sp>
      <p:sp>
        <p:nvSpPr>
          <p:cNvPr id="3" name="Content Placeholder 2">
            <a:extLst>
              <a:ext uri="{FF2B5EF4-FFF2-40B4-BE49-F238E27FC236}">
                <a16:creationId xmlns:a16="http://schemas.microsoft.com/office/drawing/2014/main" xmlns="" id="{764B6169-CD15-49A7-BAB5-9225251D9836}"/>
              </a:ext>
            </a:extLst>
          </p:cNvPr>
          <p:cNvSpPr>
            <a:spLocks noGrp="1"/>
          </p:cNvSpPr>
          <p:nvPr>
            <p:ph idx="1"/>
          </p:nvPr>
        </p:nvSpPr>
        <p:spPr>
          <a:xfrm>
            <a:off x="614563" y="2362200"/>
            <a:ext cx="10972800" cy="4188022"/>
          </a:xfrm>
        </p:spPr>
        <p:txBody>
          <a:bodyPr/>
          <a:lstStyle/>
          <a:p>
            <a:pPr>
              <a:buClr>
                <a:schemeClr val="tx1"/>
              </a:buClr>
            </a:pPr>
            <a:r>
              <a:rPr lang="en-US" i="1" dirty="0">
                <a:solidFill>
                  <a:srgbClr val="C00000"/>
                </a:solidFill>
              </a:rPr>
              <a:t>Low-pass filters </a:t>
            </a:r>
            <a:r>
              <a:rPr lang="en-US" dirty="0"/>
              <a:t>(Fig 5.2A) pass all frequencies </a:t>
            </a:r>
            <a:r>
              <a:rPr lang="en-US" i="1" dirty="0">
                <a:solidFill>
                  <a:srgbClr val="C00000"/>
                </a:solidFill>
              </a:rPr>
              <a:t>below</a:t>
            </a:r>
            <a:r>
              <a:rPr lang="en-US" dirty="0"/>
              <a:t> the cutoff frequency with little or no attenuation. The cutoff frequency (f</a:t>
            </a:r>
            <a:r>
              <a:rPr lang="en-US" baseline="-25000" dirty="0"/>
              <a:t>CO</a:t>
            </a:r>
            <a:r>
              <a:rPr lang="en-US" dirty="0"/>
              <a:t>) is the frequency at which the output signal power is reduced to one-half that of the input signal.</a:t>
            </a:r>
          </a:p>
          <a:p>
            <a:pPr>
              <a:buClr>
                <a:schemeClr val="tx1"/>
              </a:buClr>
            </a:pPr>
            <a:r>
              <a:rPr lang="en-US" i="1" dirty="0">
                <a:solidFill>
                  <a:srgbClr val="C00000"/>
                </a:solidFill>
              </a:rPr>
              <a:t>High-pass filter </a:t>
            </a:r>
            <a:r>
              <a:rPr lang="en-US" dirty="0"/>
              <a:t>(Fig 5.2B) is the opposite; signals are passed </a:t>
            </a:r>
            <a:r>
              <a:rPr lang="en-US" i="1" dirty="0">
                <a:solidFill>
                  <a:srgbClr val="C00000"/>
                </a:solidFill>
              </a:rPr>
              <a:t>above</a:t>
            </a:r>
            <a:r>
              <a:rPr lang="en-US" dirty="0"/>
              <a:t> the cutoff frequency and attenuated below.</a:t>
            </a:r>
          </a:p>
          <a:p>
            <a:endParaRPr lang="en-US" dirty="0"/>
          </a:p>
          <a:p>
            <a:endParaRPr lang="en-US" dirty="0"/>
          </a:p>
        </p:txBody>
      </p:sp>
      <p:pic>
        <p:nvPicPr>
          <p:cNvPr id="4" name="Picture 3">
            <a:extLst>
              <a:ext uri="{FF2B5EF4-FFF2-40B4-BE49-F238E27FC236}">
                <a16:creationId xmlns:a16="http://schemas.microsoft.com/office/drawing/2014/main" xmlns="" id="{56A1B853-3E42-4564-D7D8-90D3F13CD0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4357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C54A0-F573-4434-ADF4-A70DDB373A13}"/>
              </a:ext>
            </a:extLst>
          </p:cNvPr>
          <p:cNvSpPr>
            <a:spLocks noGrp="1"/>
          </p:cNvSpPr>
          <p:nvPr>
            <p:ph type="title"/>
          </p:nvPr>
        </p:nvSpPr>
        <p:spPr/>
        <p:txBody>
          <a:bodyPr/>
          <a:lstStyle/>
          <a:p>
            <a:r>
              <a:rPr lang="en-US" dirty="0"/>
              <a:t>Filters (cont.)</a:t>
            </a:r>
          </a:p>
        </p:txBody>
      </p:sp>
      <p:sp>
        <p:nvSpPr>
          <p:cNvPr id="3" name="Content Placeholder 2">
            <a:extLst>
              <a:ext uri="{FF2B5EF4-FFF2-40B4-BE49-F238E27FC236}">
                <a16:creationId xmlns:a16="http://schemas.microsoft.com/office/drawing/2014/main" xmlns="" id="{A9326712-A4DD-4179-A4DA-341BB9A6C277}"/>
              </a:ext>
            </a:extLst>
          </p:cNvPr>
          <p:cNvSpPr>
            <a:spLocks noGrp="1"/>
          </p:cNvSpPr>
          <p:nvPr>
            <p:ph idx="1"/>
          </p:nvPr>
        </p:nvSpPr>
        <p:spPr>
          <a:xfrm>
            <a:off x="609600" y="2169994"/>
            <a:ext cx="10972800" cy="4380228"/>
          </a:xfrm>
        </p:spPr>
        <p:txBody>
          <a:bodyPr/>
          <a:lstStyle/>
          <a:p>
            <a:pPr>
              <a:buClr>
                <a:schemeClr val="tx1"/>
              </a:buClr>
            </a:pPr>
            <a:r>
              <a:rPr lang="en-US" sz="2800" i="1" dirty="0">
                <a:solidFill>
                  <a:srgbClr val="C00000"/>
                </a:solidFill>
              </a:rPr>
              <a:t>Band-pass filters </a:t>
            </a:r>
            <a:r>
              <a:rPr lang="en-US" sz="2800" dirty="0"/>
              <a:t>have upper and lower cutoff frequencies. Signals between these are passed … outside are attenuated.</a:t>
            </a:r>
          </a:p>
          <a:p>
            <a:pPr lvl="1"/>
            <a:r>
              <a:rPr lang="en-US" sz="2400" dirty="0"/>
              <a:t>Frequency range between upper and lower cutoff is the filter’s </a:t>
            </a:r>
            <a:r>
              <a:rPr lang="en-US" sz="2400" i="1" dirty="0">
                <a:solidFill>
                  <a:srgbClr val="C00000"/>
                </a:solidFill>
              </a:rPr>
              <a:t>bandwidth</a:t>
            </a:r>
          </a:p>
          <a:p>
            <a:pPr lvl="1"/>
            <a:r>
              <a:rPr lang="en-US" sz="2400" dirty="0"/>
              <a:t>Opposite of band-pass is </a:t>
            </a:r>
            <a:r>
              <a:rPr lang="en-US" sz="2400" i="1" dirty="0">
                <a:solidFill>
                  <a:srgbClr val="C00000"/>
                </a:solidFill>
              </a:rPr>
              <a:t>band-stop</a:t>
            </a:r>
            <a:r>
              <a:rPr lang="en-US" dirty="0"/>
              <a:t> (a</a:t>
            </a:r>
            <a:r>
              <a:rPr lang="en-US" sz="2400" dirty="0"/>
              <a:t>ttenuates signals between cutoff frequencies) … n</a:t>
            </a:r>
            <a:r>
              <a:rPr lang="en-US" dirty="0"/>
              <a:t>arrow stopbands are called</a:t>
            </a:r>
            <a:r>
              <a:rPr lang="en-US" sz="2400" dirty="0"/>
              <a:t> </a:t>
            </a:r>
            <a:r>
              <a:rPr lang="en-US" sz="2400" i="1" dirty="0">
                <a:solidFill>
                  <a:srgbClr val="C00000"/>
                </a:solidFill>
              </a:rPr>
              <a:t>notch filters</a:t>
            </a:r>
            <a:endParaRPr lang="en-US" sz="2400" dirty="0"/>
          </a:p>
          <a:p>
            <a:r>
              <a:rPr lang="en-US" sz="2800" dirty="0"/>
              <a:t>Even though filters pass a range of frequencies, they may attenuate signals in the passband. This is called </a:t>
            </a:r>
            <a:r>
              <a:rPr lang="en-US" sz="2800" i="1" dirty="0">
                <a:solidFill>
                  <a:srgbClr val="C00000"/>
                </a:solidFill>
              </a:rPr>
              <a:t>insertion loss</a:t>
            </a:r>
            <a:r>
              <a:rPr lang="en-US" sz="2800" dirty="0"/>
              <a:t>.</a:t>
            </a:r>
          </a:p>
          <a:p>
            <a:r>
              <a:rPr lang="en-US" sz="2800" dirty="0"/>
              <a:t>Outside passband, attenuation may vary, but maximum attenuation is the filter’s </a:t>
            </a:r>
            <a:r>
              <a:rPr lang="en-US" sz="2800" i="1" dirty="0">
                <a:solidFill>
                  <a:srgbClr val="C00000"/>
                </a:solidFill>
              </a:rPr>
              <a:t>ultimate rejection</a:t>
            </a:r>
            <a:r>
              <a:rPr lang="en-US" sz="2800" dirty="0"/>
              <a:t>.</a:t>
            </a:r>
          </a:p>
        </p:txBody>
      </p:sp>
      <p:pic>
        <p:nvPicPr>
          <p:cNvPr id="4" name="Picture 3">
            <a:extLst>
              <a:ext uri="{FF2B5EF4-FFF2-40B4-BE49-F238E27FC236}">
                <a16:creationId xmlns:a16="http://schemas.microsoft.com/office/drawing/2014/main" xmlns="" id="{2CADB638-5613-F955-B730-90148C0223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130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0DC5F-A1A5-4DD6-B08B-CF81D64E8FAF}"/>
              </a:ext>
            </a:extLst>
          </p:cNvPr>
          <p:cNvSpPr>
            <a:spLocks noGrp="1"/>
          </p:cNvSpPr>
          <p:nvPr>
            <p:ph type="title"/>
          </p:nvPr>
        </p:nvSpPr>
        <p:spPr>
          <a:xfrm>
            <a:off x="586854" y="1295399"/>
            <a:ext cx="5147769" cy="874595"/>
          </a:xfrm>
        </p:spPr>
        <p:txBody>
          <a:bodyPr/>
          <a:lstStyle/>
          <a:p>
            <a:r>
              <a:rPr lang="en-US" dirty="0"/>
              <a:t>Oscillators</a:t>
            </a:r>
          </a:p>
        </p:txBody>
      </p:sp>
      <p:pic>
        <p:nvPicPr>
          <p:cNvPr id="5" name="Picture 4">
            <a:extLst>
              <a:ext uri="{FF2B5EF4-FFF2-40B4-BE49-F238E27FC236}">
                <a16:creationId xmlns:a16="http://schemas.microsoft.com/office/drawing/2014/main" xmlns="" id="{5B552464-DA6A-43AA-993F-553ACE1DECD1}"/>
              </a:ext>
            </a:extLst>
          </p:cNvPr>
          <p:cNvPicPr>
            <a:picLocks noChangeAspect="1"/>
          </p:cNvPicPr>
          <p:nvPr/>
        </p:nvPicPr>
        <p:blipFill>
          <a:blip r:embed="rId2"/>
          <a:stretch>
            <a:fillRect/>
          </a:stretch>
        </p:blipFill>
        <p:spPr>
          <a:xfrm>
            <a:off x="5734623" y="1365524"/>
            <a:ext cx="5870523" cy="4607050"/>
          </a:xfrm>
          <a:prstGeom prst="rect">
            <a:avLst/>
          </a:prstGeom>
          <a:ln>
            <a:solidFill>
              <a:schemeClr val="tx1"/>
            </a:solidFill>
          </a:ln>
        </p:spPr>
      </p:pic>
      <p:sp>
        <p:nvSpPr>
          <p:cNvPr id="6" name="TextBox 5">
            <a:extLst>
              <a:ext uri="{FF2B5EF4-FFF2-40B4-BE49-F238E27FC236}">
                <a16:creationId xmlns:a16="http://schemas.microsoft.com/office/drawing/2014/main" xmlns="" id="{D343303F-AA54-4757-89AC-92A4C58949EB}"/>
              </a:ext>
            </a:extLst>
          </p:cNvPr>
          <p:cNvSpPr txBox="1"/>
          <p:nvPr/>
        </p:nvSpPr>
        <p:spPr>
          <a:xfrm>
            <a:off x="457200" y="2438400"/>
            <a:ext cx="4572000" cy="230832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Fig 5.3: An oscillator consists of an amplifier with feedback from the output to input. The product of gain and feedback ratio must be greater than 1 at the frequency of oscillation.</a:t>
            </a:r>
          </a:p>
        </p:txBody>
      </p:sp>
      <p:pic>
        <p:nvPicPr>
          <p:cNvPr id="3" name="Picture 2">
            <a:extLst>
              <a:ext uri="{FF2B5EF4-FFF2-40B4-BE49-F238E27FC236}">
                <a16:creationId xmlns:a16="http://schemas.microsoft.com/office/drawing/2014/main" xmlns="" id="{B9007842-424B-BD63-06E7-5800EB20EDF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67846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2541E-9A03-4E73-88BE-9ADFAB7ABE41}"/>
              </a:ext>
            </a:extLst>
          </p:cNvPr>
          <p:cNvSpPr>
            <a:spLocks noGrp="1"/>
          </p:cNvSpPr>
          <p:nvPr>
            <p:ph type="title"/>
          </p:nvPr>
        </p:nvSpPr>
        <p:spPr/>
        <p:txBody>
          <a:bodyPr/>
          <a:lstStyle/>
          <a:p>
            <a:r>
              <a:rPr lang="en-US" dirty="0"/>
              <a:t>Oscillators (cont.)</a:t>
            </a:r>
          </a:p>
        </p:txBody>
      </p:sp>
      <p:sp>
        <p:nvSpPr>
          <p:cNvPr id="3" name="Content Placeholder 2">
            <a:extLst>
              <a:ext uri="{FF2B5EF4-FFF2-40B4-BE49-F238E27FC236}">
                <a16:creationId xmlns:a16="http://schemas.microsoft.com/office/drawing/2014/main" xmlns="" id="{E6708129-80E1-4063-8BF3-16BA3ADF6EC5}"/>
              </a:ext>
            </a:extLst>
          </p:cNvPr>
          <p:cNvSpPr>
            <a:spLocks noGrp="1"/>
          </p:cNvSpPr>
          <p:nvPr>
            <p:ph idx="1"/>
          </p:nvPr>
        </p:nvSpPr>
        <p:spPr>
          <a:xfrm>
            <a:off x="586854" y="2169994"/>
            <a:ext cx="10972800" cy="4188022"/>
          </a:xfrm>
        </p:spPr>
        <p:txBody>
          <a:bodyPr/>
          <a:lstStyle/>
          <a:p>
            <a:r>
              <a:rPr lang="en-US" dirty="0"/>
              <a:t>An oscillator consists of an amplifier that increases signal amplitude (</a:t>
            </a:r>
            <a:r>
              <a:rPr lang="en-US" i="1" dirty="0">
                <a:solidFill>
                  <a:srgbClr val="C00000"/>
                </a:solidFill>
              </a:rPr>
              <a:t>gain</a:t>
            </a:r>
            <a:r>
              <a:rPr lang="en-US" dirty="0"/>
              <a:t>) and a </a:t>
            </a:r>
            <a:r>
              <a:rPr lang="en-US" i="1" dirty="0">
                <a:solidFill>
                  <a:srgbClr val="C00000"/>
                </a:solidFill>
              </a:rPr>
              <a:t>feedback</a:t>
            </a:r>
            <a:r>
              <a:rPr lang="en-US" dirty="0"/>
              <a:t> circuit to route some of the amplifier’s output signal back to its input</a:t>
            </a:r>
          </a:p>
          <a:p>
            <a:r>
              <a:rPr lang="en-US" dirty="0"/>
              <a:t>Oscillator circuits must include a filter so that feedback is present at only the intended frequency</a:t>
            </a:r>
          </a:p>
          <a:p>
            <a:r>
              <a:rPr lang="en-US" dirty="0"/>
              <a:t>The oscillator output frequency can be fixed or variable</a:t>
            </a:r>
          </a:p>
          <a:p>
            <a:endParaRPr lang="en-US" dirty="0"/>
          </a:p>
        </p:txBody>
      </p:sp>
      <p:pic>
        <p:nvPicPr>
          <p:cNvPr id="4" name="Picture 3">
            <a:extLst>
              <a:ext uri="{FF2B5EF4-FFF2-40B4-BE49-F238E27FC236}">
                <a16:creationId xmlns:a16="http://schemas.microsoft.com/office/drawing/2014/main" xmlns="" id="{2C349271-97F6-C045-1003-7CF4DD8DFF2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44328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14EC7-B365-42CB-A0FC-24F0EDF836B6}"/>
              </a:ext>
            </a:extLst>
          </p:cNvPr>
          <p:cNvSpPr>
            <a:spLocks noGrp="1"/>
          </p:cNvSpPr>
          <p:nvPr>
            <p:ph type="title"/>
          </p:nvPr>
        </p:nvSpPr>
        <p:spPr/>
        <p:txBody>
          <a:bodyPr/>
          <a:lstStyle/>
          <a:p>
            <a:r>
              <a:rPr lang="en-US" dirty="0"/>
              <a:t>Oscillators (cont.)</a:t>
            </a:r>
          </a:p>
        </p:txBody>
      </p:sp>
      <p:sp>
        <p:nvSpPr>
          <p:cNvPr id="3" name="Content Placeholder 2">
            <a:extLst>
              <a:ext uri="{FF2B5EF4-FFF2-40B4-BE49-F238E27FC236}">
                <a16:creationId xmlns:a16="http://schemas.microsoft.com/office/drawing/2014/main" xmlns="" id="{74DC2BC0-935F-4A4A-9522-536F65ADFF69}"/>
              </a:ext>
            </a:extLst>
          </p:cNvPr>
          <p:cNvSpPr>
            <a:spLocks noGrp="1"/>
          </p:cNvSpPr>
          <p:nvPr>
            <p:ph idx="1"/>
          </p:nvPr>
        </p:nvSpPr>
        <p:spPr>
          <a:xfrm>
            <a:off x="609600" y="2057400"/>
            <a:ext cx="10972800" cy="4492822"/>
          </a:xfrm>
        </p:spPr>
        <p:txBody>
          <a:bodyPr/>
          <a:lstStyle/>
          <a:p>
            <a:r>
              <a:rPr lang="en-US" dirty="0"/>
              <a:t>LC oscillator’s feedback circuits consist of an inductor (</a:t>
            </a:r>
            <a:r>
              <a:rPr lang="en-US" b="1" i="1" dirty="0">
                <a:solidFill>
                  <a:srgbClr val="23408E"/>
                </a:solidFill>
              </a:rPr>
              <a:t>L</a:t>
            </a:r>
            <a:r>
              <a:rPr lang="en-US" dirty="0"/>
              <a:t>) and capacitor (</a:t>
            </a:r>
            <a:r>
              <a:rPr lang="en-US" b="1" i="1" dirty="0">
                <a:solidFill>
                  <a:srgbClr val="23408E"/>
                </a:solidFill>
              </a:rPr>
              <a:t>C</a:t>
            </a:r>
            <a:r>
              <a:rPr lang="en-US" dirty="0"/>
              <a:t>) connected (in parallel or series) to form a resonant circuit</a:t>
            </a:r>
          </a:p>
          <a:p>
            <a:pPr lvl="1"/>
            <a:r>
              <a:rPr lang="en-US" sz="2600" dirty="0"/>
              <a:t>Often called a </a:t>
            </a:r>
            <a:r>
              <a:rPr lang="en-US" sz="2600" i="1" dirty="0">
                <a:solidFill>
                  <a:srgbClr val="C00000"/>
                </a:solidFill>
              </a:rPr>
              <a:t>tank circuit </a:t>
            </a:r>
            <a:r>
              <a:rPr lang="en-US" sz="2600" dirty="0"/>
              <a:t>because of their ability to store energy</a:t>
            </a:r>
          </a:p>
          <a:p>
            <a:pPr lvl="1"/>
            <a:r>
              <a:rPr lang="en-US" sz="2600" dirty="0"/>
              <a:t>The resonant frequency of the LC circuit (determined by the L and C values) is the frequency of the oscillator</a:t>
            </a:r>
          </a:p>
          <a:p>
            <a:r>
              <a:rPr lang="en-US" dirty="0"/>
              <a:t>The output frequency of a </a:t>
            </a:r>
            <a:r>
              <a:rPr lang="en-US" i="1" dirty="0">
                <a:solidFill>
                  <a:srgbClr val="C00000"/>
                </a:solidFill>
              </a:rPr>
              <a:t>variable-frequency oscillator </a:t>
            </a:r>
            <a:r>
              <a:rPr lang="en-US" dirty="0"/>
              <a:t>(VFO) can be adjusted by changing the </a:t>
            </a:r>
            <a:r>
              <a:rPr lang="en-US" b="1" i="1" dirty="0">
                <a:solidFill>
                  <a:srgbClr val="23408E"/>
                </a:solidFill>
              </a:rPr>
              <a:t>L</a:t>
            </a:r>
            <a:r>
              <a:rPr lang="en-US" dirty="0"/>
              <a:t> or </a:t>
            </a:r>
            <a:r>
              <a:rPr lang="en-US" b="1" i="1" dirty="0">
                <a:solidFill>
                  <a:srgbClr val="23408E"/>
                </a:solidFill>
              </a:rPr>
              <a:t>C</a:t>
            </a:r>
            <a:r>
              <a:rPr lang="en-US" dirty="0"/>
              <a:t>. VFOs are used to tune a radio to different frequencies.</a:t>
            </a:r>
          </a:p>
          <a:p>
            <a:endParaRPr lang="en-US" dirty="0"/>
          </a:p>
        </p:txBody>
      </p:sp>
      <p:pic>
        <p:nvPicPr>
          <p:cNvPr id="4" name="Picture 3">
            <a:extLst>
              <a:ext uri="{FF2B5EF4-FFF2-40B4-BE49-F238E27FC236}">
                <a16:creationId xmlns:a16="http://schemas.microsoft.com/office/drawing/2014/main" xmlns="" id="{62BA83FD-F4D9-5C66-09EE-44942D70E2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9894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14EC7-B365-42CB-A0FC-24F0EDF836B6}"/>
              </a:ext>
            </a:extLst>
          </p:cNvPr>
          <p:cNvSpPr>
            <a:spLocks noGrp="1"/>
          </p:cNvSpPr>
          <p:nvPr>
            <p:ph type="title"/>
          </p:nvPr>
        </p:nvSpPr>
        <p:spPr/>
        <p:txBody>
          <a:bodyPr/>
          <a:lstStyle/>
          <a:p>
            <a:r>
              <a:rPr lang="en-US" dirty="0"/>
              <a:t>Oscillators (cont.)</a:t>
            </a:r>
          </a:p>
        </p:txBody>
      </p:sp>
      <p:sp>
        <p:nvSpPr>
          <p:cNvPr id="3" name="Content Placeholder 2">
            <a:extLst>
              <a:ext uri="{FF2B5EF4-FFF2-40B4-BE49-F238E27FC236}">
                <a16:creationId xmlns:a16="http://schemas.microsoft.com/office/drawing/2014/main" xmlns="" id="{74DC2BC0-935F-4A4A-9522-536F65ADFF69}"/>
              </a:ext>
            </a:extLst>
          </p:cNvPr>
          <p:cNvSpPr>
            <a:spLocks noGrp="1"/>
          </p:cNvSpPr>
          <p:nvPr>
            <p:ph idx="1"/>
          </p:nvPr>
        </p:nvSpPr>
        <p:spPr>
          <a:xfrm>
            <a:off x="609600" y="2057400"/>
            <a:ext cx="10972800" cy="4492822"/>
          </a:xfrm>
        </p:spPr>
        <p:txBody>
          <a:bodyPr/>
          <a:lstStyle/>
          <a:p>
            <a:r>
              <a:rPr lang="en-US" dirty="0"/>
              <a:t>Two other widely used VFO circuits are …</a:t>
            </a:r>
          </a:p>
          <a:p>
            <a:pPr lvl="1">
              <a:buClr>
                <a:schemeClr val="tx1"/>
              </a:buClr>
            </a:pPr>
            <a:r>
              <a:rPr lang="en-US" i="1" dirty="0">
                <a:solidFill>
                  <a:srgbClr val="C00000"/>
                </a:solidFill>
              </a:rPr>
              <a:t>Phase-locked loop </a:t>
            </a:r>
            <a:r>
              <a:rPr lang="en-US" dirty="0"/>
              <a:t>(PLL) </a:t>
            </a:r>
          </a:p>
          <a:p>
            <a:pPr lvl="1">
              <a:buClr>
                <a:schemeClr val="tx1"/>
              </a:buClr>
            </a:pPr>
            <a:r>
              <a:rPr lang="en-US" i="1" dirty="0">
                <a:solidFill>
                  <a:srgbClr val="C00000"/>
                </a:solidFill>
              </a:rPr>
              <a:t>Direct digital synthesizer </a:t>
            </a:r>
            <a:r>
              <a:rPr lang="en-US" dirty="0"/>
              <a:t>(DDS)</a:t>
            </a:r>
          </a:p>
          <a:p>
            <a:pPr lvl="2"/>
            <a:r>
              <a:rPr lang="en-US" dirty="0"/>
              <a:t>Controllable by software</a:t>
            </a:r>
          </a:p>
          <a:p>
            <a:pPr lvl="2"/>
            <a:r>
              <a:rPr lang="en-US" dirty="0"/>
              <a:t>Comparable stability to crystal oscillators</a:t>
            </a:r>
          </a:p>
          <a:p>
            <a:pPr lvl="2"/>
            <a:r>
              <a:rPr lang="en-US" dirty="0"/>
              <a:t>Used as the high-stability VFO in most current transceivers</a:t>
            </a:r>
          </a:p>
        </p:txBody>
      </p:sp>
      <p:pic>
        <p:nvPicPr>
          <p:cNvPr id="4" name="Picture 3">
            <a:extLst>
              <a:ext uri="{FF2B5EF4-FFF2-40B4-BE49-F238E27FC236}">
                <a16:creationId xmlns:a16="http://schemas.microsoft.com/office/drawing/2014/main" xmlns="" id="{FA53FAE2-D16D-28CD-F8C0-DDFCDA6402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730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48209-1C72-4E5E-83B5-9DFC2A361B42}"/>
              </a:ext>
            </a:extLst>
          </p:cNvPr>
          <p:cNvSpPr>
            <a:spLocks noGrp="1"/>
          </p:cNvSpPr>
          <p:nvPr>
            <p:ph type="title"/>
          </p:nvPr>
        </p:nvSpPr>
        <p:spPr>
          <a:xfrm>
            <a:off x="586854" y="553453"/>
            <a:ext cx="4366146" cy="1616541"/>
          </a:xfrm>
        </p:spPr>
        <p:txBody>
          <a:bodyPr/>
          <a:lstStyle/>
          <a:p>
            <a:r>
              <a:rPr lang="en-US" dirty="0"/>
              <a:t>Mixers</a:t>
            </a:r>
          </a:p>
        </p:txBody>
      </p:sp>
      <p:sp>
        <p:nvSpPr>
          <p:cNvPr id="3" name="Content Placeholder 2">
            <a:extLst>
              <a:ext uri="{FF2B5EF4-FFF2-40B4-BE49-F238E27FC236}">
                <a16:creationId xmlns:a16="http://schemas.microsoft.com/office/drawing/2014/main" xmlns="" id="{624DED58-4239-4AB6-8F1F-774ECD18A242}"/>
              </a:ext>
            </a:extLst>
          </p:cNvPr>
          <p:cNvSpPr>
            <a:spLocks noGrp="1"/>
          </p:cNvSpPr>
          <p:nvPr>
            <p:ph idx="1"/>
          </p:nvPr>
        </p:nvSpPr>
        <p:spPr>
          <a:xfrm>
            <a:off x="247889" y="2009241"/>
            <a:ext cx="6110381" cy="4188022"/>
          </a:xfrm>
        </p:spPr>
        <p:txBody>
          <a:bodyPr/>
          <a:lstStyle/>
          <a:p>
            <a:r>
              <a:rPr lang="en-US" sz="2400" dirty="0"/>
              <a:t>Mixers change signals to another frequency</a:t>
            </a:r>
          </a:p>
          <a:p>
            <a:r>
              <a:rPr lang="en-US" sz="2400" dirty="0"/>
              <a:t>A mixer circuit combines signals with two frequencies, </a:t>
            </a:r>
            <a:r>
              <a:rPr lang="en-US" sz="2400" b="1" i="1" dirty="0">
                <a:solidFill>
                  <a:srgbClr val="23408E"/>
                </a:solidFill>
              </a:rPr>
              <a:t>f</a:t>
            </a:r>
            <a:r>
              <a:rPr lang="en-US" sz="2400" b="1" i="1" baseline="-25000" dirty="0">
                <a:solidFill>
                  <a:srgbClr val="23408E"/>
                </a:solidFill>
              </a:rPr>
              <a:t>1</a:t>
            </a:r>
            <a:r>
              <a:rPr lang="en-US" sz="2400" dirty="0"/>
              <a:t> and </a:t>
            </a:r>
            <a:r>
              <a:rPr lang="en-US" sz="2400" b="1" i="1" dirty="0">
                <a:solidFill>
                  <a:srgbClr val="23408E"/>
                </a:solidFill>
              </a:rPr>
              <a:t>f</a:t>
            </a:r>
            <a:r>
              <a:rPr lang="en-US" sz="2400" b="1" i="1" baseline="-25000" dirty="0">
                <a:solidFill>
                  <a:srgbClr val="23408E"/>
                </a:solidFill>
              </a:rPr>
              <a:t>2</a:t>
            </a:r>
            <a:r>
              <a:rPr lang="en-US" sz="2400" dirty="0"/>
              <a:t>, and produces signals with the </a:t>
            </a:r>
            <a:r>
              <a:rPr lang="en-US" sz="2400" b="1" dirty="0"/>
              <a:t>sum and difference </a:t>
            </a:r>
            <a:r>
              <a:rPr lang="en-US" sz="2400" dirty="0"/>
              <a:t>frequencies at its output (</a:t>
            </a:r>
            <a:r>
              <a:rPr lang="en-US" sz="2400" i="1" dirty="0">
                <a:solidFill>
                  <a:srgbClr val="C00000"/>
                </a:solidFill>
              </a:rPr>
              <a:t>heterodyning</a:t>
            </a:r>
            <a:r>
              <a:rPr lang="en-US" sz="2400" dirty="0"/>
              <a:t>)</a:t>
            </a:r>
          </a:p>
          <a:p>
            <a:r>
              <a:rPr lang="en-US" sz="2400" dirty="0"/>
              <a:t>Example …</a:t>
            </a:r>
          </a:p>
          <a:p>
            <a:pPr lvl="1"/>
            <a:r>
              <a:rPr lang="en-US" sz="2200" dirty="0"/>
              <a:t>f</a:t>
            </a:r>
            <a:r>
              <a:rPr lang="en-US" sz="2200" baseline="-25000" dirty="0"/>
              <a:t>1</a:t>
            </a:r>
            <a:r>
              <a:rPr lang="en-US" sz="2200" dirty="0"/>
              <a:t> = 14.050 MHz</a:t>
            </a:r>
          </a:p>
          <a:p>
            <a:pPr lvl="1"/>
            <a:r>
              <a:rPr lang="en-US" sz="2200" dirty="0"/>
              <a:t>f</a:t>
            </a:r>
            <a:r>
              <a:rPr lang="en-US" sz="2200" baseline="-25000" dirty="0"/>
              <a:t>2</a:t>
            </a:r>
            <a:r>
              <a:rPr lang="en-US" sz="2200" dirty="0"/>
              <a:t> = 3.35 MHz</a:t>
            </a:r>
          </a:p>
          <a:p>
            <a:pPr lvl="1"/>
            <a:r>
              <a:rPr lang="en-US" sz="2200" dirty="0"/>
              <a:t>There will be output signals at 17.4 (f</a:t>
            </a:r>
            <a:r>
              <a:rPr lang="en-US" sz="2200" baseline="-25000" dirty="0"/>
              <a:t>1 </a:t>
            </a:r>
            <a:r>
              <a:rPr lang="en-US" sz="2200" dirty="0"/>
              <a:t>+ f</a:t>
            </a:r>
            <a:r>
              <a:rPr lang="en-US" sz="2200" baseline="-25000" dirty="0"/>
              <a:t>2</a:t>
            </a:r>
            <a:r>
              <a:rPr lang="en-US" sz="2200" dirty="0"/>
              <a:t>) and 10.7 (f</a:t>
            </a:r>
            <a:r>
              <a:rPr lang="en-US" sz="2200" baseline="-25000" dirty="0"/>
              <a:t>1 </a:t>
            </a:r>
            <a:r>
              <a:rPr lang="en-US" sz="2200" dirty="0"/>
              <a:t>– f</a:t>
            </a:r>
            <a:r>
              <a:rPr lang="en-US" sz="2200" baseline="-25000" dirty="0"/>
              <a:t>2</a:t>
            </a:r>
            <a:r>
              <a:rPr lang="en-US" sz="2200" dirty="0"/>
              <a:t>) MHz</a:t>
            </a:r>
          </a:p>
          <a:p>
            <a:endParaRPr lang="en-US" sz="2400" dirty="0"/>
          </a:p>
          <a:p>
            <a:endParaRPr lang="en-US" sz="2400" dirty="0"/>
          </a:p>
        </p:txBody>
      </p:sp>
      <p:pic>
        <p:nvPicPr>
          <p:cNvPr id="5" name="Picture 4">
            <a:extLst>
              <a:ext uri="{FF2B5EF4-FFF2-40B4-BE49-F238E27FC236}">
                <a16:creationId xmlns:a16="http://schemas.microsoft.com/office/drawing/2014/main" xmlns="" id="{6F64776A-BF32-4438-91CE-F37CF898EA0F}"/>
              </a:ext>
            </a:extLst>
          </p:cNvPr>
          <p:cNvPicPr>
            <a:picLocks noChangeAspect="1"/>
          </p:cNvPicPr>
          <p:nvPr/>
        </p:nvPicPr>
        <p:blipFill>
          <a:blip r:embed="rId2"/>
          <a:stretch>
            <a:fillRect/>
          </a:stretch>
        </p:blipFill>
        <p:spPr>
          <a:xfrm>
            <a:off x="6358270" y="982364"/>
            <a:ext cx="5707808" cy="3993752"/>
          </a:xfrm>
          <a:prstGeom prst="rect">
            <a:avLst/>
          </a:prstGeom>
          <a:ln>
            <a:solidFill>
              <a:schemeClr val="tx1"/>
            </a:solidFill>
          </a:ln>
        </p:spPr>
      </p:pic>
      <p:sp>
        <p:nvSpPr>
          <p:cNvPr id="6" name="TextBox 5">
            <a:extLst>
              <a:ext uri="{FF2B5EF4-FFF2-40B4-BE49-F238E27FC236}">
                <a16:creationId xmlns:a16="http://schemas.microsoft.com/office/drawing/2014/main" xmlns="" id="{99A8E9BB-6B20-4775-895A-73BD4C36E1FB}"/>
              </a:ext>
            </a:extLst>
          </p:cNvPr>
          <p:cNvSpPr txBox="1"/>
          <p:nvPr/>
        </p:nvSpPr>
        <p:spPr>
          <a:xfrm>
            <a:off x="6681536" y="5078857"/>
            <a:ext cx="5262575" cy="1154162"/>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Fig 5.4: The mixer combines signals of different frequencies, producing signals at the sum and difference frequencies. </a:t>
            </a:r>
          </a:p>
        </p:txBody>
      </p:sp>
      <p:pic>
        <p:nvPicPr>
          <p:cNvPr id="4" name="Picture 3">
            <a:extLst>
              <a:ext uri="{FF2B5EF4-FFF2-40B4-BE49-F238E27FC236}">
                <a16:creationId xmlns:a16="http://schemas.microsoft.com/office/drawing/2014/main" xmlns="" id="{223731FA-D067-3D6D-8BFC-D14F7FF97C1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275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21DF0-3FCD-43D7-804A-7EE6316AC9A0}"/>
              </a:ext>
            </a:extLst>
          </p:cNvPr>
          <p:cNvSpPr>
            <a:spLocks noGrp="1"/>
          </p:cNvSpPr>
          <p:nvPr>
            <p:ph type="title"/>
          </p:nvPr>
        </p:nvSpPr>
        <p:spPr/>
        <p:txBody>
          <a:bodyPr/>
          <a:lstStyle/>
          <a:p>
            <a:r>
              <a:rPr lang="en-US" dirty="0"/>
              <a:t>Multipliers </a:t>
            </a:r>
            <a:r>
              <a:rPr lang="en-US" sz="2800" dirty="0"/>
              <a:t>(</a:t>
            </a:r>
            <a:r>
              <a:rPr lang="en-US" sz="2800" dirty="0">
                <a:solidFill>
                  <a:srgbClr val="C00000"/>
                </a:solidFill>
              </a:rPr>
              <a:t>see Fig 5.5 in text</a:t>
            </a:r>
            <a:r>
              <a:rPr lang="en-US" sz="2800" dirty="0"/>
              <a:t>)</a:t>
            </a:r>
          </a:p>
        </p:txBody>
      </p:sp>
      <p:sp>
        <p:nvSpPr>
          <p:cNvPr id="3" name="Content Placeholder 2">
            <a:extLst>
              <a:ext uri="{FF2B5EF4-FFF2-40B4-BE49-F238E27FC236}">
                <a16:creationId xmlns:a16="http://schemas.microsoft.com/office/drawing/2014/main" xmlns="" id="{860C43FF-D8D4-4FFD-866E-611D690D2407}"/>
              </a:ext>
            </a:extLst>
          </p:cNvPr>
          <p:cNvSpPr>
            <a:spLocks noGrp="1"/>
          </p:cNvSpPr>
          <p:nvPr>
            <p:ph idx="1"/>
          </p:nvPr>
        </p:nvSpPr>
        <p:spPr/>
        <p:txBody>
          <a:bodyPr/>
          <a:lstStyle/>
          <a:p>
            <a:r>
              <a:rPr lang="en-US" dirty="0"/>
              <a:t>Similar to a mixer</a:t>
            </a:r>
          </a:p>
          <a:p>
            <a:r>
              <a:rPr lang="en-US" dirty="0"/>
              <a:t>Creates a </a:t>
            </a:r>
            <a:r>
              <a:rPr lang="en-US" i="1" dirty="0">
                <a:solidFill>
                  <a:srgbClr val="C00000"/>
                </a:solidFill>
              </a:rPr>
              <a:t>harmonic</a:t>
            </a:r>
            <a:r>
              <a:rPr lang="en-US" dirty="0"/>
              <a:t> of an input frequency</a:t>
            </a:r>
          </a:p>
          <a:p>
            <a:r>
              <a:rPr lang="en-US" dirty="0"/>
              <a:t>Multipliers are often used when a stable VHF or UHF signal is required that cannot be generated directly at VHF/UHF</a:t>
            </a:r>
          </a:p>
          <a:p>
            <a:r>
              <a:rPr lang="en-US" dirty="0"/>
              <a:t>A low-frequency oscillator supplies the multiplier input, and the output is tuned to the desired harmonic of the input signal</a:t>
            </a:r>
          </a:p>
          <a:p>
            <a:r>
              <a:rPr lang="en-US" dirty="0"/>
              <a:t>Also used in FM transmitters (covered later)</a:t>
            </a:r>
          </a:p>
          <a:p>
            <a:endParaRPr lang="en-US" dirty="0"/>
          </a:p>
        </p:txBody>
      </p:sp>
      <p:pic>
        <p:nvPicPr>
          <p:cNvPr id="4" name="Picture 3">
            <a:extLst>
              <a:ext uri="{FF2B5EF4-FFF2-40B4-BE49-F238E27FC236}">
                <a16:creationId xmlns:a16="http://schemas.microsoft.com/office/drawing/2014/main" xmlns="" id="{DBB433A6-2E29-62A5-F783-B4F5D47E65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5621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5 Part 1 of 2</a:t>
            </a:r>
            <a:br>
              <a:rPr lang="en-US" sz="6000" b="1" dirty="0"/>
            </a:br>
            <a:r>
              <a:rPr lang="en-US" sz="3800" dirty="0"/>
              <a:t/>
            </a:r>
            <a:br>
              <a:rPr lang="en-US" sz="3800" dirty="0"/>
            </a:br>
            <a:r>
              <a:rPr lang="en-US" dirty="0"/>
              <a:t>ARRL General Class</a:t>
            </a:r>
            <a:br>
              <a:rPr lang="en-US" dirty="0"/>
            </a:br>
            <a:r>
              <a:rPr lang="en-US" dirty="0"/>
              <a:t>Radio Signals &amp; Equipment</a:t>
            </a:r>
            <a:br>
              <a:rPr lang="en-US" dirty="0"/>
            </a:br>
            <a:r>
              <a:rPr lang="en-US" dirty="0"/>
              <a:t>Sections 5.1, 5.2, 5.3</a:t>
            </a:r>
            <a:br>
              <a:rPr lang="en-US" dirty="0"/>
            </a:br>
            <a:r>
              <a:rPr lang="en-US" dirty="0"/>
              <a:t/>
            </a:r>
            <a:br>
              <a:rPr lang="en-US" dirty="0"/>
            </a:br>
            <a:r>
              <a:rPr lang="en-US" sz="3200" dirty="0"/>
              <a:t>Basic Modes &amp; Bandwidth, Radio’s Building Blocks, Transmitters</a:t>
            </a:r>
            <a:r>
              <a:rPr lang="en-US" dirty="0"/>
              <a:t/>
            </a:r>
            <a:br>
              <a:rPr lang="en-US" dirty="0"/>
            </a:br>
            <a:endParaRPr lang="en-US" dirty="0"/>
          </a:p>
        </p:txBody>
      </p:sp>
      <p:pic>
        <p:nvPicPr>
          <p:cNvPr id="3" name="Picture 2">
            <a:extLst>
              <a:ext uri="{FF2B5EF4-FFF2-40B4-BE49-F238E27FC236}">
                <a16:creationId xmlns:a16="http://schemas.microsoft.com/office/drawing/2014/main" xmlns="" id="{F6B68BDA-28A1-E57E-EED8-711CD18AB0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F4FDF-F2AA-440C-A61E-F749E035F0D6}"/>
              </a:ext>
            </a:extLst>
          </p:cNvPr>
          <p:cNvSpPr>
            <a:spLocks noGrp="1"/>
          </p:cNvSpPr>
          <p:nvPr>
            <p:ph type="title"/>
          </p:nvPr>
        </p:nvSpPr>
        <p:spPr/>
        <p:txBody>
          <a:bodyPr/>
          <a:lstStyle/>
          <a:p>
            <a:r>
              <a:rPr lang="en-US" dirty="0"/>
              <a:t>Modulators</a:t>
            </a:r>
          </a:p>
        </p:txBody>
      </p:sp>
      <p:sp>
        <p:nvSpPr>
          <p:cNvPr id="3" name="Content Placeholder 2">
            <a:extLst>
              <a:ext uri="{FF2B5EF4-FFF2-40B4-BE49-F238E27FC236}">
                <a16:creationId xmlns:a16="http://schemas.microsoft.com/office/drawing/2014/main" xmlns="" id="{BA18EC1F-1D9B-4F4E-883E-95147D04BDA9}"/>
              </a:ext>
            </a:extLst>
          </p:cNvPr>
          <p:cNvSpPr>
            <a:spLocks noGrp="1"/>
          </p:cNvSpPr>
          <p:nvPr>
            <p:ph idx="1"/>
          </p:nvPr>
        </p:nvSpPr>
        <p:spPr/>
        <p:txBody>
          <a:bodyPr/>
          <a:lstStyle/>
          <a:p>
            <a:r>
              <a:rPr lang="en-US" dirty="0"/>
              <a:t>Add info to a carrier signal by varying the carrier’s amplitude, frequency, or phase</a:t>
            </a:r>
          </a:p>
          <a:p>
            <a:r>
              <a:rPr lang="en-US" dirty="0"/>
              <a:t>Can be used for AM, FM, or SSB</a:t>
            </a:r>
          </a:p>
        </p:txBody>
      </p:sp>
      <p:pic>
        <p:nvPicPr>
          <p:cNvPr id="4" name="Picture 3">
            <a:extLst>
              <a:ext uri="{FF2B5EF4-FFF2-40B4-BE49-F238E27FC236}">
                <a16:creationId xmlns:a16="http://schemas.microsoft.com/office/drawing/2014/main" xmlns="" id="{9D0A4FD7-FD83-45C2-EB7C-407BDF85841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1016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9CC1E-8A1D-481C-AED5-84632ECF4462}"/>
              </a:ext>
            </a:extLst>
          </p:cNvPr>
          <p:cNvSpPr>
            <a:spLocks noGrp="1"/>
          </p:cNvSpPr>
          <p:nvPr>
            <p:ph type="title"/>
          </p:nvPr>
        </p:nvSpPr>
        <p:spPr>
          <a:xfrm>
            <a:off x="154711" y="533020"/>
            <a:ext cx="5176977" cy="874595"/>
          </a:xfrm>
        </p:spPr>
        <p:txBody>
          <a:bodyPr>
            <a:normAutofit fontScale="90000"/>
          </a:bodyPr>
          <a:lstStyle/>
          <a:p>
            <a:r>
              <a:rPr lang="en-US" dirty="0"/>
              <a:t>Amplitude Modulation</a:t>
            </a:r>
          </a:p>
        </p:txBody>
      </p:sp>
      <p:pic>
        <p:nvPicPr>
          <p:cNvPr id="5" name="Picture 4">
            <a:extLst>
              <a:ext uri="{FF2B5EF4-FFF2-40B4-BE49-F238E27FC236}">
                <a16:creationId xmlns:a16="http://schemas.microsoft.com/office/drawing/2014/main" xmlns="" id="{876C6AE5-2377-43E3-83D7-1FDBDA5A8431}"/>
              </a:ext>
            </a:extLst>
          </p:cNvPr>
          <p:cNvPicPr>
            <a:picLocks noChangeAspect="1"/>
          </p:cNvPicPr>
          <p:nvPr/>
        </p:nvPicPr>
        <p:blipFill>
          <a:blip r:embed="rId2"/>
          <a:stretch>
            <a:fillRect/>
          </a:stretch>
        </p:blipFill>
        <p:spPr>
          <a:xfrm>
            <a:off x="5124618" y="1733107"/>
            <a:ext cx="6984988" cy="4504557"/>
          </a:xfrm>
          <a:prstGeom prst="rect">
            <a:avLst/>
          </a:prstGeom>
          <a:ln>
            <a:solidFill>
              <a:schemeClr val="tx1"/>
            </a:solidFill>
          </a:ln>
        </p:spPr>
      </p:pic>
      <p:sp>
        <p:nvSpPr>
          <p:cNvPr id="6" name="TextBox 5">
            <a:extLst>
              <a:ext uri="{FF2B5EF4-FFF2-40B4-BE49-F238E27FC236}">
                <a16:creationId xmlns:a16="http://schemas.microsoft.com/office/drawing/2014/main" xmlns="" id="{B94BBF52-C800-4DAC-BA0B-ACD2F7669B18}"/>
              </a:ext>
            </a:extLst>
          </p:cNvPr>
          <p:cNvSpPr txBox="1"/>
          <p:nvPr/>
        </p:nvSpPr>
        <p:spPr>
          <a:xfrm>
            <a:off x="154711" y="1367854"/>
            <a:ext cx="4757531" cy="4708981"/>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Figure 5.6: The spectrum of 3 types of AM signals. Full AM has both sidebands and the carrier. The carrier is represented by the vertical line in the middle, and the sidebands contain speech or data signals that have been used to modulate the carrier. DSB removes the carrier, but has the same bandwidth as full AM. SSB removes one sideband and has the lowest bandwidth of the 3.</a:t>
            </a:r>
          </a:p>
        </p:txBody>
      </p:sp>
      <p:pic>
        <p:nvPicPr>
          <p:cNvPr id="3" name="Picture 2">
            <a:extLst>
              <a:ext uri="{FF2B5EF4-FFF2-40B4-BE49-F238E27FC236}">
                <a16:creationId xmlns:a16="http://schemas.microsoft.com/office/drawing/2014/main" xmlns="" id="{06D3D716-B86E-0AD0-8AFD-EA66FF7DE2C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167834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304B0-80FF-4FFD-A1E9-B946B99C122C}"/>
              </a:ext>
            </a:extLst>
          </p:cNvPr>
          <p:cNvSpPr>
            <a:spLocks noGrp="1"/>
          </p:cNvSpPr>
          <p:nvPr>
            <p:ph type="title"/>
          </p:nvPr>
        </p:nvSpPr>
        <p:spPr/>
        <p:txBody>
          <a:bodyPr/>
          <a:lstStyle/>
          <a:p>
            <a:r>
              <a:rPr lang="en-US" dirty="0"/>
              <a:t>Amplitude Modulation (cont.)</a:t>
            </a:r>
          </a:p>
        </p:txBody>
      </p:sp>
      <p:sp>
        <p:nvSpPr>
          <p:cNvPr id="3" name="Content Placeholder 2">
            <a:extLst>
              <a:ext uri="{FF2B5EF4-FFF2-40B4-BE49-F238E27FC236}">
                <a16:creationId xmlns:a16="http://schemas.microsoft.com/office/drawing/2014/main" xmlns="" id="{B15C8FB3-8CA3-495B-B834-D7EB4326DCEF}"/>
              </a:ext>
            </a:extLst>
          </p:cNvPr>
          <p:cNvSpPr>
            <a:spLocks noGrp="1"/>
          </p:cNvSpPr>
          <p:nvPr>
            <p:ph idx="1"/>
          </p:nvPr>
        </p:nvSpPr>
        <p:spPr/>
        <p:txBody>
          <a:bodyPr/>
          <a:lstStyle/>
          <a:p>
            <a:r>
              <a:rPr lang="en-US" dirty="0"/>
              <a:t>DSB can be produced by a </a:t>
            </a:r>
            <a:r>
              <a:rPr lang="en-US" i="1" dirty="0">
                <a:solidFill>
                  <a:srgbClr val="C00000"/>
                </a:solidFill>
              </a:rPr>
              <a:t>balanced modulator </a:t>
            </a:r>
            <a:r>
              <a:rPr lang="en-US" dirty="0"/>
              <a:t>– special mixer where </a:t>
            </a:r>
            <a:r>
              <a:rPr lang="en-US" b="1" i="1" dirty="0">
                <a:solidFill>
                  <a:srgbClr val="23408E"/>
                </a:solidFill>
              </a:rPr>
              <a:t>f</a:t>
            </a:r>
            <a:r>
              <a:rPr lang="en-US" b="1" i="1" baseline="-25000" dirty="0">
                <a:solidFill>
                  <a:srgbClr val="23408E"/>
                </a:solidFill>
              </a:rPr>
              <a:t>1</a:t>
            </a:r>
            <a:r>
              <a:rPr lang="en-US" dirty="0"/>
              <a:t> is the carrier and </a:t>
            </a:r>
            <a:r>
              <a:rPr lang="en-US" b="1" i="1" dirty="0">
                <a:solidFill>
                  <a:srgbClr val="23408E"/>
                </a:solidFill>
              </a:rPr>
              <a:t>f</a:t>
            </a:r>
            <a:r>
              <a:rPr lang="en-US" b="1" i="1" baseline="-25000" dirty="0">
                <a:solidFill>
                  <a:srgbClr val="23408E"/>
                </a:solidFill>
              </a:rPr>
              <a:t>2</a:t>
            </a:r>
            <a:r>
              <a:rPr lang="en-US" dirty="0"/>
              <a:t> is the modulator</a:t>
            </a:r>
          </a:p>
          <a:p>
            <a:r>
              <a:rPr lang="en-US" dirty="0"/>
              <a:t>SSB is generated by removing the unwanted sideband and carrier with a filter (filter method) or by combining signals with certain phase relationships (phasing method)</a:t>
            </a:r>
          </a:p>
          <a:p>
            <a:r>
              <a:rPr lang="en-US" dirty="0"/>
              <a:t>Using only one sideband uses transmitted output power more effectively</a:t>
            </a:r>
          </a:p>
          <a:p>
            <a:endParaRPr lang="en-US" dirty="0"/>
          </a:p>
        </p:txBody>
      </p:sp>
      <p:pic>
        <p:nvPicPr>
          <p:cNvPr id="4" name="Picture 3">
            <a:extLst>
              <a:ext uri="{FF2B5EF4-FFF2-40B4-BE49-F238E27FC236}">
                <a16:creationId xmlns:a16="http://schemas.microsoft.com/office/drawing/2014/main" xmlns="" id="{AD5078A9-B879-099D-853E-007E6A7330A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0828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1968C-B992-4932-921F-7E2FACB26B39}"/>
              </a:ext>
            </a:extLst>
          </p:cNvPr>
          <p:cNvSpPr>
            <a:spLocks noGrp="1"/>
          </p:cNvSpPr>
          <p:nvPr>
            <p:ph type="title"/>
          </p:nvPr>
        </p:nvSpPr>
        <p:spPr/>
        <p:txBody>
          <a:bodyPr/>
          <a:lstStyle/>
          <a:p>
            <a:r>
              <a:rPr lang="en-US" dirty="0"/>
              <a:t>Frequency &amp; Phase Modulation: Figure 5.7</a:t>
            </a:r>
          </a:p>
        </p:txBody>
      </p:sp>
      <p:pic>
        <p:nvPicPr>
          <p:cNvPr id="5" name="Picture 4">
            <a:extLst>
              <a:ext uri="{FF2B5EF4-FFF2-40B4-BE49-F238E27FC236}">
                <a16:creationId xmlns:a16="http://schemas.microsoft.com/office/drawing/2014/main" xmlns="" id="{906B5B51-F144-42C4-A11E-0C76F8C9D84F}"/>
              </a:ext>
            </a:extLst>
          </p:cNvPr>
          <p:cNvPicPr>
            <a:picLocks noChangeAspect="1"/>
          </p:cNvPicPr>
          <p:nvPr/>
        </p:nvPicPr>
        <p:blipFill>
          <a:blip r:embed="rId2"/>
          <a:stretch>
            <a:fillRect/>
          </a:stretch>
        </p:blipFill>
        <p:spPr>
          <a:xfrm>
            <a:off x="1898400" y="1967023"/>
            <a:ext cx="8175926" cy="3675789"/>
          </a:xfrm>
          <a:prstGeom prst="rect">
            <a:avLst/>
          </a:prstGeom>
          <a:ln>
            <a:solidFill>
              <a:schemeClr val="tx1"/>
            </a:solidFill>
          </a:ln>
        </p:spPr>
      </p:pic>
      <p:sp>
        <p:nvSpPr>
          <p:cNvPr id="6" name="TextBox 5">
            <a:extLst>
              <a:ext uri="{FF2B5EF4-FFF2-40B4-BE49-F238E27FC236}">
                <a16:creationId xmlns:a16="http://schemas.microsoft.com/office/drawing/2014/main" xmlns="" id="{2681EFF7-8190-4151-A46A-32D3CA3035BF}"/>
              </a:ext>
            </a:extLst>
          </p:cNvPr>
          <p:cNvSpPr txBox="1"/>
          <p:nvPr/>
        </p:nvSpPr>
        <p:spPr>
          <a:xfrm>
            <a:off x="4267200" y="5867400"/>
            <a:ext cx="434340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(A)  FREQUENCY MODULATION</a:t>
            </a:r>
          </a:p>
        </p:txBody>
      </p:sp>
      <p:pic>
        <p:nvPicPr>
          <p:cNvPr id="3" name="Picture 2">
            <a:extLst>
              <a:ext uri="{FF2B5EF4-FFF2-40B4-BE49-F238E27FC236}">
                <a16:creationId xmlns:a16="http://schemas.microsoft.com/office/drawing/2014/main" xmlns="" id="{EADF2064-081F-F2A8-E87B-F8F2E4F3D7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42266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1968C-B992-4932-921F-7E2FACB26B39}"/>
              </a:ext>
            </a:extLst>
          </p:cNvPr>
          <p:cNvSpPr>
            <a:spLocks noGrp="1"/>
          </p:cNvSpPr>
          <p:nvPr>
            <p:ph type="title"/>
          </p:nvPr>
        </p:nvSpPr>
        <p:spPr/>
        <p:txBody>
          <a:bodyPr/>
          <a:lstStyle/>
          <a:p>
            <a:r>
              <a:rPr lang="en-US" dirty="0"/>
              <a:t>Frequency &amp; Phase Modulation: Figure 5.7</a:t>
            </a:r>
          </a:p>
        </p:txBody>
      </p:sp>
      <p:sp>
        <p:nvSpPr>
          <p:cNvPr id="6" name="TextBox 5">
            <a:extLst>
              <a:ext uri="{FF2B5EF4-FFF2-40B4-BE49-F238E27FC236}">
                <a16:creationId xmlns:a16="http://schemas.microsoft.com/office/drawing/2014/main" xmlns="" id="{2681EFF7-8190-4151-A46A-32D3CA3035BF}"/>
              </a:ext>
            </a:extLst>
          </p:cNvPr>
          <p:cNvSpPr txBox="1"/>
          <p:nvPr/>
        </p:nvSpPr>
        <p:spPr>
          <a:xfrm>
            <a:off x="4267200" y="5867400"/>
            <a:ext cx="434340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(B)  PHASE MODULATION</a:t>
            </a:r>
          </a:p>
        </p:txBody>
      </p:sp>
      <p:pic>
        <p:nvPicPr>
          <p:cNvPr id="4" name="Picture 3">
            <a:extLst>
              <a:ext uri="{FF2B5EF4-FFF2-40B4-BE49-F238E27FC236}">
                <a16:creationId xmlns:a16="http://schemas.microsoft.com/office/drawing/2014/main" xmlns="" id="{3465E6AC-F77A-4FD5-94F1-FE5E5E6C985A}"/>
              </a:ext>
            </a:extLst>
          </p:cNvPr>
          <p:cNvPicPr>
            <a:picLocks noChangeAspect="1"/>
          </p:cNvPicPr>
          <p:nvPr/>
        </p:nvPicPr>
        <p:blipFill>
          <a:blip r:embed="rId2"/>
          <a:stretch>
            <a:fillRect/>
          </a:stretch>
        </p:blipFill>
        <p:spPr>
          <a:xfrm>
            <a:off x="1998921" y="1524391"/>
            <a:ext cx="7400260" cy="4343010"/>
          </a:xfrm>
          <a:prstGeom prst="rect">
            <a:avLst/>
          </a:prstGeom>
          <a:ln>
            <a:solidFill>
              <a:schemeClr val="tx1"/>
            </a:solidFill>
          </a:ln>
        </p:spPr>
      </p:pic>
      <p:pic>
        <p:nvPicPr>
          <p:cNvPr id="3" name="Picture 2">
            <a:extLst>
              <a:ext uri="{FF2B5EF4-FFF2-40B4-BE49-F238E27FC236}">
                <a16:creationId xmlns:a16="http://schemas.microsoft.com/office/drawing/2014/main" xmlns="" id="{FBD10594-34C0-9CCA-5A5F-A98D6782AE4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736708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F579F-1FF3-4F73-B316-A7C8B5361DC9}"/>
              </a:ext>
            </a:extLst>
          </p:cNvPr>
          <p:cNvSpPr>
            <a:spLocks noGrp="1"/>
          </p:cNvSpPr>
          <p:nvPr>
            <p:ph type="title"/>
          </p:nvPr>
        </p:nvSpPr>
        <p:spPr/>
        <p:txBody>
          <a:bodyPr/>
          <a:lstStyle/>
          <a:p>
            <a:r>
              <a:rPr lang="en-US" dirty="0"/>
              <a:t>Frequency &amp; Phase Modulation (cont.)</a:t>
            </a:r>
          </a:p>
        </p:txBody>
      </p:sp>
      <p:sp>
        <p:nvSpPr>
          <p:cNvPr id="3" name="Content Placeholder 2">
            <a:extLst>
              <a:ext uri="{FF2B5EF4-FFF2-40B4-BE49-F238E27FC236}">
                <a16:creationId xmlns:a16="http://schemas.microsoft.com/office/drawing/2014/main" xmlns="" id="{F0B761AB-E1D8-44BA-8AFD-7A753BB35915}"/>
              </a:ext>
            </a:extLst>
          </p:cNvPr>
          <p:cNvSpPr>
            <a:spLocks noGrp="1"/>
          </p:cNvSpPr>
          <p:nvPr>
            <p:ph idx="1"/>
          </p:nvPr>
        </p:nvSpPr>
        <p:spPr>
          <a:xfrm>
            <a:off x="609600" y="2057400"/>
            <a:ext cx="10972800" cy="4492822"/>
          </a:xfrm>
        </p:spPr>
        <p:txBody>
          <a:bodyPr/>
          <a:lstStyle/>
          <a:p>
            <a:pPr>
              <a:buClr>
                <a:schemeClr val="tx1"/>
              </a:buClr>
            </a:pPr>
            <a:r>
              <a:rPr lang="en-US" sz="3000" i="1" dirty="0">
                <a:solidFill>
                  <a:srgbClr val="C00000"/>
                </a:solidFill>
              </a:rPr>
              <a:t>Frequency modulation </a:t>
            </a:r>
            <a:r>
              <a:rPr lang="en-US" sz="3000" dirty="0"/>
              <a:t>(FM) – the signal frequency varies in proportion to modulating signal’s amplitude – called </a:t>
            </a:r>
            <a:r>
              <a:rPr lang="en-US" sz="3000" i="1" dirty="0">
                <a:solidFill>
                  <a:srgbClr val="C00000"/>
                </a:solidFill>
              </a:rPr>
              <a:t>deviation</a:t>
            </a:r>
          </a:p>
          <a:p>
            <a:pPr>
              <a:buClr>
                <a:schemeClr val="tx1"/>
              </a:buClr>
            </a:pPr>
            <a:r>
              <a:rPr lang="en-US" sz="3000" i="1" dirty="0">
                <a:solidFill>
                  <a:srgbClr val="C00000"/>
                </a:solidFill>
              </a:rPr>
              <a:t>Phase modulation </a:t>
            </a:r>
            <a:r>
              <a:rPr lang="en-US" sz="3000" dirty="0"/>
              <a:t>(PM) – deviation varies with both amplitude and frequency of the modulating signal … produced by a </a:t>
            </a:r>
            <a:r>
              <a:rPr lang="en-US" sz="3000" i="1" dirty="0">
                <a:solidFill>
                  <a:srgbClr val="C00000"/>
                </a:solidFill>
              </a:rPr>
              <a:t>reactance modulator</a:t>
            </a:r>
            <a:r>
              <a:rPr lang="en-US" sz="3000" dirty="0"/>
              <a:t> connected to a tuned RF amplifier following the oscillator</a:t>
            </a:r>
          </a:p>
          <a:p>
            <a:r>
              <a:rPr lang="en-US" sz="3000" dirty="0"/>
              <a:t>When modulation is applied, the phase of the carrier will be changed, but the average frequency will NOT change</a:t>
            </a:r>
          </a:p>
          <a:p>
            <a:r>
              <a:rPr lang="en-US" sz="3000" dirty="0"/>
              <a:t>Sound identical on the air</a:t>
            </a:r>
          </a:p>
          <a:p>
            <a:endParaRPr lang="en-US" sz="3000" dirty="0"/>
          </a:p>
        </p:txBody>
      </p:sp>
      <p:pic>
        <p:nvPicPr>
          <p:cNvPr id="4" name="Picture 3">
            <a:extLst>
              <a:ext uri="{FF2B5EF4-FFF2-40B4-BE49-F238E27FC236}">
                <a16:creationId xmlns:a16="http://schemas.microsoft.com/office/drawing/2014/main" xmlns="" id="{5DDD750F-B4E6-3F54-7CB7-BF17284773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3207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5D2CC-4BDF-44CE-B669-918D92F4334E}"/>
              </a:ext>
            </a:extLst>
          </p:cNvPr>
          <p:cNvSpPr>
            <a:spLocks noGrp="1"/>
          </p:cNvSpPr>
          <p:nvPr>
            <p:ph type="title"/>
          </p:nvPr>
        </p:nvSpPr>
        <p:spPr>
          <a:xfrm>
            <a:off x="212667" y="307779"/>
            <a:ext cx="5983595" cy="691681"/>
          </a:xfrm>
        </p:spPr>
        <p:txBody>
          <a:bodyPr>
            <a:normAutofit fontScale="90000"/>
          </a:bodyPr>
          <a:lstStyle/>
          <a:p>
            <a:r>
              <a:rPr lang="en-US" dirty="0"/>
              <a:t>Quadrature Modulation</a:t>
            </a:r>
          </a:p>
        </p:txBody>
      </p:sp>
      <p:sp>
        <p:nvSpPr>
          <p:cNvPr id="3" name="Content Placeholder 2">
            <a:extLst>
              <a:ext uri="{FF2B5EF4-FFF2-40B4-BE49-F238E27FC236}">
                <a16:creationId xmlns:a16="http://schemas.microsoft.com/office/drawing/2014/main" xmlns="" id="{44E1F2CD-6FD5-4FAC-A3D1-A811B542B725}"/>
              </a:ext>
            </a:extLst>
          </p:cNvPr>
          <p:cNvSpPr>
            <a:spLocks noGrp="1"/>
          </p:cNvSpPr>
          <p:nvPr>
            <p:ph idx="1"/>
          </p:nvPr>
        </p:nvSpPr>
        <p:spPr>
          <a:xfrm>
            <a:off x="1" y="1073888"/>
            <a:ext cx="6400800" cy="5199321"/>
          </a:xfrm>
        </p:spPr>
        <p:txBody>
          <a:bodyPr>
            <a:normAutofit fontScale="92500" lnSpcReduction="10000"/>
          </a:bodyPr>
          <a:lstStyle/>
          <a:p>
            <a:r>
              <a:rPr lang="en-US" sz="2800" dirty="0"/>
              <a:t>Also called </a:t>
            </a:r>
            <a:r>
              <a:rPr lang="en-US" sz="2800" i="1" dirty="0">
                <a:solidFill>
                  <a:srgbClr val="C00000"/>
                </a:solidFill>
              </a:rPr>
              <a:t>I/Q modulation </a:t>
            </a:r>
            <a:r>
              <a:rPr lang="en-US" sz="2800" dirty="0"/>
              <a:t>because of the I &amp; Q signals that create the modulated output signal</a:t>
            </a:r>
          </a:p>
          <a:p>
            <a:r>
              <a:rPr lang="en-US" sz="2800" dirty="0"/>
              <a:t>Used to transmit digital data, but different combinations of I &amp; Q signals can create signals with any form of modulation</a:t>
            </a:r>
          </a:p>
          <a:p>
            <a:r>
              <a:rPr lang="en-US" sz="2800" dirty="0"/>
              <a:t>The RF output of the </a:t>
            </a:r>
            <a:r>
              <a:rPr lang="en-US" sz="2800" i="1" dirty="0">
                <a:solidFill>
                  <a:srgbClr val="C00000"/>
                </a:solidFill>
              </a:rPr>
              <a:t>combiner</a:t>
            </a:r>
            <a:r>
              <a:rPr lang="en-US" sz="2800" dirty="0"/>
              <a:t> consists of a pair of modulated signals that have carrier signals 90° different in phase</a:t>
            </a:r>
          </a:p>
          <a:p>
            <a:r>
              <a:rPr lang="en-US" dirty="0"/>
              <a:t>Widely used in </a:t>
            </a:r>
            <a:r>
              <a:rPr lang="en-US" i="1" dirty="0">
                <a:solidFill>
                  <a:srgbClr val="23408E"/>
                </a:solidFill>
              </a:rPr>
              <a:t>software-defined radios </a:t>
            </a:r>
            <a:r>
              <a:rPr lang="en-US" dirty="0"/>
              <a:t>(SDR) … where traditional analog components have been replaced by programming (e.g., filtering, modulation, detection, etc.)</a:t>
            </a:r>
            <a:endParaRPr lang="en-US" sz="2800" dirty="0"/>
          </a:p>
        </p:txBody>
      </p:sp>
      <p:pic>
        <p:nvPicPr>
          <p:cNvPr id="5" name="Picture 4">
            <a:extLst>
              <a:ext uri="{FF2B5EF4-FFF2-40B4-BE49-F238E27FC236}">
                <a16:creationId xmlns:a16="http://schemas.microsoft.com/office/drawing/2014/main" xmlns="" id="{29D0D5FA-36BB-4CAE-B49A-17DFC57532F5}"/>
              </a:ext>
            </a:extLst>
          </p:cNvPr>
          <p:cNvPicPr>
            <a:picLocks noChangeAspect="1"/>
          </p:cNvPicPr>
          <p:nvPr/>
        </p:nvPicPr>
        <p:blipFill>
          <a:blip r:embed="rId2"/>
          <a:stretch>
            <a:fillRect/>
          </a:stretch>
        </p:blipFill>
        <p:spPr>
          <a:xfrm>
            <a:off x="6496493" y="307779"/>
            <a:ext cx="5603042" cy="3925856"/>
          </a:xfrm>
          <a:prstGeom prst="rect">
            <a:avLst/>
          </a:prstGeom>
          <a:ln>
            <a:solidFill>
              <a:schemeClr val="tx1"/>
            </a:solidFill>
          </a:ln>
        </p:spPr>
      </p:pic>
      <p:sp>
        <p:nvSpPr>
          <p:cNvPr id="6" name="TextBox 5">
            <a:extLst>
              <a:ext uri="{FF2B5EF4-FFF2-40B4-BE49-F238E27FC236}">
                <a16:creationId xmlns:a16="http://schemas.microsoft.com/office/drawing/2014/main" xmlns="" id="{12E035A9-9C62-4DD6-9457-06C8A058BB6F}"/>
              </a:ext>
            </a:extLst>
          </p:cNvPr>
          <p:cNvSpPr txBox="1"/>
          <p:nvPr/>
        </p:nvSpPr>
        <p:spPr>
          <a:xfrm>
            <a:off x="6496493" y="4233635"/>
            <a:ext cx="5603041" cy="1107996"/>
          </a:xfrm>
          <a:prstGeom prst="rect">
            <a:avLst/>
          </a:prstGeom>
          <a:noFill/>
        </p:spPr>
        <p:txBody>
          <a:bodyPr wrap="square" rtlCol="0">
            <a:spAutoFit/>
          </a:bodyPr>
          <a:lstStyle/>
          <a:p>
            <a:r>
              <a:rPr lang="en-US" sz="2200" dirty="0">
                <a:solidFill>
                  <a:srgbClr val="0000CC"/>
                </a:solidFill>
                <a:latin typeface="Calibri" panose="020F0502020204030204" pitchFamily="34" charset="0"/>
                <a:cs typeface="Calibri" panose="020F0502020204030204" pitchFamily="34" charset="0"/>
              </a:rPr>
              <a:t>Fig 5.8: Block diagram of an I/Q modulator. </a:t>
            </a:r>
            <a:r>
              <a:rPr lang="en-US" sz="2200" b="1" dirty="0">
                <a:solidFill>
                  <a:srgbClr val="C00000"/>
                </a:solidFill>
                <a:latin typeface="Calibri" panose="020F0502020204030204" pitchFamily="34" charset="0"/>
                <a:cs typeface="Calibri" panose="020F0502020204030204" pitchFamily="34" charset="0"/>
              </a:rPr>
              <a:t>I</a:t>
            </a:r>
            <a:r>
              <a:rPr lang="en-US" sz="2200" dirty="0">
                <a:solidFill>
                  <a:srgbClr val="0000CC"/>
                </a:solidFill>
                <a:latin typeface="Calibri" panose="020F0502020204030204" pitchFamily="34" charset="0"/>
                <a:cs typeface="Calibri" panose="020F0502020204030204" pitchFamily="34" charset="0"/>
              </a:rPr>
              <a:t> &amp; </a:t>
            </a:r>
            <a:r>
              <a:rPr lang="en-US" sz="2200" b="1" dirty="0">
                <a:solidFill>
                  <a:srgbClr val="C00000"/>
                </a:solidFill>
                <a:latin typeface="Calibri" panose="020F0502020204030204" pitchFamily="34" charset="0"/>
                <a:cs typeface="Calibri" panose="020F0502020204030204" pitchFamily="34" charset="0"/>
              </a:rPr>
              <a:t>Q</a:t>
            </a:r>
            <a:r>
              <a:rPr lang="en-US" sz="2200" dirty="0">
                <a:solidFill>
                  <a:srgbClr val="0000CC"/>
                </a:solidFill>
                <a:latin typeface="Calibri" panose="020F0502020204030204" pitchFamily="34" charset="0"/>
                <a:cs typeface="Calibri" panose="020F0502020204030204" pitchFamily="34" charset="0"/>
              </a:rPr>
              <a:t> are designators for input signals that can be analog signals or streams of digital data.</a:t>
            </a:r>
          </a:p>
        </p:txBody>
      </p:sp>
      <p:pic>
        <p:nvPicPr>
          <p:cNvPr id="4" name="Picture 3">
            <a:extLst>
              <a:ext uri="{FF2B5EF4-FFF2-40B4-BE49-F238E27FC236}">
                <a16:creationId xmlns:a16="http://schemas.microsoft.com/office/drawing/2014/main" xmlns="" id="{2BD94BC4-1D41-71B4-6B2C-FF5CFAD56B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7" name="TextBox 6">
            <a:extLst>
              <a:ext uri="{FF2B5EF4-FFF2-40B4-BE49-F238E27FC236}">
                <a16:creationId xmlns:a16="http://schemas.microsoft.com/office/drawing/2014/main" xmlns="" id="{AC387A4E-6206-1641-60B1-FA3917F19EE6}"/>
              </a:ext>
            </a:extLst>
          </p:cNvPr>
          <p:cNvSpPr txBox="1"/>
          <p:nvPr/>
        </p:nvSpPr>
        <p:spPr>
          <a:xfrm>
            <a:off x="6496493" y="5593302"/>
            <a:ext cx="5496715" cy="830997"/>
          </a:xfrm>
          <a:prstGeom prst="rect">
            <a:avLst/>
          </a:prstGeom>
          <a:noFill/>
        </p:spPr>
        <p:txBody>
          <a:bodyPr wrap="square" rtlCol="0">
            <a:spAutoFit/>
          </a:bodyPr>
          <a:lstStyle/>
          <a:p>
            <a:r>
              <a:rPr lang="en-US" sz="2400" i="1" u="sng" dirty="0">
                <a:solidFill>
                  <a:srgbClr val="C00000"/>
                </a:solidFill>
              </a:rPr>
              <a:t>Quadrature</a:t>
            </a:r>
            <a:r>
              <a:rPr lang="en-US" sz="2400" i="1" dirty="0">
                <a:solidFill>
                  <a:srgbClr val="C00000"/>
                </a:solidFill>
              </a:rPr>
              <a:t> simply means phase-shifted by 90 degrees.</a:t>
            </a:r>
          </a:p>
        </p:txBody>
      </p:sp>
    </p:spTree>
    <p:extLst>
      <p:ext uri="{BB962C8B-B14F-4D97-AF65-F5344CB8AC3E}">
        <p14:creationId xmlns:p14="http://schemas.microsoft.com/office/powerpoint/2010/main" xmlns="" val="19883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xmlns="" id="{DC0BBAA9-0C2A-B468-C06A-BDB0769B31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037063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are basic components of a sine wave oscillator?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An amplifier and a divider</a:t>
            </a:r>
          </a:p>
          <a:p>
            <a:pPr marL="457200" indent="-457200">
              <a:buFont typeface="+mj-lt"/>
              <a:buAutoNum type="alphaUcPeriod"/>
            </a:pPr>
            <a:r>
              <a:rPr lang="en-US" b="0" i="0" u="none" strike="noStrike" baseline="0" dirty="0">
                <a:latin typeface="Calibri" panose="020F0502020204030204" pitchFamily="34" charset="0"/>
              </a:rPr>
              <a:t>A frequency multiplier and a mixer</a:t>
            </a:r>
          </a:p>
          <a:p>
            <a:pPr marL="457200" indent="-457200">
              <a:buFont typeface="+mj-lt"/>
              <a:buAutoNum type="alphaUcPeriod"/>
            </a:pPr>
            <a:r>
              <a:rPr lang="en-US" b="0" i="0" u="none" strike="noStrike" baseline="0" dirty="0">
                <a:latin typeface="Calibri" panose="020F0502020204030204" pitchFamily="34" charset="0"/>
              </a:rPr>
              <a:t>A circulator and a filter operating in a feed-forward loop</a:t>
            </a:r>
          </a:p>
          <a:p>
            <a:pPr marL="457200" indent="-457200">
              <a:buFont typeface="+mj-lt"/>
              <a:buAutoNum type="alphaUcPeriod"/>
            </a:pPr>
            <a:r>
              <a:rPr lang="en-US" b="0" i="0" u="none" strike="noStrike" baseline="0" dirty="0">
                <a:latin typeface="Calibri" panose="020F0502020204030204" pitchFamily="34" charset="0"/>
              </a:rPr>
              <a:t>A filter and an amplifier operating in a feedback loop</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G7B07 (D)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51C525B-9E13-CE3B-A01B-DF4AE141244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38</a:t>
            </a:fld>
            <a:endParaRPr lang="en-US" sz="1200" b="1" dirty="0">
              <a:solidFill>
                <a:srgbClr val="23408E"/>
              </a:solidFill>
            </a:endParaRPr>
          </a:p>
        </p:txBody>
      </p:sp>
      <p:pic>
        <p:nvPicPr>
          <p:cNvPr id="6" name="Picture 5">
            <a:extLst>
              <a:ext uri="{FF2B5EF4-FFF2-40B4-BE49-F238E27FC236}">
                <a16:creationId xmlns:a16="http://schemas.microsoft.com/office/drawing/2014/main" xmlns="" id="{578E16EE-7B17-2D2F-7797-942A6EE8F7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7544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determines the frequency of an LC oscillator?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number of stages in the counter</a:t>
            </a:r>
          </a:p>
          <a:p>
            <a:pPr marL="457200" indent="-457200">
              <a:buFont typeface="+mj-lt"/>
              <a:buAutoNum type="alphaUcPeriod"/>
            </a:pPr>
            <a:r>
              <a:rPr lang="en-US" b="0" i="0" u="none" strike="noStrike" baseline="0" dirty="0">
                <a:latin typeface="Calibri" panose="020F0502020204030204" pitchFamily="34" charset="0"/>
              </a:rPr>
              <a:t>The number of stages in the divider</a:t>
            </a:r>
          </a:p>
          <a:p>
            <a:pPr marL="457200" indent="-457200">
              <a:buFont typeface="+mj-lt"/>
              <a:buAutoNum type="alphaUcPeriod"/>
            </a:pPr>
            <a:r>
              <a:rPr lang="en-US" b="0" i="0" u="none" strike="noStrike" baseline="0" dirty="0">
                <a:latin typeface="Calibri" panose="020F0502020204030204" pitchFamily="34" charset="0"/>
              </a:rPr>
              <a:t>The inductance and capacitance in the tank circuit</a:t>
            </a:r>
          </a:p>
          <a:p>
            <a:pPr marL="457200" indent="-457200">
              <a:buFont typeface="+mj-lt"/>
              <a:buAutoNum type="alphaUcPeriod"/>
            </a:pPr>
            <a:r>
              <a:rPr lang="en-US" b="0" i="0" u="none" strike="noStrike" baseline="0" dirty="0">
                <a:latin typeface="Calibri" panose="020F0502020204030204" pitchFamily="34" charset="0"/>
              </a:rPr>
              <a:t>The time delay of the lag circuit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G7B09 (C)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34BE371-68D9-394A-1151-C5936A0B58B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39</a:t>
            </a:fld>
            <a:endParaRPr lang="en-US" sz="1200" b="1" dirty="0">
              <a:solidFill>
                <a:srgbClr val="23408E"/>
              </a:solidFill>
            </a:endParaRPr>
          </a:p>
        </p:txBody>
      </p:sp>
      <p:pic>
        <p:nvPicPr>
          <p:cNvPr id="6" name="Picture 5">
            <a:extLst>
              <a:ext uri="{FF2B5EF4-FFF2-40B4-BE49-F238E27FC236}">
                <a16:creationId xmlns:a16="http://schemas.microsoft.com/office/drawing/2014/main" xmlns="" id="{7A9FA663-BF57-2159-545E-EB598B7334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0666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992FE-AD98-44EC-B155-44B6E8595E7F}"/>
              </a:ext>
            </a:extLst>
          </p:cNvPr>
          <p:cNvSpPr>
            <a:spLocks noGrp="1"/>
          </p:cNvSpPr>
          <p:nvPr>
            <p:ph type="title"/>
          </p:nvPr>
        </p:nvSpPr>
        <p:spPr>
          <a:xfrm>
            <a:off x="109869" y="307777"/>
            <a:ext cx="11734800" cy="1382799"/>
          </a:xfrm>
        </p:spPr>
        <p:txBody>
          <a:bodyPr>
            <a:normAutofit fontScale="90000"/>
          </a:bodyPr>
          <a:lstStyle/>
          <a:p>
            <a:pPr algn="ctr"/>
            <a:r>
              <a:rPr lang="en-US" sz="6000" b="1" dirty="0"/>
              <a:t>Section 5.1</a:t>
            </a:r>
            <a:r>
              <a:rPr lang="en-US" sz="3800" dirty="0"/>
              <a:t/>
            </a:r>
            <a:br>
              <a:rPr lang="en-US" sz="3800" dirty="0"/>
            </a:br>
            <a:r>
              <a:rPr lang="en-US" sz="3800" dirty="0"/>
              <a:t>Basic Modes &amp; Bandwidth: Amplitude Modulated Modes</a:t>
            </a:r>
          </a:p>
        </p:txBody>
      </p:sp>
      <p:sp>
        <p:nvSpPr>
          <p:cNvPr id="3" name="Content Placeholder 2">
            <a:extLst>
              <a:ext uri="{FF2B5EF4-FFF2-40B4-BE49-F238E27FC236}">
                <a16:creationId xmlns:a16="http://schemas.microsoft.com/office/drawing/2014/main" xmlns="" id="{554F4691-1210-4641-9CAB-858B28071514}"/>
              </a:ext>
            </a:extLst>
          </p:cNvPr>
          <p:cNvSpPr>
            <a:spLocks noGrp="1"/>
          </p:cNvSpPr>
          <p:nvPr>
            <p:ph idx="1"/>
          </p:nvPr>
        </p:nvSpPr>
        <p:spPr>
          <a:xfrm>
            <a:off x="457200" y="2169994"/>
            <a:ext cx="11277600" cy="4380228"/>
          </a:xfrm>
        </p:spPr>
        <p:txBody>
          <a:bodyPr/>
          <a:lstStyle/>
          <a:p>
            <a:r>
              <a:rPr lang="en-US" dirty="0"/>
              <a:t>Varying the power or amplitude of a signal to add speech or data is called </a:t>
            </a:r>
            <a:r>
              <a:rPr lang="en-US" i="1" dirty="0">
                <a:solidFill>
                  <a:srgbClr val="C00000"/>
                </a:solidFill>
              </a:rPr>
              <a:t>amplitude modulation</a:t>
            </a:r>
            <a:r>
              <a:rPr lang="en-US" dirty="0"/>
              <a:t> (AM)</a:t>
            </a:r>
          </a:p>
          <a:p>
            <a:r>
              <a:rPr lang="en-US" dirty="0"/>
              <a:t>This info contained in the signal’s envelope – the max values of the instantaneous power for each cycle</a:t>
            </a:r>
          </a:p>
          <a:p>
            <a:r>
              <a:rPr lang="en-US" dirty="0"/>
              <a:t>The process of recovering speech or music from the AM envelope is called </a:t>
            </a:r>
            <a:r>
              <a:rPr lang="en-US" i="1" dirty="0">
                <a:solidFill>
                  <a:srgbClr val="C00000"/>
                </a:solidFill>
              </a:rPr>
              <a:t>detection</a:t>
            </a:r>
          </a:p>
          <a:p>
            <a:r>
              <a:rPr lang="en-US" dirty="0"/>
              <a:t>AM signals are composed of a </a:t>
            </a:r>
            <a:r>
              <a:rPr lang="en-US" i="1" dirty="0">
                <a:solidFill>
                  <a:srgbClr val="C00000"/>
                </a:solidFill>
              </a:rPr>
              <a:t>carrier</a:t>
            </a:r>
            <a:r>
              <a:rPr lang="en-US" dirty="0"/>
              <a:t> and two </a:t>
            </a:r>
            <a:r>
              <a:rPr lang="en-US" i="1" dirty="0">
                <a:solidFill>
                  <a:srgbClr val="C00000"/>
                </a:solidFill>
              </a:rPr>
              <a:t>sidebands </a:t>
            </a:r>
            <a:r>
              <a:rPr lang="en-US" dirty="0"/>
              <a:t>(upper and lower … USB and LSB)</a:t>
            </a:r>
            <a:endParaRPr lang="en-US" i="1" dirty="0">
              <a:solidFill>
                <a:srgbClr val="C00000"/>
              </a:solidFill>
            </a:endParaRPr>
          </a:p>
        </p:txBody>
      </p:sp>
      <p:pic>
        <p:nvPicPr>
          <p:cNvPr id="4" name="Picture 3">
            <a:extLst>
              <a:ext uri="{FF2B5EF4-FFF2-40B4-BE49-F238E27FC236}">
                <a16:creationId xmlns:a16="http://schemas.microsoft.com/office/drawing/2014/main" xmlns="" id="{C693A3FE-BD32-4618-09AD-E2F98F9F75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8625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dirty="0">
                <a:solidFill>
                  <a:srgbClr val="23408E"/>
                </a:solidFill>
                <a:latin typeface="Calibri" panose="020F0502020204030204" pitchFamily="34" charset="0"/>
              </a:rPr>
              <a:t>Which of the following is characteristic of a direct digital synthesizer (DDS)?</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Extremely narrow tuning range</a:t>
            </a:r>
          </a:p>
          <a:p>
            <a:pPr marL="457200" indent="-457200">
              <a:buFont typeface="+mj-lt"/>
              <a:buAutoNum type="alphaUcPeriod"/>
            </a:pPr>
            <a:r>
              <a:rPr lang="en-US" dirty="0">
                <a:latin typeface="Calibri" panose="020F0502020204030204" pitchFamily="34" charset="0"/>
              </a:rPr>
              <a:t>Relatively high-power output</a:t>
            </a:r>
          </a:p>
          <a:p>
            <a:pPr marL="457200" indent="-457200">
              <a:buFont typeface="+mj-lt"/>
              <a:buAutoNum type="alphaUcPeriod"/>
            </a:pPr>
            <a:r>
              <a:rPr lang="en-US" dirty="0">
                <a:latin typeface="Calibri" panose="020F0502020204030204" pitchFamily="34" charset="0"/>
              </a:rPr>
              <a:t>Pure sine wave output</a:t>
            </a:r>
          </a:p>
          <a:p>
            <a:pPr marL="457200" indent="-457200">
              <a:buFont typeface="+mj-lt"/>
              <a:buAutoNum type="alphaUcPeriod"/>
            </a:pPr>
            <a:r>
              <a:rPr lang="en-US" dirty="0">
                <a:latin typeface="Calibri" panose="020F0502020204030204" pitchFamily="34" charset="0"/>
              </a:rPr>
              <a:t>Variable output frequency with the stability of a crystal oscillator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G7C05 (D)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C506E578-098C-48C4-3785-81D9DED5304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40</a:t>
            </a:fld>
            <a:endParaRPr lang="en-US" sz="1200" b="1" dirty="0">
              <a:solidFill>
                <a:srgbClr val="23408E"/>
              </a:solidFill>
            </a:endParaRPr>
          </a:p>
        </p:txBody>
      </p:sp>
      <p:pic>
        <p:nvPicPr>
          <p:cNvPr id="6" name="Picture 5">
            <a:extLst>
              <a:ext uri="{FF2B5EF4-FFF2-40B4-BE49-F238E27FC236}">
                <a16:creationId xmlns:a16="http://schemas.microsoft.com/office/drawing/2014/main" xmlns="" id="{CCD6FE33-4193-58D7-E20B-4C97428A49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8019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dirty="0">
                <a:solidFill>
                  <a:srgbClr val="23408E"/>
                </a:solidFill>
                <a:latin typeface="Calibri" panose="020F0502020204030204" pitchFamily="34" charset="0"/>
              </a:rPr>
              <a:t>What term specifies a filter’s attenuation inside its passband?</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Insertion loss</a:t>
            </a:r>
          </a:p>
          <a:p>
            <a:pPr marL="457200" indent="-457200">
              <a:buFont typeface="+mj-lt"/>
              <a:buAutoNum type="alphaUcPeriod"/>
            </a:pPr>
            <a:r>
              <a:rPr lang="en-US" dirty="0">
                <a:latin typeface="Calibri" panose="020F0502020204030204" pitchFamily="34" charset="0"/>
              </a:rPr>
              <a:t>Return loss</a:t>
            </a:r>
          </a:p>
          <a:p>
            <a:pPr marL="457200" indent="-457200">
              <a:buFont typeface="+mj-lt"/>
              <a:buAutoNum type="alphaUcPeriod"/>
            </a:pPr>
            <a:r>
              <a:rPr lang="en-US" dirty="0">
                <a:latin typeface="Calibri" panose="020F0502020204030204" pitchFamily="34" charset="0"/>
              </a:rPr>
              <a:t>Q</a:t>
            </a:r>
          </a:p>
          <a:p>
            <a:pPr marL="457200" indent="-457200">
              <a:buFont typeface="+mj-lt"/>
              <a:buAutoNum type="alphaUcPeriod"/>
            </a:pPr>
            <a:r>
              <a:rPr lang="en-US" dirty="0">
                <a:latin typeface="Calibri" panose="020F0502020204030204" pitchFamily="34" charset="0"/>
              </a:rPr>
              <a:t>Ultimate rejection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G7C07 (A)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AB47A64-0625-9B64-5611-73D19AA5A71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41</a:t>
            </a:fld>
            <a:endParaRPr lang="en-US" sz="1200" b="1" dirty="0">
              <a:solidFill>
                <a:srgbClr val="23408E"/>
              </a:solidFill>
            </a:endParaRPr>
          </a:p>
        </p:txBody>
      </p:sp>
      <p:pic>
        <p:nvPicPr>
          <p:cNvPr id="6" name="Picture 5">
            <a:extLst>
              <a:ext uri="{FF2B5EF4-FFF2-40B4-BE49-F238E27FC236}">
                <a16:creationId xmlns:a16="http://schemas.microsoft.com/office/drawing/2014/main" xmlns="" id="{D1825CFE-CFC4-60FD-05B9-BCC77DFBA1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790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is the phase difference between the I and Q RF signals that software-defined radio (SDR) equipment uses for modulation and demodulation?</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Zero</a:t>
            </a:r>
          </a:p>
          <a:p>
            <a:pPr marL="457200" indent="-457200">
              <a:buFont typeface="+mj-lt"/>
              <a:buAutoNum type="alphaUcPeriod"/>
            </a:pPr>
            <a:r>
              <a:rPr lang="en-US" b="0" i="0" u="none" strike="noStrike" baseline="0" dirty="0">
                <a:latin typeface="Calibri" panose="020F0502020204030204" pitchFamily="34" charset="0"/>
              </a:rPr>
              <a:t>90 degrees</a:t>
            </a:r>
          </a:p>
          <a:p>
            <a:pPr marL="457200" indent="-457200">
              <a:buFont typeface="+mj-lt"/>
              <a:buAutoNum type="alphaUcPeriod"/>
            </a:pPr>
            <a:r>
              <a:rPr lang="en-US" b="0" i="0" u="none" strike="noStrike" baseline="0" dirty="0">
                <a:latin typeface="Calibri" panose="020F0502020204030204" pitchFamily="34" charset="0"/>
              </a:rPr>
              <a:t>180 degrees</a:t>
            </a:r>
          </a:p>
          <a:p>
            <a:pPr marL="457200" indent="-457200">
              <a:buFont typeface="+mj-lt"/>
              <a:buAutoNum type="alphaUcPeriod"/>
            </a:pPr>
            <a:r>
              <a:rPr lang="en-US" b="0" i="0" u="none" strike="noStrike" baseline="0" dirty="0">
                <a:latin typeface="Calibri" panose="020F0502020204030204" pitchFamily="34" charset="0"/>
              </a:rPr>
              <a:t>45 degrees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G7C09 (B) Page 5-7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D2E2570-4633-D3E2-580F-206CDD48EE4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42</a:t>
            </a:fld>
            <a:endParaRPr lang="en-US" sz="1200" b="1" dirty="0">
              <a:solidFill>
                <a:srgbClr val="23408E"/>
              </a:solidFill>
            </a:endParaRPr>
          </a:p>
        </p:txBody>
      </p:sp>
      <p:pic>
        <p:nvPicPr>
          <p:cNvPr id="6" name="Picture 5">
            <a:extLst>
              <a:ext uri="{FF2B5EF4-FFF2-40B4-BE49-F238E27FC236}">
                <a16:creationId xmlns:a16="http://schemas.microsoft.com/office/drawing/2014/main" xmlns="" id="{63E4BD7F-0E15-0F34-D743-983D6C695F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5228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an advantage of using I-Q modulation with software-defined radios (SDRs)?</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need for high resolution analog-to-digital converters is eliminated</a:t>
            </a:r>
          </a:p>
          <a:p>
            <a:pPr marL="457200" indent="-457200">
              <a:buFont typeface="+mj-lt"/>
              <a:buAutoNum type="alphaUcPeriod"/>
            </a:pPr>
            <a:r>
              <a:rPr lang="en-US" b="0" i="0" u="none" strike="noStrike" baseline="0" dirty="0">
                <a:latin typeface="Calibri" panose="020F0502020204030204" pitchFamily="34" charset="0"/>
              </a:rPr>
              <a:t>All types of modulation can be created with appropriate processing</a:t>
            </a:r>
          </a:p>
          <a:p>
            <a:pPr marL="457200" indent="-457200">
              <a:buFont typeface="+mj-lt"/>
              <a:buAutoNum type="alphaUcPeriod"/>
            </a:pPr>
            <a:r>
              <a:rPr lang="en-US" b="0" i="0" u="none" strike="noStrike" baseline="0" dirty="0">
                <a:latin typeface="Calibri" panose="020F0502020204030204" pitchFamily="34" charset="0"/>
              </a:rPr>
              <a:t>Minimum detectible signal level is reduced</a:t>
            </a:r>
          </a:p>
          <a:p>
            <a:pPr marL="457200" indent="-457200">
              <a:buFont typeface="+mj-lt"/>
              <a:buAutoNum type="alphaUcPeriod"/>
            </a:pPr>
            <a:r>
              <a:rPr lang="en-US" b="0" i="0" u="none" strike="noStrike" baseline="0" dirty="0">
                <a:latin typeface="Calibri" panose="020F0502020204030204" pitchFamily="34" charset="0"/>
              </a:rPr>
              <a:t>Automatic conversion of the signal from digital to analog</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G7C10 (B) Page 5-7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9D41849-FB37-A4AB-C376-D21D49DB6D8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43</a:t>
            </a:fld>
            <a:endParaRPr lang="en-US" sz="1200" b="1" dirty="0">
              <a:solidFill>
                <a:srgbClr val="23408E"/>
              </a:solidFill>
            </a:endParaRPr>
          </a:p>
        </p:txBody>
      </p:sp>
      <p:pic>
        <p:nvPicPr>
          <p:cNvPr id="6" name="Picture 5">
            <a:extLst>
              <a:ext uri="{FF2B5EF4-FFF2-40B4-BE49-F238E27FC236}">
                <a16:creationId xmlns:a16="http://schemas.microsoft.com/office/drawing/2014/main" xmlns="" id="{8C5115A9-C575-F8B8-1E61-AF088EF803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97020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these functions is performed by software in a software-defined radio (SDR)?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Filtering</a:t>
            </a:r>
          </a:p>
          <a:p>
            <a:pPr marL="457200" indent="-457200">
              <a:buFont typeface="+mj-lt"/>
              <a:buAutoNum type="alphaUcPeriod"/>
            </a:pPr>
            <a:r>
              <a:rPr lang="en-US" b="0" i="0" u="none" strike="noStrike" baseline="0" dirty="0">
                <a:latin typeface="Calibri" panose="020F0502020204030204" pitchFamily="34" charset="0"/>
              </a:rPr>
              <a:t>Detection</a:t>
            </a:r>
          </a:p>
          <a:p>
            <a:pPr marL="457200" indent="-457200">
              <a:buFont typeface="+mj-lt"/>
              <a:buAutoNum type="alphaUcPeriod"/>
            </a:pPr>
            <a:r>
              <a:rPr lang="en-US" b="0" i="0" u="none" strike="noStrike" baseline="0" dirty="0">
                <a:latin typeface="Calibri" panose="020F0502020204030204" pitchFamily="34" charset="0"/>
              </a:rPr>
              <a:t>Modulation</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G7C11 (D) Page 5-4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FB3EAF2-8BC0-8A80-7F2B-A8DF22B5767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44</a:t>
            </a:fld>
            <a:endParaRPr lang="en-US" sz="1200" b="1" dirty="0">
              <a:solidFill>
                <a:srgbClr val="23408E"/>
              </a:solidFill>
            </a:endParaRPr>
          </a:p>
        </p:txBody>
      </p:sp>
      <p:pic>
        <p:nvPicPr>
          <p:cNvPr id="6" name="Picture 5">
            <a:extLst>
              <a:ext uri="{FF2B5EF4-FFF2-40B4-BE49-F238E27FC236}">
                <a16:creationId xmlns:a16="http://schemas.microsoft.com/office/drawing/2014/main" xmlns="" id="{2F5AE9BC-2AD3-DBF4-E0EF-B08580F8F2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0743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frequency above which a low-pass filter’s output power is less than half the input power?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Notch frequency</a:t>
            </a:r>
          </a:p>
          <a:p>
            <a:pPr marL="457200" indent="-457200">
              <a:buFont typeface="+mj-lt"/>
              <a:buAutoNum type="alphaUcPeriod"/>
            </a:pPr>
            <a:r>
              <a:rPr lang="en-US" b="0" i="0" u="none" strike="noStrike" baseline="0" dirty="0">
                <a:latin typeface="Calibri" panose="020F0502020204030204" pitchFamily="34" charset="0"/>
              </a:rPr>
              <a:t>Neper frequency</a:t>
            </a:r>
          </a:p>
          <a:p>
            <a:pPr marL="457200" indent="-457200">
              <a:buFont typeface="+mj-lt"/>
              <a:buAutoNum type="alphaUcPeriod"/>
            </a:pPr>
            <a:r>
              <a:rPr lang="en-US" b="0" i="0" u="none" strike="noStrike" baseline="0" dirty="0">
                <a:latin typeface="Calibri" panose="020F0502020204030204" pitchFamily="34" charset="0"/>
              </a:rPr>
              <a:t>Cutoff frequency</a:t>
            </a:r>
          </a:p>
          <a:p>
            <a:pPr marL="457200" indent="-457200">
              <a:buFont typeface="+mj-lt"/>
              <a:buAutoNum type="alphaUcPeriod"/>
            </a:pPr>
            <a:r>
              <a:rPr lang="en-US" b="0" i="0" u="none" strike="noStrike" baseline="0" dirty="0">
                <a:latin typeface="Calibri" panose="020F0502020204030204" pitchFamily="34" charset="0"/>
              </a:rPr>
              <a:t>Rolloff frequency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G7C12 (C) Page 5-4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3BB3759-7E59-3C90-7C44-5878FDC0399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45</a:t>
            </a:fld>
            <a:endParaRPr lang="en-US" sz="1200" b="1" dirty="0">
              <a:solidFill>
                <a:srgbClr val="23408E"/>
              </a:solidFill>
            </a:endParaRPr>
          </a:p>
        </p:txBody>
      </p:sp>
      <p:pic>
        <p:nvPicPr>
          <p:cNvPr id="6" name="Picture 5">
            <a:extLst>
              <a:ext uri="{FF2B5EF4-FFF2-40B4-BE49-F238E27FC236}">
                <a16:creationId xmlns:a16="http://schemas.microsoft.com/office/drawing/2014/main" xmlns="" id="{F70445AA-BD0B-1B00-5FDE-944DDD9F601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5606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term specifies a filter’s maximum ability to reject signals outside its passband?</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Notch depth</a:t>
            </a:r>
          </a:p>
          <a:p>
            <a:pPr marL="457200" indent="-457200">
              <a:buFont typeface="+mj-lt"/>
              <a:buAutoNum type="alphaUcPeriod"/>
            </a:pPr>
            <a:r>
              <a:rPr lang="en-US" b="0" i="0" u="none" strike="noStrike" baseline="0" dirty="0">
                <a:latin typeface="Calibri" panose="020F0502020204030204" pitchFamily="34" charset="0"/>
              </a:rPr>
              <a:t>Rolloff</a:t>
            </a:r>
          </a:p>
          <a:p>
            <a:pPr marL="457200" indent="-457200">
              <a:buFont typeface="+mj-lt"/>
              <a:buAutoNum type="alphaUcPeriod"/>
            </a:pPr>
            <a:r>
              <a:rPr lang="en-US" b="0" i="0" u="none" strike="noStrike" baseline="0" dirty="0">
                <a:latin typeface="Calibri" panose="020F0502020204030204" pitchFamily="34" charset="0"/>
              </a:rPr>
              <a:t>Insertion loss</a:t>
            </a:r>
          </a:p>
          <a:p>
            <a:pPr marL="457200" indent="-457200">
              <a:buFont typeface="+mj-lt"/>
              <a:buAutoNum type="alphaUcPeriod"/>
            </a:pPr>
            <a:r>
              <a:rPr lang="en-US" b="0" i="0" u="none" strike="noStrike" baseline="0" dirty="0">
                <a:latin typeface="Calibri" panose="020F0502020204030204" pitchFamily="34" charset="0"/>
              </a:rPr>
              <a:t>Ultimate rejection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G7C13 (D)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CDA93AA-A3FB-CC76-80C2-B1E630E221E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46</a:t>
            </a:fld>
            <a:endParaRPr lang="en-US" sz="1200" b="1" dirty="0">
              <a:solidFill>
                <a:srgbClr val="23408E"/>
              </a:solidFill>
            </a:endParaRPr>
          </a:p>
        </p:txBody>
      </p:sp>
      <p:pic>
        <p:nvPicPr>
          <p:cNvPr id="6" name="Picture 5">
            <a:extLst>
              <a:ext uri="{FF2B5EF4-FFF2-40B4-BE49-F238E27FC236}">
                <a16:creationId xmlns:a16="http://schemas.microsoft.com/office/drawing/2014/main" xmlns="" id="{CC0389A6-FFDF-323E-A959-E78ECE676D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2983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The bandwidth of a band-pass filter is measured between what two frequencies?</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Upper and lower half-power</a:t>
            </a:r>
          </a:p>
          <a:p>
            <a:pPr marL="457200" indent="-457200">
              <a:buFont typeface="+mj-lt"/>
              <a:buAutoNum type="alphaUcPeriod"/>
            </a:pPr>
            <a:r>
              <a:rPr lang="en-US" b="0" i="0" u="none" strike="noStrike" baseline="0" dirty="0">
                <a:latin typeface="Calibri" panose="020F0502020204030204" pitchFamily="34" charset="0"/>
              </a:rPr>
              <a:t>Cutoff and rolloff</a:t>
            </a:r>
          </a:p>
          <a:p>
            <a:pPr marL="457200" indent="-457200">
              <a:buFont typeface="+mj-lt"/>
              <a:buAutoNum type="alphaUcPeriod"/>
            </a:pPr>
            <a:r>
              <a:rPr lang="en-US" b="0" i="0" u="none" strike="noStrike" baseline="0" dirty="0">
                <a:latin typeface="Calibri" panose="020F0502020204030204" pitchFamily="34" charset="0"/>
              </a:rPr>
              <a:t>Pole and zero</a:t>
            </a:r>
          </a:p>
          <a:p>
            <a:pPr marL="457200" indent="-457200">
              <a:buFont typeface="+mj-lt"/>
              <a:buAutoNum type="alphaUcPeriod"/>
            </a:pPr>
            <a:r>
              <a:rPr lang="en-US" b="0" i="0" u="none" strike="noStrike" baseline="0" dirty="0">
                <a:latin typeface="Calibri" panose="020F0502020204030204" pitchFamily="34" charset="0"/>
              </a:rPr>
              <a:t>Image and harmonic</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G7C14 (A) Page 5-4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FF1A605-A04A-3A1B-F08E-A79078BF4034}"/>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47</a:t>
            </a:fld>
            <a:endParaRPr lang="en-US" sz="1200" b="1" dirty="0">
              <a:solidFill>
                <a:srgbClr val="23408E"/>
              </a:solidFill>
            </a:endParaRPr>
          </a:p>
        </p:txBody>
      </p:sp>
      <p:pic>
        <p:nvPicPr>
          <p:cNvPr id="6" name="Picture 5">
            <a:extLst>
              <a:ext uri="{FF2B5EF4-FFF2-40B4-BE49-F238E27FC236}">
                <a16:creationId xmlns:a16="http://schemas.microsoft.com/office/drawing/2014/main" xmlns="" id="{27F0B5DD-E4A5-DF72-2880-51992317A5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15789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emission is produced by a reactance modulator connected to a transmitter RF amplifier stage?</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fr-FR" b="0" i="0" u="none" strike="noStrike" baseline="0" dirty="0">
                <a:latin typeface="Calibri" panose="020F0502020204030204" pitchFamily="34" charset="0"/>
              </a:rPr>
              <a:t>Multiplex modulation</a:t>
            </a:r>
          </a:p>
          <a:p>
            <a:pPr marL="457200" indent="-457200">
              <a:buFont typeface="+mj-lt"/>
              <a:buAutoNum type="alphaUcPeriod"/>
            </a:pPr>
            <a:r>
              <a:rPr lang="fr-FR" b="0" i="0" u="none" strike="noStrike" baseline="0" dirty="0">
                <a:latin typeface="Calibri" panose="020F0502020204030204" pitchFamily="34" charset="0"/>
              </a:rPr>
              <a:t>Phase modulation</a:t>
            </a:r>
          </a:p>
          <a:p>
            <a:pPr marL="457200" indent="-457200">
              <a:buFont typeface="+mj-lt"/>
              <a:buAutoNum type="alphaUcPeriod"/>
            </a:pPr>
            <a:r>
              <a:rPr lang="fr-FR" b="0" i="0" u="none" strike="noStrike" baseline="0" dirty="0">
                <a:latin typeface="Calibri" panose="020F0502020204030204" pitchFamily="34" charset="0"/>
              </a:rPr>
              <a:t>Amplitude modulation</a:t>
            </a:r>
          </a:p>
          <a:p>
            <a:pPr marL="457200" indent="-457200">
              <a:buFont typeface="+mj-lt"/>
              <a:buAutoNum type="alphaUcPeriod"/>
            </a:pPr>
            <a:r>
              <a:rPr lang="fr-FR" b="0" i="0" u="none" strike="noStrike" baseline="0" dirty="0">
                <a:latin typeface="Calibri" panose="020F0502020204030204" pitchFamily="34" charset="0"/>
              </a:rPr>
              <a:t>Pulse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G8A04 (B) Page 5-7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BF5F4EE-BF71-9A9B-07BA-84B08C15995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48</a:t>
            </a:fld>
            <a:endParaRPr lang="en-US" sz="1200" b="1" dirty="0">
              <a:solidFill>
                <a:srgbClr val="23408E"/>
              </a:solidFill>
            </a:endParaRPr>
          </a:p>
        </p:txBody>
      </p:sp>
      <p:pic>
        <p:nvPicPr>
          <p:cNvPr id="6" name="Picture 5">
            <a:extLst>
              <a:ext uri="{FF2B5EF4-FFF2-40B4-BE49-F238E27FC236}">
                <a16:creationId xmlns:a16="http://schemas.microsoft.com/office/drawing/2014/main" xmlns="" id="{D6AFBB66-A065-52E8-2375-2D55BF74775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72301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another term for the mixing of two RF signals?</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Heterodyning</a:t>
            </a:r>
          </a:p>
          <a:p>
            <a:pPr marL="457200" indent="-457200">
              <a:buFont typeface="+mj-lt"/>
              <a:buAutoNum type="alphaUcPeriod"/>
            </a:pPr>
            <a:r>
              <a:rPr lang="en-US" b="0" i="0" u="none" strike="noStrike" baseline="0" dirty="0">
                <a:latin typeface="Calibri" panose="020F0502020204030204" pitchFamily="34" charset="0"/>
              </a:rPr>
              <a:t>Synthesizing</a:t>
            </a:r>
          </a:p>
          <a:p>
            <a:pPr marL="457200" indent="-457200">
              <a:buFont typeface="+mj-lt"/>
              <a:buAutoNum type="alphaUcPeriod"/>
            </a:pPr>
            <a:r>
              <a:rPr lang="en-US" b="0" i="0" u="none" strike="noStrike" baseline="0" dirty="0">
                <a:latin typeface="Calibri" panose="020F0502020204030204" pitchFamily="34" charset="0"/>
              </a:rPr>
              <a:t>Frequency inversion</a:t>
            </a:r>
          </a:p>
          <a:p>
            <a:pPr marL="457200" indent="-457200">
              <a:buFont typeface="+mj-lt"/>
              <a:buAutoNum type="alphaUcPeriod"/>
            </a:pPr>
            <a:r>
              <a:rPr lang="en-US" b="0" i="0" u="none" strike="noStrike" baseline="0" dirty="0">
                <a:latin typeface="Calibri" panose="020F0502020204030204" pitchFamily="34" charset="0"/>
              </a:rPr>
              <a:t>Phase inversion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G8B03 (A)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FAC6EAE-DB7A-4080-A420-6814A0F31A7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49</a:t>
            </a:fld>
            <a:endParaRPr lang="en-US" sz="1200" b="1" dirty="0">
              <a:solidFill>
                <a:srgbClr val="23408E"/>
              </a:solidFill>
            </a:endParaRPr>
          </a:p>
        </p:txBody>
      </p:sp>
      <p:pic>
        <p:nvPicPr>
          <p:cNvPr id="6" name="Picture 5">
            <a:extLst>
              <a:ext uri="{FF2B5EF4-FFF2-40B4-BE49-F238E27FC236}">
                <a16:creationId xmlns:a16="http://schemas.microsoft.com/office/drawing/2014/main" xmlns="" id="{59A08C18-C75B-BC0A-5B7A-3479A721293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0912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04C13-0DBB-41EB-A351-F98B7EE5E49C}"/>
              </a:ext>
            </a:extLst>
          </p:cNvPr>
          <p:cNvSpPr>
            <a:spLocks noGrp="1"/>
          </p:cNvSpPr>
          <p:nvPr>
            <p:ph type="title"/>
          </p:nvPr>
        </p:nvSpPr>
        <p:spPr/>
        <p:txBody>
          <a:bodyPr/>
          <a:lstStyle/>
          <a:p>
            <a:r>
              <a:rPr lang="en-US" sz="4000" dirty="0"/>
              <a:t>Amplitude Modulated Modes (cont.)</a:t>
            </a:r>
            <a:endParaRPr lang="en-US" dirty="0"/>
          </a:p>
        </p:txBody>
      </p:sp>
      <p:sp>
        <p:nvSpPr>
          <p:cNvPr id="3" name="Content Placeholder 2">
            <a:extLst>
              <a:ext uri="{FF2B5EF4-FFF2-40B4-BE49-F238E27FC236}">
                <a16:creationId xmlns:a16="http://schemas.microsoft.com/office/drawing/2014/main" xmlns="" id="{DA4AB5CD-9C71-419F-A59B-03E096C0B1EF}"/>
              </a:ext>
            </a:extLst>
          </p:cNvPr>
          <p:cNvSpPr>
            <a:spLocks noGrp="1"/>
          </p:cNvSpPr>
          <p:nvPr>
            <p:ph idx="1"/>
          </p:nvPr>
        </p:nvSpPr>
        <p:spPr>
          <a:xfrm>
            <a:off x="304800" y="1913860"/>
            <a:ext cx="11506200" cy="4636362"/>
          </a:xfrm>
        </p:spPr>
        <p:txBody>
          <a:bodyPr/>
          <a:lstStyle/>
          <a:p>
            <a:r>
              <a:rPr lang="en-US" sz="3000" dirty="0"/>
              <a:t>When an AM signal is modulated by a tone, the two sidebands are steady and unchanging (as long as the tone is transmitted)</a:t>
            </a:r>
          </a:p>
          <a:p>
            <a:r>
              <a:rPr lang="en-US" sz="3000" dirty="0"/>
              <a:t>Upper sideband is higher in frequency than the carrier; lower sideband is lower in frequency than carrier</a:t>
            </a:r>
          </a:p>
          <a:p>
            <a:r>
              <a:rPr lang="en-US" sz="3000" dirty="0"/>
              <a:t>AM signal with the carrier and one sideband removed is a single sideband signal (SSB)</a:t>
            </a:r>
          </a:p>
          <a:p>
            <a:r>
              <a:rPr lang="en-US" sz="3000" dirty="0"/>
              <a:t>SSB transmissions have more range than AM because all the SSB’s power is contained in a single sideband. The SSB’s smaller bandwidth makes it possible to fit more signals in a fixed frequency range.</a:t>
            </a:r>
          </a:p>
          <a:p>
            <a:endParaRPr lang="en-US" sz="3000" dirty="0"/>
          </a:p>
        </p:txBody>
      </p:sp>
      <p:pic>
        <p:nvPicPr>
          <p:cNvPr id="4" name="Picture 3">
            <a:extLst>
              <a:ext uri="{FF2B5EF4-FFF2-40B4-BE49-F238E27FC236}">
                <a16:creationId xmlns:a16="http://schemas.microsoft.com/office/drawing/2014/main" xmlns="" id="{38898647-47D4-93AC-102A-7B44FA76EF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8322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is the stage in a VHF FM transmitter that generates a harmonic of a lower frequency signal to reach the desired operating frequency?</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Mixer</a:t>
            </a:r>
          </a:p>
          <a:p>
            <a:pPr marL="457200" indent="-457200">
              <a:buFont typeface="+mj-lt"/>
              <a:buAutoNum type="alphaUcPeriod"/>
            </a:pPr>
            <a:r>
              <a:rPr lang="en-US" b="0" i="0" u="none" strike="noStrike" baseline="0" dirty="0">
                <a:latin typeface="Calibri" panose="020F0502020204030204" pitchFamily="34" charset="0"/>
              </a:rPr>
              <a:t>Reactance modulator</a:t>
            </a:r>
          </a:p>
          <a:p>
            <a:pPr marL="457200" indent="-457200">
              <a:buFont typeface="+mj-lt"/>
              <a:buAutoNum type="alphaUcPeriod"/>
            </a:pPr>
            <a:r>
              <a:rPr lang="en-US" b="0" i="0" u="none" strike="noStrike" baseline="0" dirty="0">
                <a:latin typeface="Calibri" panose="020F0502020204030204" pitchFamily="34" charset="0"/>
              </a:rPr>
              <a:t>Balanced converter</a:t>
            </a:r>
          </a:p>
          <a:p>
            <a:pPr marL="457200" indent="-457200">
              <a:buFont typeface="+mj-lt"/>
              <a:buAutoNum type="alphaUcPeriod"/>
            </a:pPr>
            <a:r>
              <a:rPr lang="en-US" b="0" i="0" u="none" strike="noStrike" baseline="0" dirty="0">
                <a:latin typeface="Calibri" panose="020F0502020204030204" pitchFamily="34" charset="0"/>
              </a:rPr>
              <a:t>Multiplier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G8B04 (D) Page 5-6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DF6C7D9-E0D2-FD75-47B1-933039EF5F9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50</a:t>
            </a:fld>
            <a:endParaRPr lang="en-US" sz="1200" b="1" dirty="0">
              <a:solidFill>
                <a:srgbClr val="23408E"/>
              </a:solidFill>
            </a:endParaRPr>
          </a:p>
        </p:txBody>
      </p:sp>
      <p:pic>
        <p:nvPicPr>
          <p:cNvPr id="6" name="Picture 5">
            <a:extLst>
              <a:ext uri="{FF2B5EF4-FFF2-40B4-BE49-F238E27FC236}">
                <a16:creationId xmlns:a16="http://schemas.microsoft.com/office/drawing/2014/main" xmlns="" id="{128D8061-3FF1-0729-C051-01BF16FE0F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2020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combination of a mixer’s Local Oscillator (LO) and RF input frequencies is found in the output?</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ratio</a:t>
            </a:r>
          </a:p>
          <a:p>
            <a:pPr marL="457200" indent="-457200">
              <a:buFont typeface="+mj-lt"/>
              <a:buAutoNum type="alphaUcPeriod"/>
            </a:pPr>
            <a:r>
              <a:rPr lang="en-US" b="0" i="0" u="none" strike="noStrike" baseline="0" dirty="0">
                <a:latin typeface="Calibri" panose="020F0502020204030204" pitchFamily="34" charset="0"/>
              </a:rPr>
              <a:t>The average</a:t>
            </a:r>
          </a:p>
          <a:p>
            <a:pPr marL="457200" indent="-457200">
              <a:buFont typeface="+mj-lt"/>
              <a:buAutoNum type="alphaUcPeriod"/>
            </a:pPr>
            <a:r>
              <a:rPr lang="en-US" b="0" i="0" u="none" strike="noStrike" baseline="0" dirty="0">
                <a:latin typeface="Calibri" panose="020F0502020204030204" pitchFamily="34" charset="0"/>
              </a:rPr>
              <a:t>The sum and difference</a:t>
            </a:r>
          </a:p>
          <a:p>
            <a:pPr marL="457200" indent="-457200">
              <a:buFont typeface="+mj-lt"/>
              <a:buAutoNum type="alphaUcPeriod"/>
            </a:pPr>
            <a:r>
              <a:rPr lang="en-US" b="0" i="0" u="none" strike="noStrike" baseline="0" dirty="0">
                <a:latin typeface="Calibri" panose="020F0502020204030204" pitchFamily="34" charset="0"/>
              </a:rPr>
              <a:t>The arithmetic product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G8B11 (C)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56FC1B3-6673-DEA3-B882-70D50F93620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51</a:t>
            </a:fld>
            <a:endParaRPr lang="en-US" sz="1200" b="1" dirty="0">
              <a:solidFill>
                <a:srgbClr val="23408E"/>
              </a:solidFill>
            </a:endParaRPr>
          </a:p>
        </p:txBody>
      </p:sp>
      <p:pic>
        <p:nvPicPr>
          <p:cNvPr id="6" name="Picture 5">
            <a:extLst>
              <a:ext uri="{FF2B5EF4-FFF2-40B4-BE49-F238E27FC236}">
                <a16:creationId xmlns:a16="http://schemas.microsoft.com/office/drawing/2014/main" xmlns="" id="{B74F5D9A-3FEC-BD46-9396-D419970B09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8546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C37F-26BB-4139-A186-868EB53AFE4A}"/>
              </a:ext>
            </a:extLst>
          </p:cNvPr>
          <p:cNvSpPr>
            <a:spLocks noGrp="1"/>
          </p:cNvSpPr>
          <p:nvPr>
            <p:ph type="title"/>
          </p:nvPr>
        </p:nvSpPr>
        <p:spPr>
          <a:xfrm>
            <a:off x="76195" y="324854"/>
            <a:ext cx="11747210" cy="986588"/>
          </a:xfrm>
        </p:spPr>
        <p:txBody>
          <a:bodyPr>
            <a:normAutofit fontScale="90000"/>
          </a:bodyPr>
          <a:lstStyle/>
          <a:p>
            <a:pPr algn="ctr"/>
            <a:r>
              <a:rPr lang="en-US" sz="6000" b="1" dirty="0"/>
              <a:t>Section 5.3</a:t>
            </a:r>
            <a:r>
              <a:rPr lang="en-US" dirty="0"/>
              <a:t/>
            </a:r>
            <a:br>
              <a:rPr lang="en-US" dirty="0"/>
            </a:br>
            <a:r>
              <a:rPr lang="en-US" dirty="0"/>
              <a:t>Transmitters:  CW Transmitters</a:t>
            </a:r>
          </a:p>
        </p:txBody>
      </p:sp>
      <p:pic>
        <p:nvPicPr>
          <p:cNvPr id="5" name="Picture 4">
            <a:extLst>
              <a:ext uri="{FF2B5EF4-FFF2-40B4-BE49-F238E27FC236}">
                <a16:creationId xmlns:a16="http://schemas.microsoft.com/office/drawing/2014/main" xmlns="" id="{2B33DCF0-D29C-4E4E-8A0B-A5EF49FBDAEF}"/>
              </a:ext>
            </a:extLst>
          </p:cNvPr>
          <p:cNvPicPr>
            <a:picLocks noChangeAspect="1"/>
          </p:cNvPicPr>
          <p:nvPr/>
        </p:nvPicPr>
        <p:blipFill>
          <a:blip r:embed="rId2"/>
          <a:stretch>
            <a:fillRect/>
          </a:stretch>
        </p:blipFill>
        <p:spPr>
          <a:xfrm>
            <a:off x="5655979" y="1584653"/>
            <a:ext cx="6443872" cy="4826779"/>
          </a:xfrm>
          <a:prstGeom prst="rect">
            <a:avLst/>
          </a:prstGeom>
          <a:ln>
            <a:solidFill>
              <a:schemeClr val="tx1"/>
            </a:solidFill>
          </a:ln>
        </p:spPr>
      </p:pic>
      <p:sp>
        <p:nvSpPr>
          <p:cNvPr id="6" name="TextBox 5">
            <a:extLst>
              <a:ext uri="{FF2B5EF4-FFF2-40B4-BE49-F238E27FC236}">
                <a16:creationId xmlns:a16="http://schemas.microsoft.com/office/drawing/2014/main" xmlns="" id="{E1542B6E-F738-4E2A-8BF3-ADB0D576CCE2}"/>
              </a:ext>
            </a:extLst>
          </p:cNvPr>
          <p:cNvSpPr txBox="1"/>
          <p:nvPr/>
        </p:nvSpPr>
        <p:spPr>
          <a:xfrm>
            <a:off x="177154" y="1648326"/>
            <a:ext cx="5029200" cy="397031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 5.9:  The simplest transmitter consists of the oscillator and amplifier and a means of turning the output signal on and off – the key (or </a:t>
            </a:r>
            <a:r>
              <a:rPr lang="en-US" sz="2800" i="1" dirty="0">
                <a:solidFill>
                  <a:srgbClr val="C00000"/>
                </a:solidFill>
                <a:latin typeface="Calibri" panose="020F0502020204030204" pitchFamily="34" charset="0"/>
                <a:cs typeface="Calibri" panose="020F0502020204030204" pitchFamily="34" charset="0"/>
              </a:rPr>
              <a:t>keyer</a:t>
            </a:r>
            <a:r>
              <a:rPr lang="en-US" sz="2800" dirty="0">
                <a:latin typeface="Calibri" panose="020F0502020204030204" pitchFamily="34" charset="0"/>
                <a:cs typeface="Calibri" panose="020F0502020204030204" pitchFamily="34" charset="0"/>
              </a:rPr>
              <a:t>). A single crystal oscillator can be replaced with a variable-frequency oscillator to allow the transmitter to be tuned to different frequencies.</a:t>
            </a:r>
          </a:p>
        </p:txBody>
      </p:sp>
      <p:pic>
        <p:nvPicPr>
          <p:cNvPr id="3" name="Picture 2">
            <a:extLst>
              <a:ext uri="{FF2B5EF4-FFF2-40B4-BE49-F238E27FC236}">
                <a16:creationId xmlns:a16="http://schemas.microsoft.com/office/drawing/2014/main" xmlns="" id="{7A7D4745-572D-EE83-C8BF-613D355909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288051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F1FC4-29F9-4A6A-B045-F670887F8971}"/>
              </a:ext>
            </a:extLst>
          </p:cNvPr>
          <p:cNvSpPr>
            <a:spLocks noGrp="1"/>
          </p:cNvSpPr>
          <p:nvPr>
            <p:ph type="title"/>
          </p:nvPr>
        </p:nvSpPr>
        <p:spPr>
          <a:xfrm>
            <a:off x="-1" y="308809"/>
            <a:ext cx="6196263" cy="1038728"/>
          </a:xfrm>
        </p:spPr>
        <p:txBody>
          <a:bodyPr/>
          <a:lstStyle/>
          <a:p>
            <a:r>
              <a:rPr lang="en-US" dirty="0"/>
              <a:t>CW Transmitters (cont.)</a:t>
            </a:r>
          </a:p>
        </p:txBody>
      </p:sp>
      <p:pic>
        <p:nvPicPr>
          <p:cNvPr id="5" name="Picture 4">
            <a:extLst>
              <a:ext uri="{FF2B5EF4-FFF2-40B4-BE49-F238E27FC236}">
                <a16:creationId xmlns:a16="http://schemas.microsoft.com/office/drawing/2014/main" xmlns="" id="{5786B190-E1CD-468B-9ED6-97708B3B1637}"/>
              </a:ext>
            </a:extLst>
          </p:cNvPr>
          <p:cNvPicPr>
            <a:picLocks noChangeAspect="1"/>
          </p:cNvPicPr>
          <p:nvPr/>
        </p:nvPicPr>
        <p:blipFill>
          <a:blip r:embed="rId2"/>
          <a:stretch>
            <a:fillRect/>
          </a:stretch>
        </p:blipFill>
        <p:spPr>
          <a:xfrm>
            <a:off x="4302428" y="1780674"/>
            <a:ext cx="7813372" cy="4598861"/>
          </a:xfrm>
          <a:prstGeom prst="rect">
            <a:avLst/>
          </a:prstGeom>
          <a:ln>
            <a:solidFill>
              <a:schemeClr val="tx1"/>
            </a:solidFill>
          </a:ln>
        </p:spPr>
      </p:pic>
      <p:sp>
        <p:nvSpPr>
          <p:cNvPr id="6" name="TextBox 5">
            <a:extLst>
              <a:ext uri="{FF2B5EF4-FFF2-40B4-BE49-F238E27FC236}">
                <a16:creationId xmlns:a16="http://schemas.microsoft.com/office/drawing/2014/main" xmlns="" id="{92CB5D14-D20F-4B18-8440-96CB39342517}"/>
              </a:ext>
            </a:extLst>
          </p:cNvPr>
          <p:cNvSpPr txBox="1"/>
          <p:nvPr/>
        </p:nvSpPr>
        <p:spPr>
          <a:xfrm>
            <a:off x="186490" y="1347537"/>
            <a:ext cx="3875147" cy="3108543"/>
          </a:xfrm>
          <a:prstGeom prst="rect">
            <a:avLst/>
          </a:prstGeom>
          <a:noFill/>
        </p:spPr>
        <p:txBody>
          <a:bodyPr wrap="square" rtlCol="0">
            <a:spAutoFit/>
          </a:bodyPr>
          <a:lstStyle/>
          <a:p>
            <a:r>
              <a:rPr lang="en-US" sz="2800" dirty="0">
                <a:solidFill>
                  <a:srgbClr val="23408E"/>
                </a:solidFill>
                <a:latin typeface="Calibri" panose="020F0502020204030204" pitchFamily="34" charset="0"/>
                <a:cs typeface="Calibri" panose="020F0502020204030204" pitchFamily="34" charset="0"/>
              </a:rPr>
              <a:t>Fig 5.10:  By changing the frequency of the local oscillator (LO), the VFO’s output can be shifted from band to band, creating a multiband transmitter. </a:t>
            </a:r>
          </a:p>
        </p:txBody>
      </p:sp>
      <p:pic>
        <p:nvPicPr>
          <p:cNvPr id="3" name="Picture 2">
            <a:extLst>
              <a:ext uri="{FF2B5EF4-FFF2-40B4-BE49-F238E27FC236}">
                <a16:creationId xmlns:a16="http://schemas.microsoft.com/office/drawing/2014/main" xmlns="" id="{A9C7DECA-09E8-D635-5A8B-A1E3F8D32E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683829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51EF7-05E1-4AB2-A76F-77D24188439F}"/>
              </a:ext>
            </a:extLst>
          </p:cNvPr>
          <p:cNvSpPr>
            <a:spLocks noGrp="1"/>
          </p:cNvSpPr>
          <p:nvPr>
            <p:ph type="title"/>
          </p:nvPr>
        </p:nvSpPr>
        <p:spPr>
          <a:xfrm>
            <a:off x="87931" y="413448"/>
            <a:ext cx="5158137" cy="874595"/>
          </a:xfrm>
        </p:spPr>
        <p:txBody>
          <a:bodyPr>
            <a:normAutofit fontScale="90000"/>
          </a:bodyPr>
          <a:lstStyle/>
          <a:p>
            <a:r>
              <a:rPr lang="en-US" dirty="0"/>
              <a:t>SSB Phone Transmitters</a:t>
            </a:r>
          </a:p>
        </p:txBody>
      </p:sp>
      <p:pic>
        <p:nvPicPr>
          <p:cNvPr id="5" name="Picture 4">
            <a:extLst>
              <a:ext uri="{FF2B5EF4-FFF2-40B4-BE49-F238E27FC236}">
                <a16:creationId xmlns:a16="http://schemas.microsoft.com/office/drawing/2014/main" xmlns="" id="{1A8BD7F0-285B-4A82-ACDF-3A3D2D5CD1FE}"/>
              </a:ext>
            </a:extLst>
          </p:cNvPr>
          <p:cNvPicPr>
            <a:picLocks noChangeAspect="1"/>
          </p:cNvPicPr>
          <p:nvPr/>
        </p:nvPicPr>
        <p:blipFill>
          <a:blip r:embed="rId2"/>
          <a:stretch>
            <a:fillRect/>
          </a:stretch>
        </p:blipFill>
        <p:spPr>
          <a:xfrm>
            <a:off x="2565318" y="2142285"/>
            <a:ext cx="9527019" cy="4184240"/>
          </a:xfrm>
          <a:prstGeom prst="rect">
            <a:avLst/>
          </a:prstGeom>
          <a:ln>
            <a:solidFill>
              <a:schemeClr val="tx1"/>
            </a:solidFill>
          </a:ln>
        </p:spPr>
      </p:pic>
      <p:sp>
        <p:nvSpPr>
          <p:cNvPr id="6" name="TextBox 5">
            <a:extLst>
              <a:ext uri="{FF2B5EF4-FFF2-40B4-BE49-F238E27FC236}">
                <a16:creationId xmlns:a16="http://schemas.microsoft.com/office/drawing/2014/main" xmlns="" id="{FD009725-FD4A-46B6-9748-C1F2FF70F19A}"/>
              </a:ext>
            </a:extLst>
          </p:cNvPr>
          <p:cNvSpPr txBox="1"/>
          <p:nvPr/>
        </p:nvSpPr>
        <p:spPr>
          <a:xfrm>
            <a:off x="175863" y="1288043"/>
            <a:ext cx="2301523" cy="362862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 5.11:  Substituting the circuits to create an SSB signal for the VFO creates a multiband SSB transmitter.</a:t>
            </a:r>
          </a:p>
        </p:txBody>
      </p:sp>
      <p:sp>
        <p:nvSpPr>
          <p:cNvPr id="7" name="TextBox 6">
            <a:extLst>
              <a:ext uri="{FF2B5EF4-FFF2-40B4-BE49-F238E27FC236}">
                <a16:creationId xmlns:a16="http://schemas.microsoft.com/office/drawing/2014/main" xmlns="" id="{0F5B87A4-603A-44D2-AD20-4B1DA7882973}"/>
              </a:ext>
            </a:extLst>
          </p:cNvPr>
          <p:cNvSpPr txBox="1"/>
          <p:nvPr/>
        </p:nvSpPr>
        <p:spPr>
          <a:xfrm>
            <a:off x="6172200" y="1691132"/>
            <a:ext cx="5539137" cy="400110"/>
          </a:xfrm>
          <a:prstGeom prst="rect">
            <a:avLst/>
          </a:prstGeom>
          <a:noFill/>
        </p:spPr>
        <p:txBody>
          <a:bodyPr wrap="square" rtlCol="0">
            <a:spAutoFit/>
          </a:bodyPr>
          <a:lstStyle/>
          <a:p>
            <a:r>
              <a:rPr lang="en-US" sz="2000" i="1" dirty="0">
                <a:solidFill>
                  <a:srgbClr val="C00000"/>
                </a:solidFill>
                <a:latin typeface="Calibri" panose="020F0502020204030204" pitchFamily="34" charset="0"/>
                <a:cs typeface="Calibri" panose="020F0502020204030204" pitchFamily="34" charset="0"/>
              </a:rPr>
              <a:t>How to change the CW transmitter to SSB phone …</a:t>
            </a:r>
          </a:p>
        </p:txBody>
      </p:sp>
      <p:pic>
        <p:nvPicPr>
          <p:cNvPr id="3" name="Picture 2">
            <a:extLst>
              <a:ext uri="{FF2B5EF4-FFF2-40B4-BE49-F238E27FC236}">
                <a16:creationId xmlns:a16="http://schemas.microsoft.com/office/drawing/2014/main" xmlns="" id="{C8099ED9-0F65-AAE8-E733-9EB4F1AFCD7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068093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0F6BD-E07F-4643-9C54-4047408140D8}"/>
              </a:ext>
            </a:extLst>
          </p:cNvPr>
          <p:cNvSpPr>
            <a:spLocks noGrp="1"/>
          </p:cNvSpPr>
          <p:nvPr>
            <p:ph type="title"/>
          </p:nvPr>
        </p:nvSpPr>
        <p:spPr>
          <a:xfrm>
            <a:off x="152400" y="300789"/>
            <a:ext cx="7391400" cy="1869205"/>
          </a:xfrm>
        </p:spPr>
        <p:txBody>
          <a:bodyPr/>
          <a:lstStyle/>
          <a:p>
            <a:r>
              <a:rPr lang="en-US" dirty="0"/>
              <a:t>SSB Phone Transmitters (cont.)</a:t>
            </a:r>
          </a:p>
        </p:txBody>
      </p:sp>
      <p:sp>
        <p:nvSpPr>
          <p:cNvPr id="3" name="Content Placeholder 2">
            <a:extLst>
              <a:ext uri="{FF2B5EF4-FFF2-40B4-BE49-F238E27FC236}">
                <a16:creationId xmlns:a16="http://schemas.microsoft.com/office/drawing/2014/main" xmlns="" id="{D3B248D1-947C-4047-B42E-EAB28963D992}"/>
              </a:ext>
            </a:extLst>
          </p:cNvPr>
          <p:cNvSpPr>
            <a:spLocks noGrp="1"/>
          </p:cNvSpPr>
          <p:nvPr>
            <p:ph idx="1"/>
          </p:nvPr>
        </p:nvSpPr>
        <p:spPr>
          <a:xfrm>
            <a:off x="457200" y="2074368"/>
            <a:ext cx="11125200" cy="4250232"/>
          </a:xfrm>
        </p:spPr>
        <p:txBody>
          <a:bodyPr/>
          <a:lstStyle/>
          <a:p>
            <a:r>
              <a:rPr lang="en-US" sz="3100" dirty="0"/>
              <a:t>Voice signals from a mic are processed by a speech amplifier and input to the balanced modulator</a:t>
            </a:r>
          </a:p>
          <a:p>
            <a:r>
              <a:rPr lang="en-US" sz="3100" dirty="0"/>
              <a:t>The variable frequency oscillator is the other input to the balanced modulator</a:t>
            </a:r>
          </a:p>
          <a:p>
            <a:r>
              <a:rPr lang="en-US" sz="3100" dirty="0"/>
              <a:t>The output is a DSB signal, so a filter is used to removed the undesired sideband, producing an SSB signal</a:t>
            </a:r>
          </a:p>
          <a:p>
            <a:r>
              <a:rPr lang="en-US" sz="3100" dirty="0"/>
              <a:t>Distortion anywhere in the transmit chain will generate unwanted spurious signals (harmonics, mixing products, splatter, etc.)</a:t>
            </a:r>
          </a:p>
        </p:txBody>
      </p:sp>
      <p:sp>
        <p:nvSpPr>
          <p:cNvPr id="4" name="TextBox 3">
            <a:extLst>
              <a:ext uri="{FF2B5EF4-FFF2-40B4-BE49-F238E27FC236}">
                <a16:creationId xmlns:a16="http://schemas.microsoft.com/office/drawing/2014/main" xmlns="" id="{0ED300A9-AAE5-4222-B7B0-3F0FE00D2C08}"/>
              </a:ext>
            </a:extLst>
          </p:cNvPr>
          <p:cNvSpPr txBox="1"/>
          <p:nvPr/>
        </p:nvSpPr>
        <p:spPr>
          <a:xfrm>
            <a:off x="7772400" y="1432588"/>
            <a:ext cx="3579434" cy="492443"/>
          </a:xfrm>
          <a:prstGeom prst="rect">
            <a:avLst/>
          </a:prstGeom>
          <a:noFill/>
        </p:spPr>
        <p:txBody>
          <a:bodyPr wrap="square" rtlCol="0">
            <a:spAutoFit/>
          </a:bodyPr>
          <a:lstStyle/>
          <a:p>
            <a:r>
              <a:rPr lang="en-US" sz="2600" i="1" dirty="0">
                <a:solidFill>
                  <a:srgbClr val="C00000"/>
                </a:solidFill>
                <a:latin typeface="Calibri" panose="020F0502020204030204" pitchFamily="34" charset="0"/>
                <a:cs typeface="Calibri" panose="020F0502020204030204" pitchFamily="34" charset="0"/>
              </a:rPr>
              <a:t>Refer to Figure 5.11   …..</a:t>
            </a:r>
          </a:p>
        </p:txBody>
      </p:sp>
      <p:pic>
        <p:nvPicPr>
          <p:cNvPr id="5" name="Picture 4">
            <a:extLst>
              <a:ext uri="{FF2B5EF4-FFF2-40B4-BE49-F238E27FC236}">
                <a16:creationId xmlns:a16="http://schemas.microsoft.com/office/drawing/2014/main" xmlns="" id="{2F5C43D0-6848-6D73-8D98-357C488276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0250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F8DDE-CBBA-434F-AE85-2DFF1D79A6CF}"/>
              </a:ext>
            </a:extLst>
          </p:cNvPr>
          <p:cNvSpPr>
            <a:spLocks noGrp="1"/>
          </p:cNvSpPr>
          <p:nvPr>
            <p:ph type="title"/>
          </p:nvPr>
        </p:nvSpPr>
        <p:spPr>
          <a:xfrm>
            <a:off x="219739" y="195454"/>
            <a:ext cx="4255168" cy="869051"/>
          </a:xfrm>
        </p:spPr>
        <p:txBody>
          <a:bodyPr>
            <a:normAutofit/>
          </a:bodyPr>
          <a:lstStyle/>
          <a:p>
            <a:r>
              <a:rPr lang="en-US" dirty="0"/>
              <a:t>FM Transmitters</a:t>
            </a:r>
          </a:p>
        </p:txBody>
      </p:sp>
      <p:pic>
        <p:nvPicPr>
          <p:cNvPr id="5" name="Picture 4">
            <a:extLst>
              <a:ext uri="{FF2B5EF4-FFF2-40B4-BE49-F238E27FC236}">
                <a16:creationId xmlns:a16="http://schemas.microsoft.com/office/drawing/2014/main" xmlns="" id="{DA04C8BB-D1BA-472F-96E7-6C0119183F0A}"/>
              </a:ext>
            </a:extLst>
          </p:cNvPr>
          <p:cNvPicPr>
            <a:picLocks noChangeAspect="1"/>
          </p:cNvPicPr>
          <p:nvPr/>
        </p:nvPicPr>
        <p:blipFill>
          <a:blip r:embed="rId2"/>
          <a:stretch>
            <a:fillRect/>
          </a:stretch>
        </p:blipFill>
        <p:spPr>
          <a:xfrm>
            <a:off x="2426368" y="1956391"/>
            <a:ext cx="9677400" cy="3744232"/>
          </a:xfrm>
          <a:prstGeom prst="rect">
            <a:avLst/>
          </a:prstGeom>
          <a:ln>
            <a:solidFill>
              <a:schemeClr val="tx1"/>
            </a:solidFill>
          </a:ln>
        </p:spPr>
      </p:pic>
      <p:sp>
        <p:nvSpPr>
          <p:cNvPr id="6" name="TextBox 5">
            <a:extLst>
              <a:ext uri="{FF2B5EF4-FFF2-40B4-BE49-F238E27FC236}">
                <a16:creationId xmlns:a16="http://schemas.microsoft.com/office/drawing/2014/main" xmlns="" id="{F7695237-D987-4F1E-8819-FDFB4D5C0610}"/>
              </a:ext>
            </a:extLst>
          </p:cNvPr>
          <p:cNvSpPr txBox="1"/>
          <p:nvPr/>
        </p:nvSpPr>
        <p:spPr>
          <a:xfrm>
            <a:off x="88233" y="944813"/>
            <a:ext cx="1127797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 5.12: Carrier and modulation are generated at relatively low frequencies in FM transmitters. </a:t>
            </a:r>
          </a:p>
        </p:txBody>
      </p:sp>
      <p:sp>
        <p:nvSpPr>
          <p:cNvPr id="7" name="TextBox 6">
            <a:extLst>
              <a:ext uri="{FF2B5EF4-FFF2-40B4-BE49-F238E27FC236}">
                <a16:creationId xmlns:a16="http://schemas.microsoft.com/office/drawing/2014/main" xmlns="" id="{3EF8C628-61DE-4D3E-AB0B-618F38A1EFCD}"/>
              </a:ext>
            </a:extLst>
          </p:cNvPr>
          <p:cNvSpPr txBox="1"/>
          <p:nvPr/>
        </p:nvSpPr>
        <p:spPr>
          <a:xfrm>
            <a:off x="754912" y="5616247"/>
            <a:ext cx="11150009" cy="830997"/>
          </a:xfrm>
          <a:prstGeom prst="rect">
            <a:avLst/>
          </a:prstGeom>
          <a:noFill/>
        </p:spPr>
        <p:txBody>
          <a:bodyPr wrap="square" rtlCol="0">
            <a:spAutoFit/>
          </a:bodyPr>
          <a:lstStyle/>
          <a:p>
            <a:r>
              <a:rPr lang="en-US" sz="2300" i="1" dirty="0">
                <a:solidFill>
                  <a:srgbClr val="C00000"/>
                </a:solidFill>
                <a:latin typeface="Calibri" panose="020F0502020204030204" pitchFamily="34" charset="0"/>
                <a:cs typeface="Calibri" panose="020F0502020204030204" pitchFamily="34" charset="0"/>
              </a:rPr>
              <a:t>The modulated signal is then multiplied to the desired output frequency. The amount of signal deviation is also multiplied.</a:t>
            </a:r>
          </a:p>
        </p:txBody>
      </p:sp>
      <p:pic>
        <p:nvPicPr>
          <p:cNvPr id="3" name="Picture 2">
            <a:extLst>
              <a:ext uri="{FF2B5EF4-FFF2-40B4-BE49-F238E27FC236}">
                <a16:creationId xmlns:a16="http://schemas.microsoft.com/office/drawing/2014/main" xmlns="" id="{B6886775-67EF-142A-E220-8C9A403C88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7492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2EBA6-7AA4-4629-8F6A-51470716A4AB}"/>
              </a:ext>
            </a:extLst>
          </p:cNvPr>
          <p:cNvSpPr>
            <a:spLocks noGrp="1"/>
          </p:cNvSpPr>
          <p:nvPr>
            <p:ph type="title"/>
          </p:nvPr>
        </p:nvSpPr>
        <p:spPr/>
        <p:txBody>
          <a:bodyPr/>
          <a:lstStyle/>
          <a:p>
            <a:r>
              <a:rPr lang="en-US" dirty="0"/>
              <a:t>FM Transmitters (cont.)</a:t>
            </a:r>
          </a:p>
        </p:txBody>
      </p:sp>
      <p:sp>
        <p:nvSpPr>
          <p:cNvPr id="3" name="Content Placeholder 2">
            <a:extLst>
              <a:ext uri="{FF2B5EF4-FFF2-40B4-BE49-F238E27FC236}">
                <a16:creationId xmlns:a16="http://schemas.microsoft.com/office/drawing/2014/main" xmlns="" id="{502189E5-84C6-4CFA-8DC1-08DD036485E8}"/>
              </a:ext>
            </a:extLst>
          </p:cNvPr>
          <p:cNvSpPr>
            <a:spLocks noGrp="1"/>
          </p:cNvSpPr>
          <p:nvPr>
            <p:ph idx="1"/>
          </p:nvPr>
        </p:nvSpPr>
        <p:spPr>
          <a:xfrm>
            <a:off x="381000" y="2169994"/>
            <a:ext cx="11201400" cy="4380228"/>
          </a:xfrm>
        </p:spPr>
        <p:txBody>
          <a:bodyPr/>
          <a:lstStyle/>
          <a:p>
            <a:r>
              <a:rPr lang="en-US" dirty="0"/>
              <a:t>Modulation and frequency changing are performed differently in FM transmitters (see Figure 5.12, previous slide)</a:t>
            </a:r>
          </a:p>
          <a:p>
            <a:r>
              <a:rPr lang="en-US" dirty="0"/>
              <a:t>It is much more practical to generate the signal at low frequency and multiply it to reach the desired band</a:t>
            </a:r>
          </a:p>
          <a:p>
            <a:endParaRPr lang="en-US" dirty="0"/>
          </a:p>
          <a:p>
            <a:pPr>
              <a:buClr>
                <a:schemeClr val="tx1"/>
              </a:buClr>
            </a:pPr>
            <a:r>
              <a:rPr lang="en-US" b="1" dirty="0">
                <a:solidFill>
                  <a:srgbClr val="FF0000"/>
                </a:solidFill>
              </a:rPr>
              <a:t>EXAMPLE: </a:t>
            </a:r>
            <a:r>
              <a:rPr lang="en-US" i="1" dirty="0"/>
              <a:t>In a 2 meter FM transmitter, the modulated oscillator frequency is approximately 12 MHz, and multipliers select the 12</a:t>
            </a:r>
            <a:r>
              <a:rPr lang="en-US" i="1" baseline="30000" dirty="0"/>
              <a:t>th</a:t>
            </a:r>
            <a:r>
              <a:rPr lang="en-US" i="1" dirty="0"/>
              <a:t> harmonic for transmission. For an output on 146.52 MHz, the oscillator must produce a 146.52 / 12 = 12.21 MHz signal.</a:t>
            </a:r>
          </a:p>
        </p:txBody>
      </p:sp>
      <p:pic>
        <p:nvPicPr>
          <p:cNvPr id="4" name="Picture 3">
            <a:extLst>
              <a:ext uri="{FF2B5EF4-FFF2-40B4-BE49-F238E27FC236}">
                <a16:creationId xmlns:a16="http://schemas.microsoft.com/office/drawing/2014/main" xmlns="" id="{41908BBB-3D24-A07B-D03C-6C52D043DE8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8952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2EBA6-7AA4-4629-8F6A-51470716A4AB}"/>
              </a:ext>
            </a:extLst>
          </p:cNvPr>
          <p:cNvSpPr>
            <a:spLocks noGrp="1"/>
          </p:cNvSpPr>
          <p:nvPr>
            <p:ph type="title"/>
          </p:nvPr>
        </p:nvSpPr>
        <p:spPr/>
        <p:txBody>
          <a:bodyPr/>
          <a:lstStyle/>
          <a:p>
            <a:r>
              <a:rPr lang="en-US" dirty="0"/>
              <a:t>FM Transmitters (cont.)</a:t>
            </a:r>
          </a:p>
        </p:txBody>
      </p:sp>
      <p:sp>
        <p:nvSpPr>
          <p:cNvPr id="3" name="Content Placeholder 2">
            <a:extLst>
              <a:ext uri="{FF2B5EF4-FFF2-40B4-BE49-F238E27FC236}">
                <a16:creationId xmlns:a16="http://schemas.microsoft.com/office/drawing/2014/main" xmlns="" id="{502189E5-84C6-4CFA-8DC1-08DD036485E8}"/>
              </a:ext>
            </a:extLst>
          </p:cNvPr>
          <p:cNvSpPr>
            <a:spLocks noGrp="1"/>
          </p:cNvSpPr>
          <p:nvPr>
            <p:ph idx="1"/>
          </p:nvPr>
        </p:nvSpPr>
        <p:spPr>
          <a:xfrm>
            <a:off x="381000" y="2169994"/>
            <a:ext cx="11201400" cy="3087806"/>
          </a:xfrm>
        </p:spPr>
        <p:txBody>
          <a:bodyPr/>
          <a:lstStyle/>
          <a:p>
            <a:r>
              <a:rPr lang="en-US" dirty="0"/>
              <a:t>The frequency deviation is also multiplied. For example, if the 146.52 MHz signal is to have the standard deviation of 5 MHz, the maximum oscillator deviation would be 5 / 12 MHz = 0.416.7 MHz or 416.7 Hz.</a:t>
            </a:r>
          </a:p>
          <a:p>
            <a:pPr>
              <a:buClr>
                <a:schemeClr val="tx1"/>
              </a:buClr>
            </a:pPr>
            <a:r>
              <a:rPr lang="en-US" i="1" dirty="0">
                <a:solidFill>
                  <a:srgbClr val="C00000"/>
                </a:solidFill>
              </a:rPr>
              <a:t>Carson’s Rule </a:t>
            </a:r>
            <a:r>
              <a:rPr lang="en-US" dirty="0"/>
              <a:t>provides a good approximation of an FM signal’s </a:t>
            </a:r>
            <a:r>
              <a:rPr lang="en-US" i="1" dirty="0">
                <a:solidFill>
                  <a:srgbClr val="23408E"/>
                </a:solidFill>
              </a:rPr>
              <a:t>bandwidth</a:t>
            </a:r>
            <a:r>
              <a:rPr lang="en-US" dirty="0"/>
              <a:t>.</a:t>
            </a:r>
          </a:p>
          <a:p>
            <a:endParaRPr lang="en-US" dirty="0"/>
          </a:p>
        </p:txBody>
      </p:sp>
      <p:sp>
        <p:nvSpPr>
          <p:cNvPr id="4" name="TextBox 3">
            <a:extLst>
              <a:ext uri="{FF2B5EF4-FFF2-40B4-BE49-F238E27FC236}">
                <a16:creationId xmlns:a16="http://schemas.microsoft.com/office/drawing/2014/main" xmlns="" id="{B13AD530-E903-4DC0-B796-2E71E304CA37}"/>
              </a:ext>
            </a:extLst>
          </p:cNvPr>
          <p:cNvSpPr txBox="1"/>
          <p:nvPr/>
        </p:nvSpPr>
        <p:spPr>
          <a:xfrm>
            <a:off x="1717439" y="4135541"/>
            <a:ext cx="7772400" cy="461665"/>
          </a:xfrm>
          <a:prstGeom prst="rect">
            <a:avLst/>
          </a:prstGeom>
          <a:noFill/>
        </p:spPr>
        <p:txBody>
          <a:bodyPr wrap="square" rtlCol="0">
            <a:spAutoFit/>
          </a:bodyPr>
          <a:lstStyle/>
          <a:p>
            <a:r>
              <a:rPr lang="en-US" sz="2400" dirty="0">
                <a:solidFill>
                  <a:srgbClr val="0000CC"/>
                </a:solidFill>
                <a:latin typeface="Calibri" panose="020F0502020204030204" pitchFamily="34" charset="0"/>
                <a:cs typeface="Calibri" panose="020F0502020204030204" pitchFamily="34" charset="0"/>
              </a:rPr>
              <a:t>BW = 2 × (peak deviation + highest modulating frequency)</a:t>
            </a:r>
          </a:p>
        </p:txBody>
      </p:sp>
      <p:sp>
        <p:nvSpPr>
          <p:cNvPr id="5" name="TextBox 4">
            <a:extLst>
              <a:ext uri="{FF2B5EF4-FFF2-40B4-BE49-F238E27FC236}">
                <a16:creationId xmlns:a16="http://schemas.microsoft.com/office/drawing/2014/main" xmlns="" id="{42983BEC-885F-40AF-A4EB-20B20DEB90E4}"/>
              </a:ext>
            </a:extLst>
          </p:cNvPr>
          <p:cNvSpPr txBox="1"/>
          <p:nvPr/>
        </p:nvSpPr>
        <p:spPr>
          <a:xfrm>
            <a:off x="838200" y="5136941"/>
            <a:ext cx="11201400" cy="1200329"/>
          </a:xfrm>
          <a:prstGeom prst="rect">
            <a:avLst/>
          </a:prstGeom>
          <a:noFill/>
        </p:spPr>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In Our Example</a:t>
            </a:r>
            <a:r>
              <a:rPr lang="en-US" sz="2400" dirty="0">
                <a:solidFill>
                  <a:srgbClr val="C00000"/>
                </a:solidFill>
                <a:latin typeface="Calibri" panose="020F0502020204030204" pitchFamily="34" charset="0"/>
                <a:cs typeface="Calibri" panose="020F0502020204030204" pitchFamily="34" charset="0"/>
              </a:rPr>
              <a:t>: If an FM phone signal’s peak deviation is limited to 5 kHz and the highest modulating frequency is 3 kHz, then …</a:t>
            </a:r>
          </a:p>
          <a:p>
            <a:endParaRPr lang="en-US" sz="2400"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7C291686-7161-4D0F-A3F7-6B1EDEA24948}"/>
              </a:ext>
            </a:extLst>
          </p:cNvPr>
          <p:cNvSpPr txBox="1"/>
          <p:nvPr/>
        </p:nvSpPr>
        <p:spPr>
          <a:xfrm>
            <a:off x="6662382" y="5875605"/>
            <a:ext cx="5029200" cy="461665"/>
          </a:xfrm>
          <a:prstGeom prst="rect">
            <a:avLst/>
          </a:prstGeom>
          <a:noFill/>
        </p:spPr>
        <p:txBody>
          <a:bodyPr wrap="square" rtlCol="0">
            <a:spAutoFit/>
          </a:bodyPr>
          <a:lstStyle/>
          <a:p>
            <a:r>
              <a:rPr lang="en-US" sz="2400" b="1" dirty="0">
                <a:solidFill>
                  <a:srgbClr val="0000CC"/>
                </a:solidFill>
                <a:latin typeface="Calibri" panose="020F0502020204030204" pitchFamily="34" charset="0"/>
                <a:cs typeface="Calibri" panose="020F0502020204030204" pitchFamily="34" charset="0"/>
              </a:rPr>
              <a:t>BW = 2 × (5 + 3) = 16 kHz</a:t>
            </a:r>
          </a:p>
        </p:txBody>
      </p:sp>
      <p:pic>
        <p:nvPicPr>
          <p:cNvPr id="7" name="Picture 6">
            <a:extLst>
              <a:ext uri="{FF2B5EF4-FFF2-40B4-BE49-F238E27FC236}">
                <a16:creationId xmlns:a16="http://schemas.microsoft.com/office/drawing/2014/main" xmlns="" id="{69A7844B-A97F-D590-982E-A9CE20D183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7050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05557-B62A-4401-860F-27337C5967B3}"/>
              </a:ext>
            </a:extLst>
          </p:cNvPr>
          <p:cNvSpPr>
            <a:spLocks noGrp="1"/>
          </p:cNvSpPr>
          <p:nvPr>
            <p:ph type="title"/>
          </p:nvPr>
        </p:nvSpPr>
        <p:spPr/>
        <p:txBody>
          <a:bodyPr/>
          <a:lstStyle/>
          <a:p>
            <a:r>
              <a:rPr lang="en-US" dirty="0"/>
              <a:t>Signal Quality</a:t>
            </a:r>
          </a:p>
        </p:txBody>
      </p:sp>
      <p:sp>
        <p:nvSpPr>
          <p:cNvPr id="3" name="Content Placeholder 2">
            <a:extLst>
              <a:ext uri="{FF2B5EF4-FFF2-40B4-BE49-F238E27FC236}">
                <a16:creationId xmlns:a16="http://schemas.microsoft.com/office/drawing/2014/main" xmlns="" id="{4F35105C-1695-48AF-8208-213C0EE9B219}"/>
              </a:ext>
            </a:extLst>
          </p:cNvPr>
          <p:cNvSpPr>
            <a:spLocks noGrp="1"/>
          </p:cNvSpPr>
          <p:nvPr>
            <p:ph idx="1"/>
          </p:nvPr>
        </p:nvSpPr>
        <p:spPr/>
        <p:txBody>
          <a:bodyPr/>
          <a:lstStyle/>
          <a:p>
            <a:r>
              <a:rPr lang="en-US" dirty="0"/>
              <a:t>Overmodulation – AM Modes</a:t>
            </a:r>
          </a:p>
          <a:p>
            <a:pPr lvl="1"/>
            <a:r>
              <a:rPr lang="en-US" dirty="0"/>
              <a:t>An AM or SSB signal that varies excessively in response to the modulating signal</a:t>
            </a:r>
          </a:p>
          <a:p>
            <a:pPr lvl="1"/>
            <a:r>
              <a:rPr lang="en-US" dirty="0"/>
              <a:t>Distorts transmitted audio</a:t>
            </a:r>
          </a:p>
          <a:p>
            <a:pPr lvl="1"/>
            <a:r>
              <a:rPr lang="en-US" dirty="0"/>
              <a:t>Causes:  Speaking too loudly, mic gain too high, audio gain too high</a:t>
            </a:r>
          </a:p>
          <a:p>
            <a:pPr lvl="1"/>
            <a:endParaRPr lang="en-US" dirty="0"/>
          </a:p>
        </p:txBody>
      </p:sp>
      <p:pic>
        <p:nvPicPr>
          <p:cNvPr id="4" name="Picture 3">
            <a:extLst>
              <a:ext uri="{FF2B5EF4-FFF2-40B4-BE49-F238E27FC236}">
                <a16:creationId xmlns:a16="http://schemas.microsoft.com/office/drawing/2014/main" xmlns="" id="{2A804DAA-7B76-B7B2-3F02-034D6A0845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36312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348F2-6F3E-42DB-BB49-69F54C76026F}"/>
              </a:ext>
            </a:extLst>
          </p:cNvPr>
          <p:cNvSpPr>
            <a:spLocks noGrp="1"/>
          </p:cNvSpPr>
          <p:nvPr>
            <p:ph type="title"/>
          </p:nvPr>
        </p:nvSpPr>
        <p:spPr/>
        <p:txBody>
          <a:bodyPr/>
          <a:lstStyle/>
          <a:p>
            <a:r>
              <a:rPr lang="en-US" dirty="0"/>
              <a:t>Frequency &amp; Phase Modulated Modes</a:t>
            </a:r>
          </a:p>
        </p:txBody>
      </p:sp>
      <p:sp>
        <p:nvSpPr>
          <p:cNvPr id="3" name="Content Placeholder 2">
            <a:extLst>
              <a:ext uri="{FF2B5EF4-FFF2-40B4-BE49-F238E27FC236}">
                <a16:creationId xmlns:a16="http://schemas.microsoft.com/office/drawing/2014/main" xmlns="" id="{0F910060-02E7-4EE7-89FC-7AFF5276745F}"/>
              </a:ext>
            </a:extLst>
          </p:cNvPr>
          <p:cNvSpPr>
            <a:spLocks noGrp="1"/>
          </p:cNvSpPr>
          <p:nvPr>
            <p:ph idx="1"/>
          </p:nvPr>
        </p:nvSpPr>
        <p:spPr/>
        <p:txBody>
          <a:bodyPr/>
          <a:lstStyle/>
          <a:p>
            <a:r>
              <a:rPr lang="en-US" dirty="0"/>
              <a:t>Modes that vary the frequency of a signal to add speech or data info are called </a:t>
            </a:r>
            <a:r>
              <a:rPr lang="en-US" i="1" dirty="0">
                <a:solidFill>
                  <a:srgbClr val="C00000"/>
                </a:solidFill>
              </a:rPr>
              <a:t>frequency modulation </a:t>
            </a:r>
            <a:r>
              <a:rPr lang="en-US" dirty="0"/>
              <a:t>(FM)</a:t>
            </a:r>
          </a:p>
          <a:p>
            <a:r>
              <a:rPr lang="en-US" dirty="0"/>
              <a:t>Frequency is varied in proportion to the instantaneous amplitude of the modulating signal</a:t>
            </a:r>
          </a:p>
          <a:p>
            <a:r>
              <a:rPr lang="en-US" dirty="0"/>
              <a:t>Phase modulation (PM) is created by varying the signal’s </a:t>
            </a:r>
            <a:r>
              <a:rPr lang="en-US" i="1" dirty="0">
                <a:solidFill>
                  <a:srgbClr val="C00000"/>
                </a:solidFill>
              </a:rPr>
              <a:t>phase angle</a:t>
            </a:r>
          </a:p>
          <a:p>
            <a:r>
              <a:rPr lang="en-US" dirty="0"/>
              <a:t>These signals have a constant power, whether modulated or not</a:t>
            </a:r>
          </a:p>
          <a:p>
            <a:endParaRPr lang="en-US" dirty="0"/>
          </a:p>
        </p:txBody>
      </p:sp>
      <p:pic>
        <p:nvPicPr>
          <p:cNvPr id="4" name="Picture 3">
            <a:extLst>
              <a:ext uri="{FF2B5EF4-FFF2-40B4-BE49-F238E27FC236}">
                <a16:creationId xmlns:a16="http://schemas.microsoft.com/office/drawing/2014/main" xmlns="" id="{EDE299A4-49FF-08A3-693A-6E2F0D5AAFD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1748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C3FD6-651F-4701-BC47-393FD706C056}"/>
              </a:ext>
            </a:extLst>
          </p:cNvPr>
          <p:cNvSpPr>
            <a:spLocks noGrp="1"/>
          </p:cNvSpPr>
          <p:nvPr>
            <p:ph type="title"/>
          </p:nvPr>
        </p:nvSpPr>
        <p:spPr>
          <a:xfrm>
            <a:off x="533400" y="565485"/>
            <a:ext cx="4876800" cy="1604510"/>
          </a:xfrm>
          <a:solidFill>
            <a:schemeClr val="bg1"/>
          </a:solidFill>
        </p:spPr>
        <p:txBody>
          <a:bodyPr/>
          <a:lstStyle/>
          <a:p>
            <a:r>
              <a:rPr lang="en-US" sz="3200" dirty="0"/>
              <a:t>Fig. 5.13 – Modulation</a:t>
            </a:r>
          </a:p>
        </p:txBody>
      </p:sp>
      <p:sp>
        <p:nvSpPr>
          <p:cNvPr id="5" name="Content Placeholder 4">
            <a:extLst>
              <a:ext uri="{FF2B5EF4-FFF2-40B4-BE49-F238E27FC236}">
                <a16:creationId xmlns:a16="http://schemas.microsoft.com/office/drawing/2014/main" xmlns="" id="{2A23039A-34BF-490F-8216-B8E7207C8B83}"/>
              </a:ext>
            </a:extLst>
          </p:cNvPr>
          <p:cNvSpPr>
            <a:spLocks noGrp="1"/>
          </p:cNvSpPr>
          <p:nvPr>
            <p:ph idx="1"/>
          </p:nvPr>
        </p:nvSpPr>
        <p:spPr>
          <a:xfrm>
            <a:off x="163512" y="1981200"/>
            <a:ext cx="5621776" cy="4188022"/>
          </a:xfrm>
        </p:spPr>
        <p:txBody>
          <a:bodyPr/>
          <a:lstStyle/>
          <a:p>
            <a:r>
              <a:rPr lang="en-US" sz="2600" dirty="0"/>
              <a:t>Modulation envelope of an AM signal, waveform created by connecting the peaks of the modulated signal – modulation envelope of an SSB signal is similar</a:t>
            </a:r>
          </a:p>
          <a:p>
            <a:pPr>
              <a:buClr>
                <a:schemeClr val="tx1"/>
              </a:buClr>
            </a:pPr>
            <a:r>
              <a:rPr lang="en-US" sz="2600" b="1" dirty="0">
                <a:solidFill>
                  <a:srgbClr val="C00000"/>
                </a:solidFill>
              </a:rPr>
              <a:t>A</a:t>
            </a:r>
            <a:r>
              <a:rPr lang="en-US" sz="2600" dirty="0"/>
              <a:t> – Properly modulated signal </a:t>
            </a:r>
          </a:p>
          <a:p>
            <a:pPr>
              <a:buClr>
                <a:schemeClr val="tx1"/>
              </a:buClr>
            </a:pPr>
            <a:r>
              <a:rPr lang="en-US" sz="2600" b="1" dirty="0">
                <a:solidFill>
                  <a:srgbClr val="C00000"/>
                </a:solidFill>
              </a:rPr>
              <a:t>B</a:t>
            </a:r>
            <a:r>
              <a:rPr lang="en-US" sz="2600" dirty="0"/>
              <a:t> – Example of </a:t>
            </a:r>
            <a:r>
              <a:rPr lang="en-US" sz="2600" i="1" dirty="0">
                <a:solidFill>
                  <a:srgbClr val="0000CC"/>
                </a:solidFill>
              </a:rPr>
              <a:t>cutoff</a:t>
            </a:r>
            <a:r>
              <a:rPr lang="en-US" sz="2600" dirty="0"/>
              <a:t> (transmitter output is turned off instead of following the modulating signal)</a:t>
            </a:r>
          </a:p>
        </p:txBody>
      </p:sp>
      <p:pic>
        <p:nvPicPr>
          <p:cNvPr id="6" name="Picture 5">
            <a:extLst>
              <a:ext uri="{FF2B5EF4-FFF2-40B4-BE49-F238E27FC236}">
                <a16:creationId xmlns:a16="http://schemas.microsoft.com/office/drawing/2014/main" xmlns="" id="{B2652B10-8532-E9F9-62EB-AEE3123FFF70}"/>
              </a:ext>
            </a:extLst>
          </p:cNvPr>
          <p:cNvPicPr>
            <a:picLocks noChangeAspect="1"/>
          </p:cNvPicPr>
          <p:nvPr/>
        </p:nvPicPr>
        <p:blipFill>
          <a:blip r:embed="rId2"/>
          <a:stretch>
            <a:fillRect/>
          </a:stretch>
        </p:blipFill>
        <p:spPr>
          <a:xfrm>
            <a:off x="5638800" y="76200"/>
            <a:ext cx="6471684" cy="6506108"/>
          </a:xfrm>
          <a:prstGeom prst="rect">
            <a:avLst/>
          </a:prstGeom>
        </p:spPr>
      </p:pic>
      <p:pic>
        <p:nvPicPr>
          <p:cNvPr id="3" name="Picture 2">
            <a:extLst>
              <a:ext uri="{FF2B5EF4-FFF2-40B4-BE49-F238E27FC236}">
                <a16:creationId xmlns:a16="http://schemas.microsoft.com/office/drawing/2014/main" xmlns="" id="{999D111E-22D1-D1FF-E0D6-A1429C1D54A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8979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23448-B2B2-4FBA-A939-3B4046CD5E39}"/>
              </a:ext>
            </a:extLst>
          </p:cNvPr>
          <p:cNvSpPr>
            <a:spLocks noGrp="1"/>
          </p:cNvSpPr>
          <p:nvPr>
            <p:ph type="title"/>
          </p:nvPr>
        </p:nvSpPr>
        <p:spPr/>
        <p:txBody>
          <a:bodyPr/>
          <a:lstStyle/>
          <a:p>
            <a:r>
              <a:rPr lang="en-US" dirty="0"/>
              <a:t>Overmodulation – AM (cont.)</a:t>
            </a:r>
          </a:p>
        </p:txBody>
      </p:sp>
      <p:sp>
        <p:nvSpPr>
          <p:cNvPr id="3" name="Content Placeholder 2">
            <a:extLst>
              <a:ext uri="{FF2B5EF4-FFF2-40B4-BE49-F238E27FC236}">
                <a16:creationId xmlns:a16="http://schemas.microsoft.com/office/drawing/2014/main" xmlns="" id="{821472FA-1429-4E45-B932-FD7B8029C8A5}"/>
              </a:ext>
            </a:extLst>
          </p:cNvPr>
          <p:cNvSpPr>
            <a:spLocks noGrp="1"/>
          </p:cNvSpPr>
          <p:nvPr>
            <p:ph idx="1"/>
          </p:nvPr>
        </p:nvSpPr>
        <p:spPr>
          <a:xfrm>
            <a:off x="609600" y="1690688"/>
            <a:ext cx="11201400" cy="4859534"/>
          </a:xfrm>
        </p:spPr>
        <p:txBody>
          <a:bodyPr/>
          <a:lstStyle/>
          <a:p>
            <a:r>
              <a:rPr lang="en-US" dirty="0"/>
              <a:t>Refer to Fig 5.13B</a:t>
            </a:r>
          </a:p>
          <a:p>
            <a:pPr lvl="1"/>
            <a:r>
              <a:rPr lang="en-US" sz="2600" dirty="0"/>
              <a:t>Example of </a:t>
            </a:r>
            <a:r>
              <a:rPr lang="en-US" sz="2600" i="1" dirty="0">
                <a:solidFill>
                  <a:srgbClr val="C00000"/>
                </a:solidFill>
              </a:rPr>
              <a:t>cutoff</a:t>
            </a:r>
            <a:r>
              <a:rPr lang="en-US" sz="2600" dirty="0"/>
              <a:t> … transmitter output is turned off instead of following the modulated signal</a:t>
            </a:r>
          </a:p>
          <a:p>
            <a:pPr lvl="2">
              <a:buClr>
                <a:schemeClr val="tx1"/>
              </a:buClr>
            </a:pPr>
            <a:r>
              <a:rPr lang="en-US" sz="2400" i="1" dirty="0">
                <a:solidFill>
                  <a:srgbClr val="C00000"/>
                </a:solidFill>
              </a:rPr>
              <a:t>Flattopping</a:t>
            </a:r>
            <a:r>
              <a:rPr lang="en-US" sz="2400" dirty="0"/>
              <a:t> occurs when transmitter output reaches a maximum limit and cannot increase further, even though the modulating signal is increasing</a:t>
            </a:r>
          </a:p>
          <a:p>
            <a:pPr lvl="2"/>
            <a:r>
              <a:rPr lang="en-US" sz="2400" dirty="0"/>
              <a:t>If output signal is completely cut off between peaks, the result is </a:t>
            </a:r>
            <a:r>
              <a:rPr lang="en-US" sz="2400" i="1" dirty="0">
                <a:solidFill>
                  <a:srgbClr val="C00000"/>
                </a:solidFill>
              </a:rPr>
              <a:t>carrier cutoff</a:t>
            </a:r>
          </a:p>
          <a:p>
            <a:pPr lvl="2"/>
            <a:r>
              <a:rPr lang="en-US" sz="2400" dirty="0"/>
              <a:t>Both types of overmodulation cause interference by generating spurious signals (aka </a:t>
            </a:r>
            <a:r>
              <a:rPr lang="en-US" sz="2400" i="1" dirty="0"/>
              <a:t>distortion products</a:t>
            </a:r>
            <a:r>
              <a:rPr lang="en-US" sz="2400" dirty="0"/>
              <a:t>) beyond normal signal bandwidth (called </a:t>
            </a:r>
            <a:r>
              <a:rPr lang="en-US" sz="2400" i="1" dirty="0">
                <a:solidFill>
                  <a:srgbClr val="C00000"/>
                </a:solidFill>
              </a:rPr>
              <a:t>splatter</a:t>
            </a:r>
            <a:r>
              <a:rPr lang="en-US" sz="2400" dirty="0"/>
              <a:t> or </a:t>
            </a:r>
            <a:r>
              <a:rPr lang="en-US" sz="2400" i="1" dirty="0">
                <a:solidFill>
                  <a:srgbClr val="C00000"/>
                </a:solidFill>
              </a:rPr>
              <a:t>buckshot</a:t>
            </a:r>
            <a:r>
              <a:rPr lang="en-US" sz="2400" dirty="0"/>
              <a:t>)</a:t>
            </a:r>
          </a:p>
          <a:p>
            <a:pPr lvl="2"/>
            <a:endParaRPr lang="en-US" dirty="0"/>
          </a:p>
          <a:p>
            <a:pPr lvl="1"/>
            <a:endParaRPr lang="en-US" dirty="0"/>
          </a:p>
        </p:txBody>
      </p:sp>
      <p:pic>
        <p:nvPicPr>
          <p:cNvPr id="4" name="Picture 3">
            <a:extLst>
              <a:ext uri="{FF2B5EF4-FFF2-40B4-BE49-F238E27FC236}">
                <a16:creationId xmlns:a16="http://schemas.microsoft.com/office/drawing/2014/main" xmlns="" id="{14595A24-2D2A-2111-E392-D49BDB5E09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8182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23448-B2B2-4FBA-A939-3B4046CD5E39}"/>
              </a:ext>
            </a:extLst>
          </p:cNvPr>
          <p:cNvSpPr>
            <a:spLocks noGrp="1"/>
          </p:cNvSpPr>
          <p:nvPr>
            <p:ph type="title"/>
          </p:nvPr>
        </p:nvSpPr>
        <p:spPr/>
        <p:txBody>
          <a:bodyPr/>
          <a:lstStyle/>
          <a:p>
            <a:r>
              <a:rPr lang="en-US" dirty="0"/>
              <a:t>Overmodulation – AM (cont.)</a:t>
            </a:r>
          </a:p>
        </p:txBody>
      </p:sp>
      <p:sp>
        <p:nvSpPr>
          <p:cNvPr id="3" name="Content Placeholder 2">
            <a:extLst>
              <a:ext uri="{FF2B5EF4-FFF2-40B4-BE49-F238E27FC236}">
                <a16:creationId xmlns:a16="http://schemas.microsoft.com/office/drawing/2014/main" xmlns="" id="{821472FA-1429-4E45-B932-FD7B8029C8A5}"/>
              </a:ext>
            </a:extLst>
          </p:cNvPr>
          <p:cNvSpPr>
            <a:spLocks noGrp="1"/>
          </p:cNvSpPr>
          <p:nvPr>
            <p:ph idx="1"/>
          </p:nvPr>
        </p:nvSpPr>
        <p:spPr>
          <a:xfrm>
            <a:off x="381000" y="2057400"/>
            <a:ext cx="11658600" cy="4492822"/>
          </a:xfrm>
        </p:spPr>
        <p:txBody>
          <a:bodyPr/>
          <a:lstStyle/>
          <a:p>
            <a:r>
              <a:rPr lang="en-US" sz="3000" dirty="0"/>
              <a:t>ALC (</a:t>
            </a:r>
            <a:r>
              <a:rPr lang="en-US" sz="3000" i="1" dirty="0">
                <a:solidFill>
                  <a:srgbClr val="C00000"/>
                </a:solidFill>
              </a:rPr>
              <a:t>automatic level control</a:t>
            </a:r>
            <a:r>
              <a:rPr lang="en-US" sz="3000" dirty="0"/>
              <a:t>) circuits in the transmitter help prevent this … reduces output power during voice peaks</a:t>
            </a:r>
          </a:p>
          <a:p>
            <a:pPr lvl="1"/>
            <a:r>
              <a:rPr lang="en-US" sz="2600" dirty="0"/>
              <a:t>Controlled by properly setting transmit audio or microphone gain</a:t>
            </a:r>
          </a:p>
          <a:p>
            <a:pPr lvl="1"/>
            <a:r>
              <a:rPr lang="en-US" sz="2600" dirty="0"/>
              <a:t>Should be adjusted to activate only on voice peaks</a:t>
            </a:r>
          </a:p>
          <a:p>
            <a:pPr>
              <a:buClr>
                <a:schemeClr val="tx1"/>
              </a:buClr>
            </a:pPr>
            <a:r>
              <a:rPr lang="en-US" sz="3000" i="1" dirty="0">
                <a:solidFill>
                  <a:srgbClr val="C00000"/>
                </a:solidFill>
              </a:rPr>
              <a:t>Two-tone test </a:t>
            </a:r>
            <a:r>
              <a:rPr lang="en-US" sz="3000" dirty="0"/>
              <a:t>is used to monitor transmitter linearity … keeps signal clean</a:t>
            </a:r>
          </a:p>
          <a:p>
            <a:pPr lvl="1">
              <a:buClr>
                <a:schemeClr val="tx1"/>
              </a:buClr>
            </a:pPr>
            <a:r>
              <a:rPr lang="en-US" sz="2600" dirty="0"/>
              <a:t>Only needs to be performed occasionally to note appropriate gain settings and level adjustments</a:t>
            </a:r>
          </a:p>
          <a:p>
            <a:pPr lvl="1">
              <a:buClr>
                <a:schemeClr val="tx1"/>
              </a:buClr>
            </a:pPr>
            <a:r>
              <a:rPr lang="en-US" sz="2600" i="1" dirty="0"/>
              <a:t>Two-tone</a:t>
            </a:r>
            <a:r>
              <a:rPr lang="en-US" sz="2600" dirty="0"/>
              <a:t> comes from use of 2 non-harmonically related signals for the test</a:t>
            </a:r>
          </a:p>
          <a:p>
            <a:pPr>
              <a:buClr>
                <a:schemeClr val="tx1"/>
              </a:buClr>
            </a:pPr>
            <a:endParaRPr lang="en-US" dirty="0"/>
          </a:p>
          <a:p>
            <a:endParaRPr lang="en-US" dirty="0"/>
          </a:p>
        </p:txBody>
      </p:sp>
      <p:pic>
        <p:nvPicPr>
          <p:cNvPr id="4" name="Picture 3">
            <a:extLst>
              <a:ext uri="{FF2B5EF4-FFF2-40B4-BE49-F238E27FC236}">
                <a16:creationId xmlns:a16="http://schemas.microsoft.com/office/drawing/2014/main" xmlns="" id="{9D321334-8443-80CF-4304-292EECDB13A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6003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6A04E-F064-4185-955A-EEC03437AC7E}"/>
              </a:ext>
            </a:extLst>
          </p:cNvPr>
          <p:cNvSpPr>
            <a:spLocks noGrp="1"/>
          </p:cNvSpPr>
          <p:nvPr>
            <p:ph type="title"/>
          </p:nvPr>
        </p:nvSpPr>
        <p:spPr/>
        <p:txBody>
          <a:bodyPr/>
          <a:lstStyle/>
          <a:p>
            <a:r>
              <a:rPr lang="en-US" dirty="0"/>
              <a:t>Controlling Sideband Frequency</a:t>
            </a:r>
          </a:p>
        </p:txBody>
      </p:sp>
      <p:sp>
        <p:nvSpPr>
          <p:cNvPr id="3" name="Content Placeholder 2">
            <a:extLst>
              <a:ext uri="{FF2B5EF4-FFF2-40B4-BE49-F238E27FC236}">
                <a16:creationId xmlns:a16="http://schemas.microsoft.com/office/drawing/2014/main" xmlns="" id="{FF5682F0-2F5E-4190-A845-91B6BDD06009}"/>
              </a:ext>
            </a:extLst>
          </p:cNvPr>
          <p:cNvSpPr>
            <a:spLocks noGrp="1"/>
          </p:cNvSpPr>
          <p:nvPr>
            <p:ph idx="1"/>
          </p:nvPr>
        </p:nvSpPr>
        <p:spPr>
          <a:xfrm>
            <a:off x="609600" y="2169994"/>
            <a:ext cx="10972800" cy="4380228"/>
          </a:xfrm>
        </p:spPr>
        <p:txBody>
          <a:bodyPr/>
          <a:lstStyle/>
          <a:p>
            <a:r>
              <a:rPr lang="en-US" dirty="0"/>
              <a:t>Most radios display carrier frequency of the SSB signal</a:t>
            </a:r>
          </a:p>
          <a:p>
            <a:pPr lvl="1"/>
            <a:r>
              <a:rPr lang="en-US" dirty="0"/>
              <a:t>Actual signal lies entirely above (USB) or below (LSB) this frequency</a:t>
            </a:r>
          </a:p>
          <a:p>
            <a:r>
              <a:rPr lang="en-US" dirty="0"/>
              <a:t>Each SSB occupies 3 kHz, so you will need to stay far enough from edge of frequency privilege to avoid illegal transmission</a:t>
            </a:r>
          </a:p>
          <a:p>
            <a:pPr lvl="1"/>
            <a:r>
              <a:rPr lang="en-US" dirty="0"/>
              <a:t>For Generals, using LSB on 40 m, operate with carrier frequency at least 3 kHz above the edge of the band segment – 7.178 MHz (occupying 7.175 to 7.178 MHz … see Fig 5.14)</a:t>
            </a:r>
          </a:p>
          <a:p>
            <a:pPr lvl="1"/>
            <a:endParaRPr lang="en-US" dirty="0"/>
          </a:p>
        </p:txBody>
      </p:sp>
      <p:pic>
        <p:nvPicPr>
          <p:cNvPr id="4" name="Picture 3">
            <a:extLst>
              <a:ext uri="{FF2B5EF4-FFF2-40B4-BE49-F238E27FC236}">
                <a16:creationId xmlns:a16="http://schemas.microsoft.com/office/drawing/2014/main" xmlns="" id="{97997F4E-632E-B728-C6AB-E674A2E35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9141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7C8EB-6C01-4ACB-8D8F-BCC435A739C7}"/>
              </a:ext>
            </a:extLst>
          </p:cNvPr>
          <p:cNvSpPr>
            <a:spLocks noGrp="1"/>
          </p:cNvSpPr>
          <p:nvPr>
            <p:ph type="title"/>
          </p:nvPr>
        </p:nvSpPr>
        <p:spPr>
          <a:xfrm>
            <a:off x="209110" y="455044"/>
            <a:ext cx="2537346" cy="874595"/>
          </a:xfrm>
        </p:spPr>
        <p:txBody>
          <a:bodyPr/>
          <a:lstStyle/>
          <a:p>
            <a:r>
              <a:rPr lang="en-US" sz="3200" dirty="0"/>
              <a:t>Fig 5.14</a:t>
            </a:r>
          </a:p>
        </p:txBody>
      </p:sp>
      <p:pic>
        <p:nvPicPr>
          <p:cNvPr id="5" name="Picture 4">
            <a:extLst>
              <a:ext uri="{FF2B5EF4-FFF2-40B4-BE49-F238E27FC236}">
                <a16:creationId xmlns:a16="http://schemas.microsoft.com/office/drawing/2014/main" xmlns="" id="{52B084B3-8560-41F0-98D1-F821368F8F02}"/>
              </a:ext>
            </a:extLst>
          </p:cNvPr>
          <p:cNvPicPr>
            <a:picLocks noChangeAspect="1"/>
          </p:cNvPicPr>
          <p:nvPr/>
        </p:nvPicPr>
        <p:blipFill>
          <a:blip r:embed="rId2"/>
          <a:stretch>
            <a:fillRect/>
          </a:stretch>
        </p:blipFill>
        <p:spPr>
          <a:xfrm>
            <a:off x="6557912" y="350875"/>
            <a:ext cx="5431987" cy="3078126"/>
          </a:xfrm>
          <a:prstGeom prst="rect">
            <a:avLst/>
          </a:prstGeom>
          <a:ln>
            <a:solidFill>
              <a:schemeClr val="tx1"/>
            </a:solidFill>
          </a:ln>
        </p:spPr>
      </p:pic>
      <p:pic>
        <p:nvPicPr>
          <p:cNvPr id="7" name="Picture 6">
            <a:extLst>
              <a:ext uri="{FF2B5EF4-FFF2-40B4-BE49-F238E27FC236}">
                <a16:creationId xmlns:a16="http://schemas.microsoft.com/office/drawing/2014/main" xmlns="" id="{C1E52DB2-A6FD-4953-8374-F9F8DE65DE45}"/>
              </a:ext>
            </a:extLst>
          </p:cNvPr>
          <p:cNvPicPr>
            <a:picLocks noChangeAspect="1"/>
          </p:cNvPicPr>
          <p:nvPr/>
        </p:nvPicPr>
        <p:blipFill>
          <a:blip r:embed="rId3"/>
          <a:stretch>
            <a:fillRect/>
          </a:stretch>
        </p:blipFill>
        <p:spPr>
          <a:xfrm>
            <a:off x="6557912" y="3609890"/>
            <a:ext cx="5431987" cy="2827827"/>
          </a:xfrm>
          <a:prstGeom prst="rect">
            <a:avLst/>
          </a:prstGeom>
          <a:ln>
            <a:solidFill>
              <a:schemeClr val="tx1"/>
            </a:solidFill>
          </a:ln>
        </p:spPr>
      </p:pic>
      <p:sp>
        <p:nvSpPr>
          <p:cNvPr id="8" name="TextBox 7">
            <a:extLst>
              <a:ext uri="{FF2B5EF4-FFF2-40B4-BE49-F238E27FC236}">
                <a16:creationId xmlns:a16="http://schemas.microsoft.com/office/drawing/2014/main" xmlns="" id="{026D1EC5-FB21-4C58-8900-D375439D304C}"/>
              </a:ext>
            </a:extLst>
          </p:cNvPr>
          <p:cNvSpPr txBox="1"/>
          <p:nvPr/>
        </p:nvSpPr>
        <p:spPr>
          <a:xfrm>
            <a:off x="209110" y="1463842"/>
            <a:ext cx="5661546"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When sidebands extend from the carrier toward a band edge or a band segment edge, operate with a displayed carrier frequency no closer than 3 kHz to the edge frequency and be sure your signal is “clean.”</a:t>
            </a:r>
          </a:p>
        </p:txBody>
      </p:sp>
      <p:pic>
        <p:nvPicPr>
          <p:cNvPr id="3" name="Picture 2">
            <a:extLst>
              <a:ext uri="{FF2B5EF4-FFF2-40B4-BE49-F238E27FC236}">
                <a16:creationId xmlns:a16="http://schemas.microsoft.com/office/drawing/2014/main" xmlns="" id="{A50EADB1-5E00-B4BF-BEED-BB43530031F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877642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11F73-565F-6670-3334-5445BD53E203}"/>
              </a:ext>
            </a:extLst>
          </p:cNvPr>
          <p:cNvSpPr>
            <a:spLocks noGrp="1"/>
          </p:cNvSpPr>
          <p:nvPr>
            <p:ph type="title"/>
          </p:nvPr>
        </p:nvSpPr>
        <p:spPr/>
        <p:txBody>
          <a:bodyPr/>
          <a:lstStyle/>
          <a:p>
            <a:r>
              <a:rPr lang="en-US" dirty="0"/>
              <a:t>Speech Processing</a:t>
            </a:r>
          </a:p>
        </p:txBody>
      </p:sp>
      <p:sp>
        <p:nvSpPr>
          <p:cNvPr id="3" name="Content Placeholder 2">
            <a:extLst>
              <a:ext uri="{FF2B5EF4-FFF2-40B4-BE49-F238E27FC236}">
                <a16:creationId xmlns:a16="http://schemas.microsoft.com/office/drawing/2014/main" xmlns="" id="{F0B7A9FB-33ED-BB36-1EE3-D8E2E140A5D6}"/>
              </a:ext>
            </a:extLst>
          </p:cNvPr>
          <p:cNvSpPr>
            <a:spLocks noGrp="1"/>
          </p:cNvSpPr>
          <p:nvPr>
            <p:ph idx="1"/>
          </p:nvPr>
        </p:nvSpPr>
        <p:spPr/>
        <p:txBody>
          <a:bodyPr/>
          <a:lstStyle/>
          <a:p>
            <a:r>
              <a:rPr lang="en-US" dirty="0"/>
              <a:t>Average power of an AM or SSB signal is much lower than CW</a:t>
            </a:r>
          </a:p>
          <a:p>
            <a:pPr lvl="1"/>
            <a:r>
              <a:rPr lang="en-US" dirty="0"/>
              <a:t>When transmitted over HF as an AM signal in the presence of noise, interference, etc., the received signal can be difficult to understand</a:t>
            </a:r>
          </a:p>
          <a:p>
            <a:pPr>
              <a:buClr>
                <a:schemeClr val="tx1"/>
              </a:buClr>
            </a:pPr>
            <a:r>
              <a:rPr lang="en-US" i="1" dirty="0">
                <a:solidFill>
                  <a:srgbClr val="0000CC"/>
                </a:solidFill>
              </a:rPr>
              <a:t>Speech processing </a:t>
            </a:r>
            <a:r>
              <a:rPr lang="en-US" dirty="0"/>
              <a:t>increases the average power of the signal without distorting it … result is improved intelligibility of the received signal in poor conditions</a:t>
            </a:r>
          </a:p>
          <a:p>
            <a:r>
              <a:rPr lang="en-US" dirty="0"/>
              <a:t>Caution: Speech processors can also amplify low-level background noise, reducing intelligibility</a:t>
            </a:r>
          </a:p>
        </p:txBody>
      </p:sp>
      <p:pic>
        <p:nvPicPr>
          <p:cNvPr id="4" name="Picture 3">
            <a:extLst>
              <a:ext uri="{FF2B5EF4-FFF2-40B4-BE49-F238E27FC236}">
                <a16:creationId xmlns:a16="http://schemas.microsoft.com/office/drawing/2014/main" xmlns="" id="{7AA37B61-7954-4699-94C2-B1DDC447BF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206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83EF6-BCC0-4D61-8466-9DB0728518E9}"/>
              </a:ext>
            </a:extLst>
          </p:cNvPr>
          <p:cNvSpPr>
            <a:spLocks noGrp="1"/>
          </p:cNvSpPr>
          <p:nvPr>
            <p:ph type="title"/>
          </p:nvPr>
        </p:nvSpPr>
        <p:spPr>
          <a:xfrm>
            <a:off x="586854" y="569105"/>
            <a:ext cx="3985146" cy="1600890"/>
          </a:xfrm>
        </p:spPr>
        <p:txBody>
          <a:bodyPr/>
          <a:lstStyle/>
          <a:p>
            <a:r>
              <a:rPr lang="en-US" dirty="0"/>
              <a:t>CW Key Clicks</a:t>
            </a:r>
          </a:p>
        </p:txBody>
      </p:sp>
      <p:sp>
        <p:nvSpPr>
          <p:cNvPr id="3" name="Content Placeholder 2">
            <a:extLst>
              <a:ext uri="{FF2B5EF4-FFF2-40B4-BE49-F238E27FC236}">
                <a16:creationId xmlns:a16="http://schemas.microsoft.com/office/drawing/2014/main" xmlns="" id="{2B90ACEA-AB6F-4F31-A0E9-A9D405BCD24A}"/>
              </a:ext>
            </a:extLst>
          </p:cNvPr>
          <p:cNvSpPr>
            <a:spLocks noGrp="1"/>
          </p:cNvSpPr>
          <p:nvPr>
            <p:ph idx="1"/>
          </p:nvPr>
        </p:nvSpPr>
        <p:spPr>
          <a:xfrm>
            <a:off x="228600" y="2057400"/>
            <a:ext cx="4343400" cy="4188022"/>
          </a:xfrm>
        </p:spPr>
        <p:txBody>
          <a:bodyPr/>
          <a:lstStyle/>
          <a:p>
            <a:pPr marL="0" indent="0">
              <a:buNone/>
            </a:pPr>
            <a:r>
              <a:rPr lang="en-US" sz="2800" dirty="0"/>
              <a:t>Sharp transient clicking sounds heard on adjacent frequencies as a transmitter turns on and off too rapidly during CW transmissions or if transmitter turns on/off erratically.</a:t>
            </a:r>
          </a:p>
        </p:txBody>
      </p:sp>
      <p:sp>
        <p:nvSpPr>
          <p:cNvPr id="5" name="TextBox 4">
            <a:extLst>
              <a:ext uri="{FF2B5EF4-FFF2-40B4-BE49-F238E27FC236}">
                <a16:creationId xmlns:a16="http://schemas.microsoft.com/office/drawing/2014/main" xmlns="" id="{E9E6FC24-9DEE-410A-ADDF-5FDC86073351}"/>
              </a:ext>
            </a:extLst>
          </p:cNvPr>
          <p:cNvSpPr txBox="1"/>
          <p:nvPr/>
        </p:nvSpPr>
        <p:spPr>
          <a:xfrm>
            <a:off x="4267200" y="5088567"/>
            <a:ext cx="3394366" cy="1200329"/>
          </a:xfrm>
          <a:prstGeom prst="rect">
            <a:avLst/>
          </a:prstGeom>
          <a:noFill/>
          <a:ln>
            <a:solidFill>
              <a:schemeClr val="tx1"/>
            </a:solidFill>
          </a:ln>
        </p:spPr>
        <p:txBody>
          <a:bodyPr wrap="square" rtlCol="0">
            <a:spAutoFit/>
          </a:bodyPr>
          <a:lstStyle/>
          <a:p>
            <a:r>
              <a:rPr lang="en-US" sz="2400" i="1" dirty="0">
                <a:solidFill>
                  <a:srgbClr val="C00000"/>
                </a:solidFill>
                <a:latin typeface="Calibri" panose="020F0502020204030204" pitchFamily="34" charset="0"/>
                <a:cs typeface="Calibri" panose="020F0502020204030204" pitchFamily="34" charset="0"/>
              </a:rPr>
              <a:t>Fig. 5.15:  CW waveforms can be inspected using a monitoring oscilloscope. </a:t>
            </a:r>
          </a:p>
        </p:txBody>
      </p:sp>
      <p:pic>
        <p:nvPicPr>
          <p:cNvPr id="7" name="Picture 6">
            <a:extLst>
              <a:ext uri="{FF2B5EF4-FFF2-40B4-BE49-F238E27FC236}">
                <a16:creationId xmlns:a16="http://schemas.microsoft.com/office/drawing/2014/main" xmlns="" id="{70E3D509-3321-91B8-5F7A-D2427C311349}"/>
              </a:ext>
            </a:extLst>
          </p:cNvPr>
          <p:cNvPicPr>
            <a:picLocks noChangeAspect="1"/>
          </p:cNvPicPr>
          <p:nvPr/>
        </p:nvPicPr>
        <p:blipFill>
          <a:blip r:embed="rId2"/>
          <a:stretch>
            <a:fillRect/>
          </a:stretch>
        </p:blipFill>
        <p:spPr>
          <a:xfrm>
            <a:off x="7315200" y="190997"/>
            <a:ext cx="4191000" cy="2812096"/>
          </a:xfrm>
          <a:prstGeom prst="rect">
            <a:avLst/>
          </a:prstGeom>
          <a:ln>
            <a:solidFill>
              <a:schemeClr val="tx1"/>
            </a:solidFill>
          </a:ln>
        </p:spPr>
      </p:pic>
      <p:pic>
        <p:nvPicPr>
          <p:cNvPr id="9" name="Picture 8">
            <a:extLst>
              <a:ext uri="{FF2B5EF4-FFF2-40B4-BE49-F238E27FC236}">
                <a16:creationId xmlns:a16="http://schemas.microsoft.com/office/drawing/2014/main" xmlns="" id="{1541B260-24AE-D29F-9B0E-7FD4487A01DD}"/>
              </a:ext>
            </a:extLst>
          </p:cNvPr>
          <p:cNvPicPr>
            <a:picLocks noChangeAspect="1"/>
          </p:cNvPicPr>
          <p:nvPr/>
        </p:nvPicPr>
        <p:blipFill>
          <a:blip r:embed="rId3"/>
          <a:stretch>
            <a:fillRect/>
          </a:stretch>
        </p:blipFill>
        <p:spPr>
          <a:xfrm>
            <a:off x="7918213" y="3200400"/>
            <a:ext cx="3972325" cy="3121827"/>
          </a:xfrm>
          <a:prstGeom prst="rect">
            <a:avLst/>
          </a:prstGeom>
          <a:ln>
            <a:solidFill>
              <a:schemeClr val="tx1"/>
            </a:solidFill>
          </a:ln>
        </p:spPr>
      </p:pic>
      <p:pic>
        <p:nvPicPr>
          <p:cNvPr id="4" name="Picture 3">
            <a:extLst>
              <a:ext uri="{FF2B5EF4-FFF2-40B4-BE49-F238E27FC236}">
                <a16:creationId xmlns:a16="http://schemas.microsoft.com/office/drawing/2014/main" xmlns="" id="{A5D6BFF0-679B-E482-D765-7DA16510090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2724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xmlns="" id="{B4747528-21F6-B362-70E9-C5784622C2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309807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control is typically adjusted for proper ALC setting on a single sideband transceiver?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RF clipping level</a:t>
            </a:r>
          </a:p>
          <a:p>
            <a:pPr marL="457200" indent="-457200">
              <a:buFont typeface="+mj-lt"/>
              <a:buAutoNum type="alphaUcPeriod"/>
            </a:pPr>
            <a:r>
              <a:rPr lang="en-US" b="0" i="0" u="none" strike="noStrike" baseline="0" dirty="0">
                <a:latin typeface="Calibri" panose="020F0502020204030204" pitchFamily="34" charset="0"/>
              </a:rPr>
              <a:t>Transmit audio or microphone gain</a:t>
            </a:r>
          </a:p>
          <a:p>
            <a:pPr marL="457200" indent="-457200">
              <a:buFont typeface="+mj-lt"/>
              <a:buAutoNum type="alphaUcPeriod"/>
            </a:pPr>
            <a:r>
              <a:rPr lang="en-US" b="0" i="0" u="none" strike="noStrike" baseline="0" dirty="0">
                <a:latin typeface="Calibri" panose="020F0502020204030204" pitchFamily="34" charset="0"/>
              </a:rPr>
              <a:t>Antenna inductance or capacitance</a:t>
            </a:r>
          </a:p>
          <a:p>
            <a:pPr marL="457200" indent="-457200">
              <a:buFont typeface="+mj-lt"/>
              <a:buAutoNum type="alphaUcPeriod"/>
            </a:pPr>
            <a:r>
              <a:rPr lang="en-US" b="0" i="0" u="none" strike="noStrike" baseline="0" dirty="0">
                <a:latin typeface="Calibri" panose="020F0502020204030204" pitchFamily="34" charset="0"/>
              </a:rPr>
              <a:t>Attenuator level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G2A12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1ABE45F-DE57-7DF2-8B96-7F8A750F3E2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68</a:t>
            </a:fld>
            <a:endParaRPr lang="en-US" sz="1200" b="1" dirty="0">
              <a:solidFill>
                <a:srgbClr val="23408E"/>
              </a:solidFill>
            </a:endParaRPr>
          </a:p>
        </p:txBody>
      </p:sp>
      <p:pic>
        <p:nvPicPr>
          <p:cNvPr id="6" name="Picture 5">
            <a:extLst>
              <a:ext uri="{FF2B5EF4-FFF2-40B4-BE49-F238E27FC236}">
                <a16:creationId xmlns:a16="http://schemas.microsoft.com/office/drawing/2014/main" xmlns="" id="{8FD5B8D9-AF8E-C5F5-0DEB-FE77C3E01C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851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signals are used to conduct a two-tone test?</a:t>
            </a:r>
            <a:br>
              <a:rPr lang="en-US" b="0" i="0" u="none" strike="noStrike" baseline="0" dirty="0">
                <a:solidFill>
                  <a:srgbClr val="23408E"/>
                </a:solidFill>
                <a:latin typeface="Calibri" panose="020F0502020204030204" pitchFamily="34" charset="0"/>
              </a:rPr>
            </a:b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Two audio signals of the same frequency shifted 90 degrees</a:t>
            </a:r>
          </a:p>
          <a:p>
            <a:pPr marL="457200" indent="-457200">
              <a:buFont typeface="+mj-lt"/>
              <a:buAutoNum type="alphaUcPeriod"/>
            </a:pPr>
            <a:r>
              <a:rPr lang="en-US" b="0" i="0" u="none" strike="noStrike" baseline="0" dirty="0">
                <a:latin typeface="Calibri" panose="020F0502020204030204" pitchFamily="34" charset="0"/>
              </a:rPr>
              <a:t>Two non-harmonically related audio signals</a:t>
            </a:r>
          </a:p>
          <a:p>
            <a:pPr marL="457200" indent="-457200">
              <a:buFont typeface="+mj-lt"/>
              <a:buAutoNum type="alphaUcPeriod"/>
            </a:pPr>
            <a:r>
              <a:rPr lang="en-US" b="0" i="0" u="none" strike="noStrike" baseline="0" dirty="0">
                <a:latin typeface="Calibri" panose="020F0502020204030204" pitchFamily="34" charset="0"/>
              </a:rPr>
              <a:t>Two swept frequency tones</a:t>
            </a:r>
          </a:p>
          <a:p>
            <a:pPr marL="457200" indent="-457200">
              <a:buFont typeface="+mj-lt"/>
              <a:buAutoNum type="alphaUcPeriod"/>
            </a:pPr>
            <a:r>
              <a:rPr lang="en-US" b="0" i="0" u="none" strike="noStrike" baseline="0" dirty="0">
                <a:latin typeface="Calibri" panose="020F0502020204030204" pitchFamily="34" charset="0"/>
              </a:rPr>
              <a:t>Two audio frequency range square wave signals of equal amplitude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G4B07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2B75F7F5-6621-7489-8B9D-350217AE3BE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69</a:t>
            </a:fld>
            <a:endParaRPr lang="en-US" sz="1200" b="1" dirty="0">
              <a:solidFill>
                <a:srgbClr val="23408E"/>
              </a:solidFill>
            </a:endParaRPr>
          </a:p>
        </p:txBody>
      </p:sp>
      <p:pic>
        <p:nvPicPr>
          <p:cNvPr id="6" name="Picture 5">
            <a:extLst>
              <a:ext uri="{FF2B5EF4-FFF2-40B4-BE49-F238E27FC236}">
                <a16:creationId xmlns:a16="http://schemas.microsoft.com/office/drawing/2014/main" xmlns="" id="{0A86C683-97E3-318A-9996-F90A962366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99001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27004-65F3-482E-91EF-1D97F87E4D44}"/>
              </a:ext>
            </a:extLst>
          </p:cNvPr>
          <p:cNvSpPr>
            <a:spLocks noGrp="1"/>
          </p:cNvSpPr>
          <p:nvPr>
            <p:ph type="title"/>
          </p:nvPr>
        </p:nvSpPr>
        <p:spPr>
          <a:xfrm>
            <a:off x="310128" y="649405"/>
            <a:ext cx="4670946" cy="874595"/>
          </a:xfrm>
        </p:spPr>
        <p:txBody>
          <a:bodyPr>
            <a:normAutofit fontScale="90000"/>
          </a:bodyPr>
          <a:lstStyle/>
          <a:p>
            <a:r>
              <a:rPr lang="en-US" dirty="0"/>
              <a:t>Bandwidth Definition</a:t>
            </a:r>
          </a:p>
        </p:txBody>
      </p:sp>
      <p:pic>
        <p:nvPicPr>
          <p:cNvPr id="80" name="Picture 79">
            <a:extLst>
              <a:ext uri="{FF2B5EF4-FFF2-40B4-BE49-F238E27FC236}">
                <a16:creationId xmlns:a16="http://schemas.microsoft.com/office/drawing/2014/main" xmlns="" id="{719C39C9-1C3B-4E62-898D-E1887803CE96}"/>
              </a:ext>
            </a:extLst>
          </p:cNvPr>
          <p:cNvPicPr>
            <a:picLocks noChangeAspect="1"/>
          </p:cNvPicPr>
          <p:nvPr/>
        </p:nvPicPr>
        <p:blipFill>
          <a:blip r:embed="rId2"/>
          <a:stretch>
            <a:fillRect/>
          </a:stretch>
        </p:blipFill>
        <p:spPr>
          <a:xfrm>
            <a:off x="5189590" y="1190847"/>
            <a:ext cx="6864595" cy="5114260"/>
          </a:xfrm>
          <a:prstGeom prst="rect">
            <a:avLst/>
          </a:prstGeom>
          <a:ln>
            <a:solidFill>
              <a:schemeClr val="tx1"/>
            </a:solidFill>
          </a:ln>
        </p:spPr>
      </p:pic>
      <p:sp>
        <p:nvSpPr>
          <p:cNvPr id="81" name="TextBox 80">
            <a:extLst>
              <a:ext uri="{FF2B5EF4-FFF2-40B4-BE49-F238E27FC236}">
                <a16:creationId xmlns:a16="http://schemas.microsoft.com/office/drawing/2014/main" xmlns="" id="{0A887BCD-0659-413E-ACD5-1E61BB8BB7E4}"/>
              </a:ext>
            </a:extLst>
          </p:cNvPr>
          <p:cNvSpPr txBox="1"/>
          <p:nvPr/>
        </p:nvSpPr>
        <p:spPr>
          <a:xfrm>
            <a:off x="310128" y="1874728"/>
            <a:ext cx="4670946"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Figure 5.1:  The FCC defines bandwidth as </a:t>
            </a:r>
            <a:r>
              <a:rPr lang="en-US" sz="2800" i="1" dirty="0">
                <a:solidFill>
                  <a:srgbClr val="0000CC"/>
                </a:solidFill>
                <a:latin typeface="Calibri" panose="020F0502020204030204" pitchFamily="34" charset="0"/>
                <a:cs typeface="Calibri" panose="020F0502020204030204" pitchFamily="34" charset="0"/>
              </a:rPr>
              <a:t>the width of a frequency band outside of which the mean [average] power of the transmitted signal is attenuated at least 26 dB below the mean power.</a:t>
            </a:r>
          </a:p>
        </p:txBody>
      </p:sp>
      <p:pic>
        <p:nvPicPr>
          <p:cNvPr id="3" name="Picture 2">
            <a:extLst>
              <a:ext uri="{FF2B5EF4-FFF2-40B4-BE49-F238E27FC236}">
                <a16:creationId xmlns:a16="http://schemas.microsoft.com/office/drawing/2014/main" xmlns="" id="{BCE52E31-7442-FBFB-2B0A-7B7322161A8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9723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ppt_x"/>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type of transmitter performance does a two-tone test analyze?</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Linearity</a:t>
            </a:r>
          </a:p>
          <a:p>
            <a:pPr marL="457200" indent="-457200">
              <a:buFont typeface="+mj-lt"/>
              <a:buAutoNum type="alphaUcPeriod"/>
            </a:pPr>
            <a:r>
              <a:rPr lang="en-US" b="0" i="0" u="none" strike="noStrike" baseline="0" dirty="0">
                <a:latin typeface="Calibri" panose="020F0502020204030204" pitchFamily="34" charset="0"/>
              </a:rPr>
              <a:t>Percentage of suppression of carrier and undesired sideband for SSB</a:t>
            </a:r>
          </a:p>
          <a:p>
            <a:pPr marL="457200" indent="-457200">
              <a:buFont typeface="+mj-lt"/>
              <a:buAutoNum type="alphaUcPeriod"/>
            </a:pPr>
            <a:r>
              <a:rPr lang="en-US" b="0" i="0" u="none" strike="noStrike" baseline="0" dirty="0">
                <a:latin typeface="Calibri" panose="020F0502020204030204" pitchFamily="34" charset="0"/>
              </a:rPr>
              <a:t>Percentage of frequency modulation</a:t>
            </a:r>
          </a:p>
          <a:p>
            <a:pPr marL="457200" indent="-457200">
              <a:buFont typeface="+mj-lt"/>
              <a:buAutoNum type="alphaUcPeriod"/>
            </a:pPr>
            <a:r>
              <a:rPr lang="en-US" b="0" i="0" u="none" strike="noStrike" baseline="0" dirty="0">
                <a:latin typeface="Calibri" panose="020F0502020204030204" pitchFamily="34" charset="0"/>
              </a:rPr>
              <a:t>Percentage of carrier phase shift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G4B08 (A)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226534F1-2B5D-E0D3-0379-1B4409C0401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70</a:t>
            </a:fld>
            <a:endParaRPr lang="en-US" sz="1200" b="1" dirty="0">
              <a:solidFill>
                <a:srgbClr val="23408E"/>
              </a:solidFill>
            </a:endParaRPr>
          </a:p>
        </p:txBody>
      </p:sp>
      <p:pic>
        <p:nvPicPr>
          <p:cNvPr id="6" name="Picture 5">
            <a:extLst>
              <a:ext uri="{FF2B5EF4-FFF2-40B4-BE49-F238E27FC236}">
                <a16:creationId xmlns:a16="http://schemas.microsoft.com/office/drawing/2014/main" xmlns="" id="{9C2BA70C-1CB6-4031-F308-DC48F7BEAB8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3205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speech processor in a transceiver?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Increase the apparent loudness of transmitted voice signals</a:t>
            </a:r>
          </a:p>
          <a:p>
            <a:pPr marL="457200" indent="-457200">
              <a:buFont typeface="+mj-lt"/>
              <a:buAutoNum type="alphaUcPeriod"/>
            </a:pPr>
            <a:r>
              <a:rPr lang="en-US" b="0" i="0" u="none" strike="noStrike" baseline="0" dirty="0">
                <a:latin typeface="Calibri" panose="020F0502020204030204" pitchFamily="34" charset="0"/>
              </a:rPr>
              <a:t>Increase transmitter bass response for more natural-sounding SSB signals</a:t>
            </a:r>
          </a:p>
          <a:p>
            <a:pPr marL="457200" indent="-457200">
              <a:buFont typeface="+mj-lt"/>
              <a:buAutoNum type="alphaUcPeriod"/>
            </a:pPr>
            <a:r>
              <a:rPr lang="en-US" b="0" i="0" u="none" strike="noStrike" baseline="0" dirty="0">
                <a:latin typeface="Calibri" panose="020F0502020204030204" pitchFamily="34" charset="0"/>
              </a:rPr>
              <a:t>Prevent distortion of voice signals</a:t>
            </a:r>
          </a:p>
          <a:p>
            <a:pPr marL="457200" indent="-457200">
              <a:buFont typeface="+mj-lt"/>
              <a:buAutoNum type="alphaUcPeriod"/>
            </a:pPr>
            <a:r>
              <a:rPr lang="en-US" b="0" i="0" u="none" strike="noStrike" baseline="0" dirty="0">
                <a:latin typeface="Calibri" panose="020F0502020204030204" pitchFamily="34" charset="0"/>
              </a:rPr>
              <a:t>Decrease high-frequency voice output to prevent out-of-band operation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G4D01 (A)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E90A45D-08D4-D2E5-1E52-DF263148FEC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71</a:t>
            </a:fld>
            <a:endParaRPr lang="en-US" sz="1200" b="1" dirty="0">
              <a:solidFill>
                <a:srgbClr val="23408E"/>
              </a:solidFill>
            </a:endParaRPr>
          </a:p>
        </p:txBody>
      </p:sp>
      <p:pic>
        <p:nvPicPr>
          <p:cNvPr id="6" name="Picture 5">
            <a:extLst>
              <a:ext uri="{FF2B5EF4-FFF2-40B4-BE49-F238E27FC236}">
                <a16:creationId xmlns:a16="http://schemas.microsoft.com/office/drawing/2014/main" xmlns="" id="{5BA6BE79-4641-4F94-D462-C6D6884836F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0138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 speech processor affect a single sideband phone signal?</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increases peak power</a:t>
            </a:r>
          </a:p>
          <a:p>
            <a:pPr marL="457200" indent="-457200">
              <a:buFont typeface="+mj-lt"/>
              <a:buAutoNum type="alphaUcPeriod"/>
            </a:pPr>
            <a:r>
              <a:rPr lang="en-US" b="0" i="0" u="none" strike="noStrike" baseline="0" dirty="0">
                <a:latin typeface="Calibri" panose="020F0502020204030204" pitchFamily="34" charset="0"/>
              </a:rPr>
              <a:t>It increases average power</a:t>
            </a:r>
          </a:p>
          <a:p>
            <a:pPr marL="457200" indent="-457200">
              <a:buFont typeface="+mj-lt"/>
              <a:buAutoNum type="alphaUcPeriod"/>
            </a:pPr>
            <a:r>
              <a:rPr lang="en-US" b="0" i="0" u="none" strike="noStrike" baseline="0" dirty="0">
                <a:latin typeface="Calibri" panose="020F0502020204030204" pitchFamily="34" charset="0"/>
              </a:rPr>
              <a:t>It reduces harmonic distortion</a:t>
            </a:r>
          </a:p>
          <a:p>
            <a:pPr marL="457200" indent="-457200">
              <a:buFont typeface="+mj-lt"/>
              <a:buAutoNum type="alphaUcPeriod"/>
            </a:pPr>
            <a:r>
              <a:rPr lang="en-US" b="0" i="0" u="none" strike="noStrike" baseline="0" dirty="0">
                <a:latin typeface="Calibri" panose="020F0502020204030204" pitchFamily="34" charset="0"/>
              </a:rPr>
              <a:t>It reduces intermodulation distortion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G4D02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042F0B7-6D7B-A531-F3B9-00891734EC0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72</a:t>
            </a:fld>
            <a:endParaRPr lang="en-US" sz="1200" b="1" dirty="0">
              <a:solidFill>
                <a:srgbClr val="23408E"/>
              </a:solidFill>
            </a:endParaRPr>
          </a:p>
        </p:txBody>
      </p:sp>
      <p:pic>
        <p:nvPicPr>
          <p:cNvPr id="6" name="Picture 5">
            <a:extLst>
              <a:ext uri="{FF2B5EF4-FFF2-40B4-BE49-F238E27FC236}">
                <a16:creationId xmlns:a16="http://schemas.microsoft.com/office/drawing/2014/main" xmlns="" id="{CBC2F105-00A1-153A-CF66-F44B6B0C47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0354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effect of an incorrectly adjusted speech processor?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Distorted speech</a:t>
            </a:r>
          </a:p>
          <a:p>
            <a:pPr marL="457200" indent="-457200">
              <a:buFont typeface="+mj-lt"/>
              <a:buAutoNum type="alphaUcPeriod"/>
            </a:pPr>
            <a:r>
              <a:rPr lang="en-US" b="0" i="0" u="none" strike="noStrike" baseline="0" dirty="0">
                <a:latin typeface="Calibri" panose="020F0502020204030204" pitchFamily="34" charset="0"/>
              </a:rPr>
              <a:t>Excess intermodulation products</a:t>
            </a:r>
          </a:p>
          <a:p>
            <a:pPr marL="457200" indent="-457200">
              <a:buFont typeface="+mj-lt"/>
              <a:buAutoNum type="alphaUcPeriod"/>
            </a:pPr>
            <a:r>
              <a:rPr lang="en-US" b="0" i="0" u="none" strike="noStrike" baseline="0" dirty="0">
                <a:latin typeface="Calibri" panose="020F0502020204030204" pitchFamily="34" charset="0"/>
              </a:rPr>
              <a:t>Excessive background noise</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G4D03 (D)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F64FA6F-6BFB-1554-2BAC-9CA6849AE4E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73</a:t>
            </a:fld>
            <a:endParaRPr lang="en-US" sz="1200" b="1" dirty="0">
              <a:solidFill>
                <a:srgbClr val="23408E"/>
              </a:solidFill>
            </a:endParaRPr>
          </a:p>
        </p:txBody>
      </p:sp>
      <p:pic>
        <p:nvPicPr>
          <p:cNvPr id="6" name="Picture 5">
            <a:extLst>
              <a:ext uri="{FF2B5EF4-FFF2-40B4-BE49-F238E27FC236}">
                <a16:creationId xmlns:a16="http://schemas.microsoft.com/office/drawing/2014/main" xmlns="" id="{E4E1DFAA-9906-C5A0-1CB7-0FBDEACC7DB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8660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25642" y="1528011"/>
            <a:ext cx="10956758" cy="1321553"/>
          </a:xfrm>
        </p:spPr>
        <p:txBody>
          <a:bodyPr/>
          <a:lstStyle/>
          <a:p>
            <a:pPr algn="l"/>
            <a:r>
              <a:rPr lang="en-US" b="0" i="0" u="none" strike="noStrike" baseline="0" dirty="0">
                <a:solidFill>
                  <a:srgbClr val="23408E"/>
                </a:solidFill>
                <a:latin typeface="Calibri" panose="020F0502020204030204" pitchFamily="34" charset="0"/>
              </a:rPr>
              <a:t>What frequency range is occupied by a 3 kHz LSB signal when the displayed carrier frequency is set to 7.178 MHz?</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a:xfrm>
            <a:off x="609600" y="3200400"/>
            <a:ext cx="4953000" cy="2925764"/>
          </a:xfrm>
        </p:spPr>
        <p:txBody>
          <a:bodyPr/>
          <a:lstStyle/>
          <a:p>
            <a:pPr marL="457200" indent="-457200">
              <a:buFont typeface="+mj-lt"/>
              <a:buAutoNum type="alphaUcPeriod"/>
            </a:pPr>
            <a:r>
              <a:rPr lang="en-US" b="0" i="0" u="none" strike="noStrike" baseline="0" dirty="0">
                <a:latin typeface="Calibri" panose="020F0502020204030204" pitchFamily="34" charset="0"/>
              </a:rPr>
              <a:t>7.178 to 7.181 MHz</a:t>
            </a:r>
          </a:p>
          <a:p>
            <a:pPr marL="457200" indent="-457200">
              <a:buFont typeface="+mj-lt"/>
              <a:buAutoNum type="alphaUcPeriod"/>
            </a:pPr>
            <a:r>
              <a:rPr lang="en-US" b="0" i="0" u="none" strike="noStrike" baseline="0" dirty="0">
                <a:latin typeface="Calibri" panose="020F0502020204030204" pitchFamily="34" charset="0"/>
              </a:rPr>
              <a:t>7.178 to 7.184 MHz</a:t>
            </a:r>
          </a:p>
          <a:p>
            <a:pPr marL="457200" indent="-457200">
              <a:buFont typeface="+mj-lt"/>
              <a:buAutoNum type="alphaUcPeriod"/>
            </a:pPr>
            <a:r>
              <a:rPr lang="en-US" b="0" i="0" u="none" strike="noStrike" baseline="0" dirty="0">
                <a:latin typeface="Calibri" panose="020F0502020204030204" pitchFamily="34" charset="0"/>
              </a:rPr>
              <a:t>7.175 to 7.178 MHz</a:t>
            </a:r>
          </a:p>
          <a:p>
            <a:pPr marL="457200" indent="-457200">
              <a:buFont typeface="+mj-lt"/>
              <a:buAutoNum type="alphaUcPeriod"/>
            </a:pPr>
            <a:r>
              <a:rPr lang="en-US" b="0" i="0" u="none" strike="noStrike" baseline="0" dirty="0">
                <a:latin typeface="Calibri" panose="020F0502020204030204" pitchFamily="34" charset="0"/>
              </a:rPr>
              <a:t>7.1765 to 7.1795 MHz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G4D08 (C)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4B29595-D814-0CAE-4A61-0601681506F2}"/>
              </a:ext>
            </a:extLst>
          </p:cNvPr>
          <p:cNvSpPr txBox="1"/>
          <p:nvPr/>
        </p:nvSpPr>
        <p:spPr>
          <a:xfrm>
            <a:off x="6477000" y="3581400"/>
            <a:ext cx="5105400" cy="2031325"/>
          </a:xfrm>
          <a:prstGeom prst="rect">
            <a:avLst/>
          </a:prstGeom>
          <a:solidFill>
            <a:schemeClr val="bg1">
              <a:lumMod val="95000"/>
            </a:schemeClr>
          </a:solidFill>
          <a:ln>
            <a:solidFill>
              <a:schemeClr val="tx1"/>
            </a:solidFill>
          </a:ln>
        </p:spPr>
        <p:txBody>
          <a:bodyPr wrap="square" rtlCol="0">
            <a:spAutoFit/>
          </a:bodyPr>
          <a:lstStyle/>
          <a:p>
            <a:r>
              <a:rPr lang="en-US" i="1" dirty="0">
                <a:solidFill>
                  <a:srgbClr val="0000CC"/>
                </a:solidFill>
                <a:latin typeface="Calibri" panose="020F0502020204030204" pitchFamily="34" charset="0"/>
                <a:cs typeface="Calibri" panose="020F0502020204030204" pitchFamily="34" charset="0"/>
              </a:rPr>
              <a:t>How to derive (since the signal is </a:t>
            </a:r>
            <a:r>
              <a:rPr lang="en-US" b="1" i="1" dirty="0">
                <a:solidFill>
                  <a:srgbClr val="0000CC"/>
                </a:solidFill>
                <a:latin typeface="Calibri" panose="020F0502020204030204" pitchFamily="34" charset="0"/>
                <a:cs typeface="Calibri" panose="020F0502020204030204" pitchFamily="34" charset="0"/>
              </a:rPr>
              <a:t>LSB</a:t>
            </a:r>
            <a:r>
              <a:rPr lang="en-US" i="1" dirty="0">
                <a:solidFill>
                  <a:srgbClr val="0000CC"/>
                </a:solidFill>
                <a:latin typeface="Calibri" panose="020F0502020204030204" pitchFamily="34" charset="0"/>
                <a:cs typeface="Calibri" panose="020F0502020204030204" pitchFamily="34" charset="0"/>
              </a:rPr>
              <a:t>, we SUBTRACT the 3 kHz from the carrier frequency) …</a:t>
            </a:r>
          </a:p>
          <a:p>
            <a:endParaRPr lang="en-US" i="1" dirty="0">
              <a:solidFill>
                <a:srgbClr val="0000CC"/>
              </a:solidFill>
              <a:latin typeface="Calibri" panose="020F0502020204030204" pitchFamily="34" charset="0"/>
              <a:cs typeface="Calibri" panose="020F0502020204030204" pitchFamily="34" charset="0"/>
            </a:endParaRPr>
          </a:p>
          <a:p>
            <a:r>
              <a:rPr lang="en-US" i="1" dirty="0">
                <a:solidFill>
                  <a:srgbClr val="0000CC"/>
                </a:solidFill>
                <a:latin typeface="Calibri" panose="020F0502020204030204" pitchFamily="34" charset="0"/>
                <a:cs typeface="Calibri" panose="020F0502020204030204" pitchFamily="34" charset="0"/>
              </a:rPr>
              <a:t>7.178 MHz = 7178 kHz</a:t>
            </a:r>
          </a:p>
          <a:p>
            <a:r>
              <a:rPr lang="en-US" i="1" dirty="0">
                <a:solidFill>
                  <a:srgbClr val="0000CC"/>
                </a:solidFill>
                <a:latin typeface="Calibri" panose="020F0502020204030204" pitchFamily="34" charset="0"/>
                <a:cs typeface="Calibri" panose="020F0502020204030204" pitchFamily="34" charset="0"/>
              </a:rPr>
              <a:t>7178 kHz – 3 kHz = 7175 kHz</a:t>
            </a:r>
          </a:p>
          <a:p>
            <a:endParaRPr lang="en-US" i="1" dirty="0">
              <a:solidFill>
                <a:srgbClr val="0000CC"/>
              </a:solidFill>
              <a:latin typeface="Calibri" panose="020F0502020204030204" pitchFamily="34" charset="0"/>
              <a:cs typeface="Calibri" panose="020F0502020204030204" pitchFamily="34" charset="0"/>
            </a:endParaRPr>
          </a:p>
          <a:p>
            <a:r>
              <a:rPr lang="en-US" i="1" dirty="0">
                <a:solidFill>
                  <a:srgbClr val="0000CC"/>
                </a:solidFill>
                <a:latin typeface="Calibri" panose="020F0502020204030204" pitchFamily="34" charset="0"/>
                <a:cs typeface="Calibri" panose="020F0502020204030204" pitchFamily="34" charset="0"/>
              </a:rPr>
              <a:t>Answer = 7175 to 7178 kHz = 7.175 to 7.178 MHz</a:t>
            </a:r>
          </a:p>
        </p:txBody>
      </p:sp>
      <p:sp>
        <p:nvSpPr>
          <p:cNvPr id="7" name="TextBox 6">
            <a:extLst>
              <a:ext uri="{FF2B5EF4-FFF2-40B4-BE49-F238E27FC236}">
                <a16:creationId xmlns:a16="http://schemas.microsoft.com/office/drawing/2014/main" xmlns="" id="{B82B2C41-2CF6-0C91-6E24-2C0EC681806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74</a:t>
            </a:fld>
            <a:endParaRPr lang="en-US" sz="1200" b="1" dirty="0">
              <a:solidFill>
                <a:srgbClr val="23408E"/>
              </a:solidFill>
            </a:endParaRPr>
          </a:p>
        </p:txBody>
      </p:sp>
      <p:pic>
        <p:nvPicPr>
          <p:cNvPr id="6" name="Picture 5">
            <a:extLst>
              <a:ext uri="{FF2B5EF4-FFF2-40B4-BE49-F238E27FC236}">
                <a16:creationId xmlns:a16="http://schemas.microsoft.com/office/drawing/2014/main" xmlns="" id="{E792CF8F-DEDD-48B6-4598-49DC56CFCA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67014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frequency range is occupied by a 3 kHz USB signal with the displayed carrier frequency set to 14.347 MHz?</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14.347 to 14.647 MHz</a:t>
            </a:r>
          </a:p>
          <a:p>
            <a:pPr marL="457200" indent="-457200">
              <a:buFont typeface="+mj-lt"/>
              <a:buAutoNum type="alphaUcPeriod"/>
            </a:pPr>
            <a:r>
              <a:rPr lang="en-US" b="0" i="0" u="none" strike="noStrike" baseline="0" dirty="0">
                <a:latin typeface="Calibri" panose="020F0502020204030204" pitchFamily="34" charset="0"/>
              </a:rPr>
              <a:t>14.347 to 14.350 MHz</a:t>
            </a:r>
          </a:p>
          <a:p>
            <a:pPr marL="457200" indent="-457200">
              <a:buFont typeface="+mj-lt"/>
              <a:buAutoNum type="alphaUcPeriod"/>
            </a:pPr>
            <a:r>
              <a:rPr lang="en-US" b="0" i="0" u="none" strike="noStrike" baseline="0" dirty="0">
                <a:latin typeface="Calibri" panose="020F0502020204030204" pitchFamily="34" charset="0"/>
              </a:rPr>
              <a:t>14.344 to 14.347 MHz</a:t>
            </a:r>
          </a:p>
          <a:p>
            <a:pPr marL="457200" indent="-457200">
              <a:buFont typeface="+mj-lt"/>
              <a:buAutoNum type="alphaUcPeriod"/>
            </a:pPr>
            <a:r>
              <a:rPr lang="en-US" b="0" i="0" u="none" strike="noStrike" baseline="0" dirty="0">
                <a:latin typeface="Calibri" panose="020F0502020204030204" pitchFamily="34" charset="0"/>
              </a:rPr>
              <a:t>14.3455 to 14.3485 MHz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G4D09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7440005-2BD6-7620-DB0E-8D54F44D36C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75</a:t>
            </a:fld>
            <a:endParaRPr lang="en-US" sz="1200" b="1" dirty="0">
              <a:solidFill>
                <a:srgbClr val="23408E"/>
              </a:solidFill>
            </a:endParaRPr>
          </a:p>
        </p:txBody>
      </p:sp>
      <p:pic>
        <p:nvPicPr>
          <p:cNvPr id="6" name="Picture 5">
            <a:extLst>
              <a:ext uri="{FF2B5EF4-FFF2-40B4-BE49-F238E27FC236}">
                <a16:creationId xmlns:a16="http://schemas.microsoft.com/office/drawing/2014/main" xmlns="" id="{0F98D4E1-A178-81B3-67C5-82B05026E9D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9241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close to the lower edge of a band’s phone segment should your displayed carrier frequency be when using 3 kHz wide LSB?</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At least 3 kHz above the edge of the segment</a:t>
            </a:r>
          </a:p>
          <a:p>
            <a:pPr marL="457200" indent="-457200">
              <a:buFont typeface="+mj-lt"/>
              <a:buAutoNum type="alphaUcPeriod"/>
            </a:pPr>
            <a:r>
              <a:rPr lang="en-US" b="0" i="0" u="none" strike="noStrike" baseline="0" dirty="0">
                <a:latin typeface="Calibri" panose="020F0502020204030204" pitchFamily="34" charset="0"/>
              </a:rPr>
              <a:t>At least 3 kHz below the edge of the segment</a:t>
            </a:r>
          </a:p>
          <a:p>
            <a:pPr marL="457200" indent="-457200">
              <a:buFont typeface="+mj-lt"/>
              <a:buAutoNum type="alphaUcPeriod"/>
            </a:pPr>
            <a:r>
              <a:rPr lang="en-US" b="0" i="0" u="none" strike="noStrike" baseline="0" dirty="0">
                <a:latin typeface="Calibri" panose="020F0502020204030204" pitchFamily="34" charset="0"/>
              </a:rPr>
              <a:t>At least 1 kHz below the edge of the segment</a:t>
            </a:r>
          </a:p>
          <a:p>
            <a:pPr marL="457200" indent="-457200">
              <a:buFont typeface="+mj-lt"/>
              <a:buAutoNum type="alphaUcPeriod"/>
            </a:pPr>
            <a:r>
              <a:rPr lang="en-US" b="0" i="0" u="none" strike="noStrike" baseline="0" dirty="0">
                <a:latin typeface="Calibri" panose="020F0502020204030204" pitchFamily="34" charset="0"/>
              </a:rPr>
              <a:t>At least 1 kHz above the edge of the segment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G4D10 (A)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C64F6889-399F-FCF8-E3A8-3FDF0D20EB6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76</a:t>
            </a:fld>
            <a:endParaRPr lang="en-US" sz="1200" b="1" dirty="0">
              <a:solidFill>
                <a:srgbClr val="23408E"/>
              </a:solidFill>
            </a:endParaRPr>
          </a:p>
        </p:txBody>
      </p:sp>
      <p:pic>
        <p:nvPicPr>
          <p:cNvPr id="6" name="Picture 5">
            <a:extLst>
              <a:ext uri="{FF2B5EF4-FFF2-40B4-BE49-F238E27FC236}">
                <a16:creationId xmlns:a16="http://schemas.microsoft.com/office/drawing/2014/main" xmlns="" id="{E3B367C5-2016-9A9A-0963-32A2B826AA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8415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close to the upper edge of a band’s phone segment should your displayed carrier frequency be when using 3 kHz wide USB?</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At least 3 kHz above the edge of the band</a:t>
            </a:r>
          </a:p>
          <a:p>
            <a:pPr marL="457200" indent="-457200">
              <a:buFont typeface="+mj-lt"/>
              <a:buAutoNum type="alphaUcPeriod"/>
            </a:pPr>
            <a:r>
              <a:rPr lang="en-US" b="0" i="0" u="none" strike="noStrike" baseline="0" dirty="0">
                <a:latin typeface="Calibri" panose="020F0502020204030204" pitchFamily="34" charset="0"/>
              </a:rPr>
              <a:t>At least 3 kHz below the edge of the band</a:t>
            </a:r>
          </a:p>
          <a:p>
            <a:pPr marL="457200" indent="-457200">
              <a:buFont typeface="+mj-lt"/>
              <a:buAutoNum type="alphaUcPeriod"/>
            </a:pPr>
            <a:r>
              <a:rPr lang="en-US" b="0" i="0" u="none" strike="noStrike" baseline="0" dirty="0">
                <a:latin typeface="Calibri" panose="020F0502020204030204" pitchFamily="34" charset="0"/>
              </a:rPr>
              <a:t>At least 1 kHz above the edge of the segment</a:t>
            </a:r>
          </a:p>
          <a:p>
            <a:pPr marL="457200" indent="-457200">
              <a:buFont typeface="+mj-lt"/>
              <a:buAutoNum type="alphaUcPeriod"/>
            </a:pPr>
            <a:r>
              <a:rPr lang="en-US" b="0" i="0" u="none" strike="noStrike" baseline="0" dirty="0">
                <a:latin typeface="Calibri" panose="020F0502020204030204" pitchFamily="34" charset="0"/>
              </a:rPr>
              <a:t>At least 1 kHz below the edge of the segment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G4D11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1053CA8-6501-59AA-1CAB-6C81FB9BFAA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77</a:t>
            </a:fld>
            <a:endParaRPr lang="en-US" sz="1200" b="1" dirty="0">
              <a:solidFill>
                <a:srgbClr val="23408E"/>
              </a:solidFill>
            </a:endParaRPr>
          </a:p>
        </p:txBody>
      </p:sp>
      <p:pic>
        <p:nvPicPr>
          <p:cNvPr id="6" name="Picture 5">
            <a:extLst>
              <a:ext uri="{FF2B5EF4-FFF2-40B4-BE49-F238E27FC236}">
                <a16:creationId xmlns:a16="http://schemas.microsoft.com/office/drawing/2014/main" xmlns="" id="{F4BD1921-4100-448E-2484-71D6EE27AC7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8333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describes a linear amplifier?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Any RF power amplifier used in conjunction with an amateur transceiver</a:t>
            </a:r>
          </a:p>
          <a:p>
            <a:pPr marL="457200" indent="-457200">
              <a:buFont typeface="+mj-lt"/>
              <a:buAutoNum type="alphaUcPeriod"/>
            </a:pPr>
            <a:r>
              <a:rPr lang="en-US" b="0" i="0" u="none" strike="noStrike" baseline="0" dirty="0">
                <a:latin typeface="Calibri" panose="020F0502020204030204" pitchFamily="34" charset="0"/>
              </a:rPr>
              <a:t>An amplifier in which the output preserves the input waveform</a:t>
            </a:r>
          </a:p>
          <a:p>
            <a:pPr marL="457200" indent="-457200">
              <a:buFont typeface="+mj-lt"/>
              <a:buAutoNum type="alphaUcPeriod"/>
            </a:pPr>
            <a:r>
              <a:rPr lang="en-US" b="0" i="0" u="none" strike="noStrike" baseline="0" dirty="0">
                <a:latin typeface="Calibri" panose="020F0502020204030204" pitchFamily="34" charset="0"/>
              </a:rPr>
              <a:t>A Class C high efficiency amplifier</a:t>
            </a:r>
          </a:p>
          <a:p>
            <a:pPr marL="457200" indent="-457200">
              <a:buFont typeface="+mj-lt"/>
              <a:buAutoNum type="alphaUcPeriod"/>
            </a:pPr>
            <a:r>
              <a:rPr lang="en-US" b="0" i="0" u="none" strike="noStrike" baseline="0" dirty="0">
                <a:latin typeface="Calibri" panose="020F0502020204030204" pitchFamily="34" charset="0"/>
              </a:rPr>
              <a:t>An amplifier used as a frequency multiplier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G7B10 (B)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429E05F-43B8-F4E8-1B96-E7DADF63768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78</a:t>
            </a:fld>
            <a:endParaRPr lang="en-US" sz="1200" b="1" dirty="0">
              <a:solidFill>
                <a:srgbClr val="23408E"/>
              </a:solidFill>
            </a:endParaRPr>
          </a:p>
        </p:txBody>
      </p:sp>
      <p:pic>
        <p:nvPicPr>
          <p:cNvPr id="6" name="Picture 5">
            <a:extLst>
              <a:ext uri="{FF2B5EF4-FFF2-40B4-BE49-F238E27FC236}">
                <a16:creationId xmlns:a16="http://schemas.microsoft.com/office/drawing/2014/main" xmlns="" id="{1199B856-8C14-0570-E892-04F7E7D0E9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5986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circuit is used to select one of the sidebands from a balanced modulator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Carrier oscillator</a:t>
            </a:r>
          </a:p>
          <a:p>
            <a:pPr marL="457200" indent="-457200">
              <a:buFont typeface="+mj-lt"/>
              <a:buAutoNum type="alphaUcPeriod"/>
            </a:pPr>
            <a:r>
              <a:rPr lang="en-US" b="0" i="0" u="none" strike="noStrike" baseline="0" dirty="0">
                <a:latin typeface="Calibri" panose="020F0502020204030204" pitchFamily="34" charset="0"/>
              </a:rPr>
              <a:t>Filter</a:t>
            </a:r>
          </a:p>
          <a:p>
            <a:pPr marL="457200" indent="-457200">
              <a:buFont typeface="+mj-lt"/>
              <a:buAutoNum type="alphaUcPeriod"/>
            </a:pPr>
            <a:r>
              <a:rPr lang="en-US" b="0" i="0" u="none" strike="noStrike" baseline="0" dirty="0">
                <a:latin typeface="Calibri" panose="020F0502020204030204" pitchFamily="34" charset="0"/>
              </a:rPr>
              <a:t>IF amplifier</a:t>
            </a:r>
          </a:p>
          <a:p>
            <a:pPr marL="457200" indent="-457200">
              <a:buFont typeface="+mj-lt"/>
              <a:buAutoNum type="alphaUcPeriod"/>
            </a:pPr>
            <a:r>
              <a:rPr lang="en-US" b="0" i="0" u="none" strike="noStrike" baseline="0" dirty="0">
                <a:latin typeface="Calibri" panose="020F0502020204030204" pitchFamily="34" charset="0"/>
              </a:rPr>
              <a:t>RF amplifier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G7C01 (B)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9A1C681-A8E8-BF63-7B3C-1D7AD8B90B9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79</a:t>
            </a:fld>
            <a:endParaRPr lang="en-US" sz="1200" b="1" dirty="0">
              <a:solidFill>
                <a:srgbClr val="23408E"/>
              </a:solidFill>
            </a:endParaRPr>
          </a:p>
        </p:txBody>
      </p:sp>
      <p:pic>
        <p:nvPicPr>
          <p:cNvPr id="6" name="Picture 5">
            <a:extLst>
              <a:ext uri="{FF2B5EF4-FFF2-40B4-BE49-F238E27FC236}">
                <a16:creationId xmlns:a16="http://schemas.microsoft.com/office/drawing/2014/main" xmlns="" id="{C9F8E3D9-BC65-F7D3-A7BF-B24899BA73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9784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4E868-0944-4403-8507-832B3CDCDA6B}"/>
              </a:ext>
            </a:extLst>
          </p:cNvPr>
          <p:cNvSpPr>
            <a:spLocks noGrp="1"/>
          </p:cNvSpPr>
          <p:nvPr>
            <p:ph type="title"/>
          </p:nvPr>
        </p:nvSpPr>
        <p:spPr/>
        <p:txBody>
          <a:bodyPr/>
          <a:lstStyle/>
          <a:p>
            <a:r>
              <a:rPr lang="en-US" dirty="0"/>
              <a:t>Bandwidth Definition (cont.)</a:t>
            </a:r>
          </a:p>
        </p:txBody>
      </p:sp>
      <p:sp>
        <p:nvSpPr>
          <p:cNvPr id="3" name="Content Placeholder 2">
            <a:extLst>
              <a:ext uri="{FF2B5EF4-FFF2-40B4-BE49-F238E27FC236}">
                <a16:creationId xmlns:a16="http://schemas.microsoft.com/office/drawing/2014/main" xmlns="" id="{7E97C60F-2C6D-4002-8C10-08622C93E352}"/>
              </a:ext>
            </a:extLst>
          </p:cNvPr>
          <p:cNvSpPr>
            <a:spLocks noGrp="1"/>
          </p:cNvSpPr>
          <p:nvPr>
            <p:ph idx="1"/>
          </p:nvPr>
        </p:nvSpPr>
        <p:spPr/>
        <p:txBody>
          <a:bodyPr/>
          <a:lstStyle/>
          <a:p>
            <a:r>
              <a:rPr lang="en-US" dirty="0"/>
              <a:t>The difference in frequency between the lowest and highest component of a composite signal is the signal’s </a:t>
            </a:r>
            <a:r>
              <a:rPr lang="en-US" i="1" dirty="0">
                <a:solidFill>
                  <a:srgbClr val="C00000"/>
                </a:solidFill>
              </a:rPr>
              <a:t>bandwidth</a:t>
            </a:r>
          </a:p>
          <a:p>
            <a:pPr lvl="1"/>
            <a:r>
              <a:rPr lang="en-US" dirty="0"/>
              <a:t>See Fig 5.1 for the FCC definition (previous slide)</a:t>
            </a:r>
          </a:p>
          <a:p>
            <a:r>
              <a:rPr lang="en-US" dirty="0"/>
              <a:t>The FCC limits signal bandwidth so that many stations and types of signals can share the limited amount of spectrum space (see Table 5.1, next slide)</a:t>
            </a:r>
          </a:p>
        </p:txBody>
      </p:sp>
      <p:pic>
        <p:nvPicPr>
          <p:cNvPr id="4" name="Picture 3">
            <a:extLst>
              <a:ext uri="{FF2B5EF4-FFF2-40B4-BE49-F238E27FC236}">
                <a16:creationId xmlns:a16="http://schemas.microsoft.com/office/drawing/2014/main" xmlns="" id="{D4924DED-C688-2E02-486C-0762B9EAFDD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2710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output is produced by a balanced modulator?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Frequency modulated RF</a:t>
            </a:r>
          </a:p>
          <a:p>
            <a:pPr marL="457200" indent="-457200">
              <a:buFont typeface="+mj-lt"/>
              <a:buAutoNum type="alphaUcPeriod"/>
            </a:pPr>
            <a:r>
              <a:rPr lang="en-US" b="0" i="0" u="none" strike="noStrike" baseline="0" dirty="0">
                <a:latin typeface="Calibri" panose="020F0502020204030204" pitchFamily="34" charset="0"/>
              </a:rPr>
              <a:t>Audio with equalized frequency response</a:t>
            </a:r>
          </a:p>
          <a:p>
            <a:pPr marL="457200" indent="-457200">
              <a:buFont typeface="+mj-lt"/>
              <a:buAutoNum type="alphaUcPeriod"/>
            </a:pPr>
            <a:r>
              <a:rPr lang="en-US" b="0" i="0" u="none" strike="noStrike" baseline="0" dirty="0">
                <a:latin typeface="Calibri" panose="020F0502020204030204" pitchFamily="34" charset="0"/>
              </a:rPr>
              <a:t>Audio extracted from the modulation signal</a:t>
            </a:r>
          </a:p>
          <a:p>
            <a:pPr marL="457200" indent="-457200">
              <a:buFont typeface="+mj-lt"/>
              <a:buAutoNum type="alphaUcPeriod"/>
            </a:pPr>
            <a:r>
              <a:rPr lang="en-US" b="0" i="0" u="none" strike="noStrike" baseline="0" dirty="0">
                <a:latin typeface="Calibri" panose="020F0502020204030204" pitchFamily="34" charset="0"/>
              </a:rPr>
              <a:t>Double-sideband modulated RF</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G7C02 (D)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3AC58BC-9534-0AFD-862E-A34725BB4EF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80</a:t>
            </a:fld>
            <a:endParaRPr lang="en-US" sz="1200" b="1" dirty="0">
              <a:solidFill>
                <a:srgbClr val="23408E"/>
              </a:solidFill>
            </a:endParaRPr>
          </a:p>
        </p:txBody>
      </p:sp>
      <p:pic>
        <p:nvPicPr>
          <p:cNvPr id="6" name="Picture 5">
            <a:extLst>
              <a:ext uri="{FF2B5EF4-FFF2-40B4-BE49-F238E27FC236}">
                <a16:creationId xmlns:a16="http://schemas.microsoft.com/office/drawing/2014/main" xmlns="" id="{681ACE6D-0EAA-ADDE-7E09-D9651895EC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4989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an effect of overmodulation?</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Insufficient audio</a:t>
            </a:r>
          </a:p>
          <a:p>
            <a:pPr marL="457200" indent="-457200">
              <a:buFont typeface="+mj-lt"/>
              <a:buAutoNum type="alphaUcPeriod"/>
            </a:pPr>
            <a:r>
              <a:rPr lang="en-US" b="0" i="0" u="none" strike="noStrike" baseline="0" dirty="0">
                <a:latin typeface="Calibri" panose="020F0502020204030204" pitchFamily="34" charset="0"/>
              </a:rPr>
              <a:t>Insufficient bandwidth</a:t>
            </a:r>
          </a:p>
          <a:p>
            <a:pPr marL="457200" indent="-457200">
              <a:buFont typeface="+mj-lt"/>
              <a:buAutoNum type="alphaUcPeriod"/>
            </a:pPr>
            <a:r>
              <a:rPr lang="en-US" b="0" i="0" u="none" strike="noStrike" baseline="0" dirty="0">
                <a:latin typeface="Calibri" panose="020F0502020204030204" pitchFamily="34" charset="0"/>
              </a:rPr>
              <a:t>Frequency drift</a:t>
            </a:r>
          </a:p>
          <a:p>
            <a:pPr marL="457200" indent="-457200">
              <a:buFont typeface="+mj-lt"/>
              <a:buAutoNum type="alphaUcPeriod"/>
            </a:pPr>
            <a:r>
              <a:rPr lang="en-US" b="0" i="0" u="none" strike="noStrike" baseline="0" dirty="0">
                <a:latin typeface="Calibri" panose="020F0502020204030204" pitchFamily="34" charset="0"/>
              </a:rPr>
              <a:t>Excessive bandwidth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G8A08 (D)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C0980F88-02EA-15CA-013C-A28AA339CB9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81</a:t>
            </a:fld>
            <a:endParaRPr lang="en-US" sz="1200" b="1" dirty="0">
              <a:solidFill>
                <a:srgbClr val="23408E"/>
              </a:solidFill>
            </a:endParaRPr>
          </a:p>
        </p:txBody>
      </p:sp>
      <p:pic>
        <p:nvPicPr>
          <p:cNvPr id="6" name="Picture 5">
            <a:extLst>
              <a:ext uri="{FF2B5EF4-FFF2-40B4-BE49-F238E27FC236}">
                <a16:creationId xmlns:a16="http://schemas.microsoft.com/office/drawing/2014/main" xmlns="" id="{781DAA76-8AC7-0D26-A5FB-31EE6A3561A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3987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meant by the term “flat-topping,” when referring to an amplitude-modulated phone signal?</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Signal distortion caused by insufficient collector current</a:t>
            </a:r>
          </a:p>
          <a:p>
            <a:pPr marL="457200" indent="-457200">
              <a:buFont typeface="+mj-lt"/>
              <a:buAutoNum type="alphaUcPeriod"/>
            </a:pPr>
            <a:r>
              <a:rPr lang="en-US" b="0" i="0" u="none" strike="noStrike" baseline="0" dirty="0">
                <a:latin typeface="Calibri" panose="020F0502020204030204" pitchFamily="34" charset="0"/>
              </a:rPr>
              <a:t>The transmitter’s automatic level control (ALC) is properly adjusted</a:t>
            </a:r>
          </a:p>
          <a:p>
            <a:pPr marL="457200" indent="-457200">
              <a:buFont typeface="+mj-lt"/>
              <a:buAutoNum type="alphaUcPeriod"/>
            </a:pPr>
            <a:r>
              <a:rPr lang="en-US" b="0" i="0" u="none" strike="noStrike" baseline="0" dirty="0">
                <a:latin typeface="Calibri" panose="020F0502020204030204" pitchFamily="34" charset="0"/>
              </a:rPr>
              <a:t>Signal distortion caused by excessive drive or speech levels</a:t>
            </a:r>
          </a:p>
          <a:p>
            <a:pPr marL="457200" indent="-457200">
              <a:buFont typeface="+mj-lt"/>
              <a:buAutoNum type="alphaUcPeriod"/>
            </a:pPr>
            <a:r>
              <a:rPr lang="en-US" b="0" i="0" u="none" strike="noStrike" baseline="0" dirty="0">
                <a:latin typeface="Calibri" panose="020F0502020204030204" pitchFamily="34" charset="0"/>
              </a:rPr>
              <a:t>The transmitter’s carrier is properly suppressed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G8A10 (C)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2094F13-1BEC-F260-78E9-9EB4A8C385A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82</a:t>
            </a:fld>
            <a:endParaRPr lang="en-US" sz="1200" b="1" dirty="0">
              <a:solidFill>
                <a:srgbClr val="23408E"/>
              </a:solidFill>
            </a:endParaRPr>
          </a:p>
        </p:txBody>
      </p:sp>
      <p:pic>
        <p:nvPicPr>
          <p:cNvPr id="6" name="Picture 5">
            <a:extLst>
              <a:ext uri="{FF2B5EF4-FFF2-40B4-BE49-F238E27FC236}">
                <a16:creationId xmlns:a16="http://schemas.microsoft.com/office/drawing/2014/main" xmlns="" id="{137518D0-DAF3-9112-87FD-90415CB175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4668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modulation envelope of an AM signal?</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waveform created by connecting the peak values of the modulated signal</a:t>
            </a:r>
          </a:p>
          <a:p>
            <a:pPr marL="457200" indent="-457200">
              <a:buFont typeface="+mj-lt"/>
              <a:buAutoNum type="alphaUcPeriod"/>
            </a:pPr>
            <a:r>
              <a:rPr lang="en-US" b="0" i="0" u="none" strike="noStrike" baseline="0" dirty="0">
                <a:latin typeface="Calibri" panose="020F0502020204030204" pitchFamily="34" charset="0"/>
              </a:rPr>
              <a:t>The carrier frequency that contains the signal</a:t>
            </a:r>
          </a:p>
          <a:p>
            <a:pPr marL="457200" indent="-457200">
              <a:buFont typeface="+mj-lt"/>
              <a:buAutoNum type="alphaUcPeriod"/>
            </a:pPr>
            <a:r>
              <a:rPr lang="en-US" b="0" i="0" u="none" strike="noStrike" baseline="0" dirty="0">
                <a:latin typeface="Calibri" panose="020F0502020204030204" pitchFamily="34" charset="0"/>
              </a:rPr>
              <a:t>Spurious signals that envelop nearby frequencies</a:t>
            </a:r>
          </a:p>
          <a:p>
            <a:pPr marL="457200" indent="-457200">
              <a:buFont typeface="+mj-lt"/>
              <a:buAutoNum type="alphaUcPeriod"/>
            </a:pPr>
            <a:r>
              <a:rPr lang="en-US" b="0" i="0" u="none" strike="noStrike" baseline="0" dirty="0">
                <a:latin typeface="Calibri" panose="020F0502020204030204" pitchFamily="34" charset="0"/>
              </a:rPr>
              <a:t>The bandwidth of the modulated signal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G8A11 (A)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BED3B68-B73C-0C02-B846-77ABBEDB513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83</a:t>
            </a:fld>
            <a:endParaRPr lang="en-US" sz="1200" b="1" dirty="0">
              <a:solidFill>
                <a:srgbClr val="23408E"/>
              </a:solidFill>
            </a:endParaRPr>
          </a:p>
        </p:txBody>
      </p:sp>
      <p:pic>
        <p:nvPicPr>
          <p:cNvPr id="6" name="Picture 5">
            <a:extLst>
              <a:ext uri="{FF2B5EF4-FFF2-40B4-BE49-F238E27FC236}">
                <a16:creationId xmlns:a16="http://schemas.microsoft.com/office/drawing/2014/main" xmlns="" id="{CDBB7173-72F3-375A-EDCB-3095435E91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23497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total bandwidth of an FM phone transmission having 5 kHz deviation and 3 kHz modulating frequency?</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de-DE" b="0" i="0" u="none" strike="noStrike" baseline="0" dirty="0">
                <a:latin typeface="Calibri" panose="020F0502020204030204" pitchFamily="34" charset="0"/>
              </a:rPr>
              <a:t>3 kHz</a:t>
            </a:r>
          </a:p>
          <a:p>
            <a:pPr marL="457200" indent="-457200">
              <a:buFont typeface="+mj-lt"/>
              <a:buAutoNum type="alphaUcPeriod"/>
            </a:pPr>
            <a:r>
              <a:rPr lang="de-DE" b="0" i="0" u="none" strike="noStrike" baseline="0" dirty="0">
                <a:latin typeface="Calibri" panose="020F0502020204030204" pitchFamily="34" charset="0"/>
              </a:rPr>
              <a:t>5 kHz</a:t>
            </a:r>
          </a:p>
          <a:p>
            <a:pPr marL="457200" indent="-457200">
              <a:buFont typeface="+mj-lt"/>
              <a:buAutoNum type="alphaUcPeriod"/>
            </a:pPr>
            <a:r>
              <a:rPr lang="de-DE" b="0" i="0" u="none" strike="noStrike" baseline="0" dirty="0">
                <a:latin typeface="Calibri" panose="020F0502020204030204" pitchFamily="34" charset="0"/>
              </a:rPr>
              <a:t>8 kHz</a:t>
            </a:r>
          </a:p>
          <a:p>
            <a:pPr marL="457200" indent="-457200">
              <a:buFont typeface="+mj-lt"/>
              <a:buAutoNum type="alphaUcPeriod"/>
            </a:pPr>
            <a:r>
              <a:rPr lang="de-DE" b="0" i="0" u="none" strike="noStrike" baseline="0" dirty="0">
                <a:latin typeface="Calibri" panose="020F0502020204030204" pitchFamily="34" charset="0"/>
              </a:rPr>
              <a:t>16 kHz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G8B06 (D)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41547AE-0EF7-58F7-ECED-FCFFCB54780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84</a:t>
            </a:fld>
            <a:endParaRPr lang="en-US" sz="1200" b="1" dirty="0">
              <a:solidFill>
                <a:srgbClr val="23408E"/>
              </a:solidFill>
            </a:endParaRPr>
          </a:p>
        </p:txBody>
      </p:sp>
      <p:pic>
        <p:nvPicPr>
          <p:cNvPr id="6" name="Picture 5">
            <a:extLst>
              <a:ext uri="{FF2B5EF4-FFF2-40B4-BE49-F238E27FC236}">
                <a16:creationId xmlns:a16="http://schemas.microsoft.com/office/drawing/2014/main" xmlns="" id="{45F687E1-1908-8980-3F5D-11E9DFB7ED5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6334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is the frequency deviation for a 12.21 MHz reactance modulated oscillator in a 5 kHz deviation, 146.52 MHz FM phone transmitter?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de-DE" b="0" i="0" u="none" strike="noStrike" baseline="0" dirty="0">
                <a:latin typeface="Calibri" panose="020F0502020204030204" pitchFamily="34" charset="0"/>
              </a:rPr>
              <a:t>101.75 Hz</a:t>
            </a:r>
          </a:p>
          <a:p>
            <a:pPr marL="457200" indent="-457200">
              <a:buFont typeface="+mj-lt"/>
              <a:buAutoNum type="alphaUcPeriod"/>
            </a:pPr>
            <a:r>
              <a:rPr lang="de-DE" b="0" i="0" u="none" strike="noStrike" baseline="0" dirty="0">
                <a:latin typeface="Calibri" panose="020F0502020204030204" pitchFamily="34" charset="0"/>
              </a:rPr>
              <a:t>416.7 Hz</a:t>
            </a:r>
          </a:p>
          <a:p>
            <a:pPr marL="457200" indent="-457200">
              <a:buFont typeface="+mj-lt"/>
              <a:buAutoNum type="alphaUcPeriod"/>
            </a:pPr>
            <a:r>
              <a:rPr lang="de-DE" b="0" i="0" u="none" strike="noStrike" baseline="0" dirty="0">
                <a:latin typeface="Calibri" panose="020F0502020204030204" pitchFamily="34" charset="0"/>
              </a:rPr>
              <a:t>5 kHz</a:t>
            </a:r>
          </a:p>
          <a:p>
            <a:pPr marL="457200" indent="-457200">
              <a:buFont typeface="+mj-lt"/>
              <a:buAutoNum type="alphaUcPeriod"/>
            </a:pPr>
            <a:r>
              <a:rPr lang="de-DE" b="0" i="0" u="none" strike="noStrike" baseline="0" dirty="0">
                <a:latin typeface="Calibri" panose="020F0502020204030204" pitchFamily="34" charset="0"/>
              </a:rPr>
              <a:t>60 kHz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G8B07 (B)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65429B0-4115-7B59-CA94-978B267F712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85</a:t>
            </a:fld>
            <a:endParaRPr lang="en-US" sz="1200" b="1" dirty="0">
              <a:solidFill>
                <a:srgbClr val="23408E"/>
              </a:solidFill>
            </a:endParaRPr>
          </a:p>
        </p:txBody>
      </p:sp>
      <p:pic>
        <p:nvPicPr>
          <p:cNvPr id="6" name="Picture 5">
            <a:extLst>
              <a:ext uri="{FF2B5EF4-FFF2-40B4-BE49-F238E27FC236}">
                <a16:creationId xmlns:a16="http://schemas.microsoft.com/office/drawing/2014/main" xmlns="" id="{60B26A79-A952-0DD8-EFA1-E7C7E6B87F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8687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3CC8EE-E977-4256-9C12-6607E97DECAD}"/>
              </a:ext>
            </a:extLst>
          </p:cNvPr>
          <p:cNvSpPr>
            <a:spLocks noGrp="1"/>
          </p:cNvSpPr>
          <p:nvPr>
            <p:ph type="title"/>
          </p:nvPr>
        </p:nvSpPr>
        <p:spPr/>
        <p:txBody>
          <a:bodyPr/>
          <a:lstStyle/>
          <a:p>
            <a:r>
              <a:rPr lang="en-US" dirty="0"/>
              <a:t>Amplifiers</a:t>
            </a:r>
          </a:p>
        </p:txBody>
      </p:sp>
      <p:sp>
        <p:nvSpPr>
          <p:cNvPr id="2" name="Text Placeholder 1">
            <a:extLst>
              <a:ext uri="{FF2B5EF4-FFF2-40B4-BE49-F238E27FC236}">
                <a16:creationId xmlns:a16="http://schemas.microsoft.com/office/drawing/2014/main" xmlns="" id="{87AB43E6-483D-4815-9C90-2AFEBF1255C4}"/>
              </a:ext>
            </a:extLst>
          </p:cNvPr>
          <p:cNvSpPr>
            <a:spLocks noGrp="1"/>
          </p:cNvSpPr>
          <p:nvPr>
            <p:ph idx="1"/>
          </p:nvPr>
        </p:nvSpPr>
        <p:spPr>
          <a:xfrm>
            <a:off x="609600" y="2169994"/>
            <a:ext cx="10972800" cy="4380228"/>
          </a:xfrm>
        </p:spPr>
        <p:txBody>
          <a:bodyPr/>
          <a:lstStyle/>
          <a:p>
            <a:pPr>
              <a:buFont typeface="Arial" panose="020B0604020202020204" pitchFamily="34" charset="0"/>
              <a:buChar char="•"/>
            </a:pPr>
            <a:r>
              <a:rPr lang="en-US" dirty="0"/>
              <a:t>Radio operators (HF) sometimes use amplifiers to boost signals when conditions are poor, to accommodate difficult propagation paths, etc.</a:t>
            </a:r>
          </a:p>
          <a:p>
            <a:pPr>
              <a:buFont typeface="Arial" panose="020B0604020202020204" pitchFamily="34" charset="0"/>
              <a:buChar char="•"/>
            </a:pPr>
            <a:r>
              <a:rPr lang="en-US" dirty="0"/>
              <a:t>On HF, high-power amplifiers often use vacuum tube circuits that require operator adjustment</a:t>
            </a:r>
          </a:p>
          <a:p>
            <a:pPr>
              <a:buFont typeface="Arial" panose="020B0604020202020204" pitchFamily="34" charset="0"/>
              <a:buChar char="•"/>
            </a:pPr>
            <a:r>
              <a:rPr lang="en-US" dirty="0"/>
              <a:t>The efficiency of an amplifier is defined as the RF output power divided by the dc input power</a:t>
            </a:r>
          </a:p>
          <a:p>
            <a:pPr>
              <a:buFont typeface="Arial" panose="020B0604020202020204" pitchFamily="34" charset="0"/>
              <a:buChar char="•"/>
            </a:pPr>
            <a:r>
              <a:rPr lang="en-US" dirty="0"/>
              <a:t>Also called </a:t>
            </a:r>
            <a:r>
              <a:rPr lang="en-US" i="1" dirty="0">
                <a:solidFill>
                  <a:srgbClr val="C00000"/>
                </a:solidFill>
              </a:rPr>
              <a:t>linears</a:t>
            </a:r>
          </a:p>
        </p:txBody>
      </p:sp>
      <p:pic>
        <p:nvPicPr>
          <p:cNvPr id="4" name="Picture 3">
            <a:extLst>
              <a:ext uri="{FF2B5EF4-FFF2-40B4-BE49-F238E27FC236}">
                <a16:creationId xmlns:a16="http://schemas.microsoft.com/office/drawing/2014/main" xmlns="" id="{ECE8226B-4D67-4935-C351-4CF70548BD0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6550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2629E-EA02-4D17-A59C-8068B19D8A43}"/>
              </a:ext>
            </a:extLst>
          </p:cNvPr>
          <p:cNvSpPr>
            <a:spLocks noGrp="1"/>
          </p:cNvSpPr>
          <p:nvPr>
            <p:ph type="title"/>
          </p:nvPr>
        </p:nvSpPr>
        <p:spPr/>
        <p:txBody>
          <a:bodyPr/>
          <a:lstStyle/>
          <a:p>
            <a:r>
              <a:rPr lang="en-US" dirty="0"/>
              <a:t>Four Common Amplifier Classes</a:t>
            </a:r>
          </a:p>
        </p:txBody>
      </p:sp>
      <p:sp>
        <p:nvSpPr>
          <p:cNvPr id="3" name="Content Placeholder 2">
            <a:extLst>
              <a:ext uri="{FF2B5EF4-FFF2-40B4-BE49-F238E27FC236}">
                <a16:creationId xmlns:a16="http://schemas.microsoft.com/office/drawing/2014/main" xmlns="" id="{E0526396-3440-4F6A-A02B-21001F88485E}"/>
              </a:ext>
            </a:extLst>
          </p:cNvPr>
          <p:cNvSpPr>
            <a:spLocks noGrp="1"/>
          </p:cNvSpPr>
          <p:nvPr>
            <p:ph idx="1"/>
          </p:nvPr>
        </p:nvSpPr>
        <p:spPr>
          <a:xfrm>
            <a:off x="381000" y="2169994"/>
            <a:ext cx="11658600" cy="4380228"/>
          </a:xfrm>
        </p:spPr>
        <p:txBody>
          <a:bodyPr/>
          <a:lstStyle/>
          <a:p>
            <a:r>
              <a:rPr lang="en-US" sz="2800" dirty="0"/>
              <a:t>Class A – The most linear, lowest signal distortion, least efficient; because class A’s pass the entire sinusoidal input cycle, the conduct 100% of the time</a:t>
            </a:r>
          </a:p>
          <a:p>
            <a:r>
              <a:rPr lang="en-US" sz="2800" dirty="0"/>
              <a:t>Class B – Known as push-pull, pair of amplifying devices each active during complementary halves of the signal’s cycle, good linearity, good efficiency</a:t>
            </a:r>
          </a:p>
          <a:p>
            <a:r>
              <a:rPr lang="en-US" sz="2800" dirty="0"/>
              <a:t>Class AB – Midway between A and B, linearity not as good as A, but efficiency is improved</a:t>
            </a:r>
          </a:p>
          <a:p>
            <a:r>
              <a:rPr lang="en-US" sz="2800" dirty="0"/>
              <a:t>Class C – Highest efficiency, only suitable for CW and FM (due to poor linearity)</a:t>
            </a:r>
          </a:p>
          <a:p>
            <a:endParaRPr lang="en-US" sz="2800" dirty="0"/>
          </a:p>
          <a:p>
            <a:endParaRPr lang="en-US" sz="2800" dirty="0"/>
          </a:p>
        </p:txBody>
      </p:sp>
      <p:pic>
        <p:nvPicPr>
          <p:cNvPr id="4" name="Picture 3">
            <a:extLst>
              <a:ext uri="{FF2B5EF4-FFF2-40B4-BE49-F238E27FC236}">
                <a16:creationId xmlns:a16="http://schemas.microsoft.com/office/drawing/2014/main" xmlns="" id="{B6E6018F-72AC-69F0-C605-9B0FEE8B6F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79486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4837E-F25D-4381-8E19-E2B92A189F8A}"/>
              </a:ext>
            </a:extLst>
          </p:cNvPr>
          <p:cNvSpPr>
            <a:spLocks noGrp="1"/>
          </p:cNvSpPr>
          <p:nvPr>
            <p:ph type="title"/>
          </p:nvPr>
        </p:nvSpPr>
        <p:spPr/>
        <p:txBody>
          <a:bodyPr/>
          <a:lstStyle/>
          <a:p>
            <a:r>
              <a:rPr lang="en-US" dirty="0"/>
              <a:t>Amplifiers (cont.)</a:t>
            </a:r>
          </a:p>
        </p:txBody>
      </p:sp>
      <p:sp>
        <p:nvSpPr>
          <p:cNvPr id="3" name="Content Placeholder 2">
            <a:extLst>
              <a:ext uri="{FF2B5EF4-FFF2-40B4-BE49-F238E27FC236}">
                <a16:creationId xmlns:a16="http://schemas.microsoft.com/office/drawing/2014/main" xmlns="" id="{23E92C3E-BEE9-4501-BA97-8B95069EE157}"/>
              </a:ext>
            </a:extLst>
          </p:cNvPr>
          <p:cNvSpPr>
            <a:spLocks noGrp="1"/>
          </p:cNvSpPr>
          <p:nvPr>
            <p:ph idx="1"/>
          </p:nvPr>
        </p:nvSpPr>
        <p:spPr/>
        <p:txBody>
          <a:bodyPr/>
          <a:lstStyle/>
          <a:p>
            <a:r>
              <a:rPr lang="en-US" dirty="0"/>
              <a:t>Some linear amplifiers can be operated in either Class AB for SSB operation or in Class C for CW</a:t>
            </a:r>
          </a:p>
          <a:p>
            <a:r>
              <a:rPr lang="en-US" dirty="0"/>
              <a:t>Transceivers often include a delay in the keying circuit timing so that the changeover relay is completely switched before transceiver is allowed to supply any RF output</a:t>
            </a:r>
          </a:p>
          <a:p>
            <a:pPr lvl="1"/>
            <a:r>
              <a:rPr lang="en-US" dirty="0"/>
              <a:t>Prevents hot-switching in which amplifier is already supplying RF</a:t>
            </a:r>
          </a:p>
          <a:p>
            <a:pPr lvl="1"/>
            <a:r>
              <a:rPr lang="en-US" dirty="0"/>
              <a:t>Can destroy the relay or other external devices</a:t>
            </a:r>
          </a:p>
          <a:p>
            <a:endParaRPr lang="en-US" dirty="0"/>
          </a:p>
        </p:txBody>
      </p:sp>
      <p:pic>
        <p:nvPicPr>
          <p:cNvPr id="4" name="Picture 3">
            <a:extLst>
              <a:ext uri="{FF2B5EF4-FFF2-40B4-BE49-F238E27FC236}">
                <a16:creationId xmlns:a16="http://schemas.microsoft.com/office/drawing/2014/main" xmlns="" id="{4F327476-C67C-9E3C-5025-9DD9555B63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3062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8302B-0F8C-4CE5-95CA-C84A85C34800}"/>
              </a:ext>
            </a:extLst>
          </p:cNvPr>
          <p:cNvSpPr>
            <a:spLocks noGrp="1"/>
          </p:cNvSpPr>
          <p:nvPr>
            <p:ph type="title"/>
          </p:nvPr>
        </p:nvSpPr>
        <p:spPr/>
        <p:txBody>
          <a:bodyPr/>
          <a:lstStyle/>
          <a:p>
            <a:r>
              <a:rPr lang="en-US" dirty="0"/>
              <a:t>Tuning &amp; Driving Vacuum Tube Amplifiers</a:t>
            </a:r>
          </a:p>
        </p:txBody>
      </p:sp>
      <p:sp>
        <p:nvSpPr>
          <p:cNvPr id="3" name="Content Placeholder 2">
            <a:extLst>
              <a:ext uri="{FF2B5EF4-FFF2-40B4-BE49-F238E27FC236}">
                <a16:creationId xmlns:a16="http://schemas.microsoft.com/office/drawing/2014/main" xmlns="" id="{96F866A3-4CFC-422A-9CCD-88FB71B45A66}"/>
              </a:ext>
            </a:extLst>
          </p:cNvPr>
          <p:cNvSpPr>
            <a:spLocks noGrp="1"/>
          </p:cNvSpPr>
          <p:nvPr>
            <p:ph idx="1"/>
          </p:nvPr>
        </p:nvSpPr>
        <p:spPr>
          <a:xfrm>
            <a:off x="457200" y="2169994"/>
            <a:ext cx="11506200" cy="4380228"/>
          </a:xfrm>
        </p:spPr>
        <p:txBody>
          <a:bodyPr/>
          <a:lstStyle/>
          <a:p>
            <a:r>
              <a:rPr lang="en-US" dirty="0"/>
              <a:t>Set BAND switch to desired frequency</a:t>
            </a:r>
          </a:p>
          <a:p>
            <a:r>
              <a:rPr lang="en-US" dirty="0"/>
              <a:t>Apply drive power to amplifier while adjusting TUNE control to obtain minimum plate current (called the </a:t>
            </a:r>
            <a:r>
              <a:rPr lang="en-US" i="1" dirty="0">
                <a:solidFill>
                  <a:srgbClr val="C00000"/>
                </a:solidFill>
              </a:rPr>
              <a:t>dip</a:t>
            </a:r>
            <a:r>
              <a:rPr lang="en-US" dirty="0"/>
              <a:t>)</a:t>
            </a:r>
          </a:p>
          <a:p>
            <a:r>
              <a:rPr lang="en-US" dirty="0"/>
              <a:t>Adjust LOAD to obtain peak output power</a:t>
            </a:r>
          </a:p>
          <a:p>
            <a:r>
              <a:rPr lang="en-US" dirty="0"/>
              <a:t>Continue adjusting until max output power is obtained</a:t>
            </a:r>
          </a:p>
          <a:p>
            <a:r>
              <a:rPr lang="en-US" dirty="0"/>
              <a:t>Avoid exceeding max plate current</a:t>
            </a:r>
          </a:p>
          <a:p>
            <a:r>
              <a:rPr lang="en-US" dirty="0"/>
              <a:t>Input power to amplifier may also be adjusted during this process</a:t>
            </a:r>
          </a:p>
        </p:txBody>
      </p:sp>
      <p:pic>
        <p:nvPicPr>
          <p:cNvPr id="4" name="Picture 3">
            <a:extLst>
              <a:ext uri="{FF2B5EF4-FFF2-40B4-BE49-F238E27FC236}">
                <a16:creationId xmlns:a16="http://schemas.microsoft.com/office/drawing/2014/main" xmlns="" id="{D12083C1-3DAF-4AAF-2567-1438002105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0333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475E5-1DAC-40EC-BBB3-83860CF71C90}"/>
              </a:ext>
            </a:extLst>
          </p:cNvPr>
          <p:cNvSpPr>
            <a:spLocks noGrp="1"/>
          </p:cNvSpPr>
          <p:nvPr>
            <p:ph type="title"/>
          </p:nvPr>
        </p:nvSpPr>
        <p:spPr>
          <a:xfrm>
            <a:off x="466539" y="705852"/>
            <a:ext cx="10843146" cy="1219201"/>
          </a:xfrm>
        </p:spPr>
        <p:txBody>
          <a:bodyPr/>
          <a:lstStyle/>
          <a:p>
            <a:r>
              <a:rPr lang="en-US" dirty="0"/>
              <a:t>Table 5.1: Amateur Signal Bandwidths</a:t>
            </a:r>
            <a:br>
              <a:rPr lang="en-US" dirty="0"/>
            </a:br>
            <a:r>
              <a:rPr lang="en-US" sz="3200" dirty="0"/>
              <a:t>Most Common Amateur Signals</a:t>
            </a:r>
          </a:p>
        </p:txBody>
      </p:sp>
      <p:graphicFrame>
        <p:nvGraphicFramePr>
          <p:cNvPr id="4" name="Table 4">
            <a:extLst>
              <a:ext uri="{FF2B5EF4-FFF2-40B4-BE49-F238E27FC236}">
                <a16:creationId xmlns:a16="http://schemas.microsoft.com/office/drawing/2014/main" xmlns="" id="{08728E4B-739E-4728-8FBF-CA7D19E18F40}"/>
              </a:ext>
            </a:extLst>
          </p:cNvPr>
          <p:cNvGraphicFramePr>
            <a:graphicFrameLocks noGrp="1"/>
          </p:cNvGraphicFramePr>
          <p:nvPr>
            <p:ph idx="1"/>
            <p:extLst>
              <p:ext uri="{D42A27DB-BD31-4B8C-83A1-F6EECF244321}">
                <p14:modId xmlns:p14="http://schemas.microsoft.com/office/powerpoint/2010/main" xmlns="" val="1643002948"/>
              </p:ext>
            </p:extLst>
          </p:nvPr>
        </p:nvGraphicFramePr>
        <p:xfrm>
          <a:off x="1047466" y="2122733"/>
          <a:ext cx="9998242" cy="4066671"/>
        </p:xfrm>
        <a:graphic>
          <a:graphicData uri="http://schemas.openxmlformats.org/drawingml/2006/table">
            <a:tbl>
              <a:tblPr firstRow="1" bandRow="1">
                <a:tableStyleId>{5C22544A-7EE6-4342-B048-85BDC9FD1C3A}</a:tableStyleId>
              </a:tblPr>
              <a:tblGrid>
                <a:gridCol w="4999121">
                  <a:extLst>
                    <a:ext uri="{9D8B030D-6E8A-4147-A177-3AD203B41FA5}">
                      <a16:colId xmlns:a16="http://schemas.microsoft.com/office/drawing/2014/main" xmlns="" val="336350774"/>
                    </a:ext>
                  </a:extLst>
                </a:gridCol>
                <a:gridCol w="4999121">
                  <a:extLst>
                    <a:ext uri="{9D8B030D-6E8A-4147-A177-3AD203B41FA5}">
                      <a16:colId xmlns:a16="http://schemas.microsoft.com/office/drawing/2014/main" xmlns="" val="499820536"/>
                    </a:ext>
                  </a:extLst>
                </a:gridCol>
              </a:tblGrid>
              <a:tr h="580953">
                <a:tc>
                  <a:txBody>
                    <a:bodyPr/>
                    <a:lstStyle/>
                    <a:p>
                      <a:pPr algn="ctr"/>
                      <a:r>
                        <a:rPr lang="en-US" sz="2600" dirty="0">
                          <a:solidFill>
                            <a:schemeClr val="bg1"/>
                          </a:solidFill>
                          <a:latin typeface="Calibri" panose="020F0502020204030204" pitchFamily="34" charset="0"/>
                          <a:cs typeface="Calibri" panose="020F0502020204030204" pitchFamily="34" charset="0"/>
                        </a:rPr>
                        <a:t>Type of Signal</a:t>
                      </a:r>
                    </a:p>
                  </a:txBody>
                  <a:tcPr/>
                </a:tc>
                <a:tc>
                  <a:txBody>
                    <a:bodyPr/>
                    <a:lstStyle/>
                    <a:p>
                      <a:pPr algn="ctr"/>
                      <a:r>
                        <a:rPr lang="en-US" sz="2600" dirty="0">
                          <a:solidFill>
                            <a:schemeClr val="bg1"/>
                          </a:solidFill>
                          <a:latin typeface="Calibri" panose="020F0502020204030204" pitchFamily="34" charset="0"/>
                          <a:cs typeface="Calibri" panose="020F0502020204030204" pitchFamily="34" charset="0"/>
                        </a:rPr>
                        <a:t>Typical Bandwidth</a:t>
                      </a:r>
                    </a:p>
                  </a:txBody>
                  <a:tcPr/>
                </a:tc>
                <a:extLst>
                  <a:ext uri="{0D108BD9-81ED-4DB2-BD59-A6C34878D82A}">
                    <a16:rowId xmlns:a16="http://schemas.microsoft.com/office/drawing/2014/main" xmlns="" val="3035422819"/>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AM voice</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6 kHz</a:t>
                      </a:r>
                    </a:p>
                  </a:txBody>
                  <a:tcPr/>
                </a:tc>
                <a:extLst>
                  <a:ext uri="{0D108BD9-81ED-4DB2-BD59-A6C34878D82A}">
                    <a16:rowId xmlns:a16="http://schemas.microsoft.com/office/drawing/2014/main" xmlns="" val="1407271710"/>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Amateur television</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6 MHz</a:t>
                      </a:r>
                    </a:p>
                  </a:txBody>
                  <a:tcPr/>
                </a:tc>
                <a:extLst>
                  <a:ext uri="{0D108BD9-81ED-4DB2-BD59-A6C34878D82A}">
                    <a16:rowId xmlns:a16="http://schemas.microsoft.com/office/drawing/2014/main" xmlns="" val="1653514998"/>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SSB voice</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2 to 3 kHz</a:t>
                      </a:r>
                    </a:p>
                  </a:txBody>
                  <a:tcPr/>
                </a:tc>
                <a:extLst>
                  <a:ext uri="{0D108BD9-81ED-4DB2-BD59-A6C34878D82A}">
                    <a16:rowId xmlns:a16="http://schemas.microsoft.com/office/drawing/2014/main" xmlns="" val="442924383"/>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Digital using SSB</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50 to 3000 Hz (0.05 – 3 kHz)</a:t>
                      </a:r>
                    </a:p>
                  </a:txBody>
                  <a:tcPr/>
                </a:tc>
                <a:extLst>
                  <a:ext uri="{0D108BD9-81ED-4DB2-BD59-A6C34878D82A}">
                    <a16:rowId xmlns:a16="http://schemas.microsoft.com/office/drawing/2014/main" xmlns="" val="1387344435"/>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CW</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100 to 300 Hz (0.1 – 0.3 kHz)</a:t>
                      </a:r>
                    </a:p>
                  </a:txBody>
                  <a:tcPr/>
                </a:tc>
                <a:extLst>
                  <a:ext uri="{0D108BD9-81ED-4DB2-BD59-A6C34878D82A}">
                    <a16:rowId xmlns:a16="http://schemas.microsoft.com/office/drawing/2014/main" xmlns="" val="3791367561"/>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FM voice</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5 to 16 kHz</a:t>
                      </a:r>
                    </a:p>
                  </a:txBody>
                  <a:tcPr/>
                </a:tc>
                <a:extLst>
                  <a:ext uri="{0D108BD9-81ED-4DB2-BD59-A6C34878D82A}">
                    <a16:rowId xmlns:a16="http://schemas.microsoft.com/office/drawing/2014/main" xmlns="" val="2627364574"/>
                  </a:ext>
                </a:extLst>
              </a:tr>
            </a:tbl>
          </a:graphicData>
        </a:graphic>
      </p:graphicFrame>
      <p:pic>
        <p:nvPicPr>
          <p:cNvPr id="3" name="Picture 2">
            <a:extLst>
              <a:ext uri="{FF2B5EF4-FFF2-40B4-BE49-F238E27FC236}">
                <a16:creationId xmlns:a16="http://schemas.microsoft.com/office/drawing/2014/main" xmlns="" id="{1096EA7C-E0D6-4F04-EE65-F0077A064F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311350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D950C-48EC-4938-8E63-79ED59990074}"/>
              </a:ext>
            </a:extLst>
          </p:cNvPr>
          <p:cNvSpPr>
            <a:spLocks noGrp="1"/>
          </p:cNvSpPr>
          <p:nvPr>
            <p:ph type="title"/>
          </p:nvPr>
        </p:nvSpPr>
        <p:spPr/>
        <p:txBody>
          <a:bodyPr/>
          <a:lstStyle/>
          <a:p>
            <a:r>
              <a:rPr lang="en-US" dirty="0"/>
              <a:t>Amplifiers (cont.)</a:t>
            </a:r>
          </a:p>
        </p:txBody>
      </p:sp>
      <p:sp>
        <p:nvSpPr>
          <p:cNvPr id="3" name="Content Placeholder 2">
            <a:extLst>
              <a:ext uri="{FF2B5EF4-FFF2-40B4-BE49-F238E27FC236}">
                <a16:creationId xmlns:a16="http://schemas.microsoft.com/office/drawing/2014/main" xmlns="" id="{DCD1120F-C984-4147-81F8-3BD4CB249213}"/>
              </a:ext>
            </a:extLst>
          </p:cNvPr>
          <p:cNvSpPr>
            <a:spLocks noGrp="1"/>
          </p:cNvSpPr>
          <p:nvPr>
            <p:ph idx="1"/>
          </p:nvPr>
        </p:nvSpPr>
        <p:spPr>
          <a:xfrm>
            <a:off x="609600" y="2169994"/>
            <a:ext cx="10972800" cy="4380228"/>
          </a:xfrm>
        </p:spPr>
        <p:txBody>
          <a:bodyPr/>
          <a:lstStyle/>
          <a:p>
            <a:r>
              <a:rPr lang="en-US" sz="3000" dirty="0"/>
              <a:t>Tubes can be destroyed by applying too much drive</a:t>
            </a:r>
          </a:p>
          <a:p>
            <a:r>
              <a:rPr lang="en-US" sz="3000" dirty="0"/>
              <a:t>Modern amplifiers have protective circuits</a:t>
            </a:r>
          </a:p>
          <a:p>
            <a:r>
              <a:rPr lang="en-US" sz="3000" dirty="0"/>
              <a:t>Similar cautions apply to solid-state amplifiers with power transistors that can be destroyed with excessive drive power</a:t>
            </a:r>
          </a:p>
          <a:p>
            <a:r>
              <a:rPr lang="en-US" sz="3000" dirty="0"/>
              <a:t>Some amplifiers generate automatic leveling control (ALC) signals that can be connected to the transmitter to limit excess drive</a:t>
            </a:r>
          </a:p>
          <a:p>
            <a:pPr lvl="1"/>
            <a:r>
              <a:rPr lang="en-US" sz="2600" dirty="0"/>
              <a:t>Check both the amplifier and transceiver manuals to be sure signals are compatible and so you know how to use the ALC meter readings</a:t>
            </a:r>
            <a:endParaRPr lang="en-US" sz="2400" dirty="0"/>
          </a:p>
        </p:txBody>
      </p:sp>
      <p:pic>
        <p:nvPicPr>
          <p:cNvPr id="4" name="Picture 3">
            <a:extLst>
              <a:ext uri="{FF2B5EF4-FFF2-40B4-BE49-F238E27FC236}">
                <a16:creationId xmlns:a16="http://schemas.microsoft.com/office/drawing/2014/main" xmlns="" id="{275C8B18-03EA-3D7E-0613-5D06DE734E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7653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4A9B7-87D3-4BBD-B93B-330512541872}"/>
              </a:ext>
            </a:extLst>
          </p:cNvPr>
          <p:cNvSpPr>
            <a:spLocks noGrp="1"/>
          </p:cNvSpPr>
          <p:nvPr>
            <p:ph type="title"/>
          </p:nvPr>
        </p:nvSpPr>
        <p:spPr/>
        <p:txBody>
          <a:bodyPr/>
          <a:lstStyle/>
          <a:p>
            <a:r>
              <a:rPr lang="en-US" dirty="0"/>
              <a:t>Neutralization</a:t>
            </a:r>
          </a:p>
        </p:txBody>
      </p:sp>
      <p:sp>
        <p:nvSpPr>
          <p:cNvPr id="3" name="Content Placeholder 2">
            <a:extLst>
              <a:ext uri="{FF2B5EF4-FFF2-40B4-BE49-F238E27FC236}">
                <a16:creationId xmlns:a16="http://schemas.microsoft.com/office/drawing/2014/main" xmlns="" id="{D3D95850-9678-4C9E-A3AC-6A1A3259C67D}"/>
              </a:ext>
            </a:extLst>
          </p:cNvPr>
          <p:cNvSpPr>
            <a:spLocks noGrp="1"/>
          </p:cNvSpPr>
          <p:nvPr>
            <p:ph idx="1"/>
          </p:nvPr>
        </p:nvSpPr>
        <p:spPr>
          <a:xfrm>
            <a:off x="609600" y="2286000"/>
            <a:ext cx="10972800" cy="4264222"/>
          </a:xfrm>
        </p:spPr>
        <p:txBody>
          <a:bodyPr/>
          <a:lstStyle/>
          <a:p>
            <a:r>
              <a:rPr lang="en-US" dirty="0"/>
              <a:t>HF amplifiers can self-oscillate because of positive feedback in an amplifier tube</a:t>
            </a:r>
          </a:p>
          <a:p>
            <a:r>
              <a:rPr lang="en-US" dirty="0"/>
              <a:t>Self-oscillation creates spurious output signals and may damage the tube or amplifier components</a:t>
            </a:r>
          </a:p>
          <a:p>
            <a:r>
              <a:rPr lang="en-US" dirty="0"/>
              <a:t>The technique of preventing self-oscillation is called </a:t>
            </a:r>
            <a:r>
              <a:rPr lang="en-US" i="1" dirty="0">
                <a:solidFill>
                  <a:srgbClr val="C00000"/>
                </a:solidFill>
              </a:rPr>
              <a:t>neutralization</a:t>
            </a:r>
          </a:p>
          <a:p>
            <a:pPr lvl="1"/>
            <a:r>
              <a:rPr lang="en-US" dirty="0"/>
              <a:t>Done by creating negative feedback (small variable capacitor between amplifier’s output and input circuits)</a:t>
            </a:r>
          </a:p>
          <a:p>
            <a:endParaRPr lang="en-US" dirty="0"/>
          </a:p>
        </p:txBody>
      </p:sp>
      <p:pic>
        <p:nvPicPr>
          <p:cNvPr id="4" name="Picture 3">
            <a:extLst>
              <a:ext uri="{FF2B5EF4-FFF2-40B4-BE49-F238E27FC236}">
                <a16:creationId xmlns:a16="http://schemas.microsoft.com/office/drawing/2014/main" xmlns="" id="{E7477055-2667-0D92-1730-512216FCC4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42282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xmlns="" id="{E54DFFE2-7C6B-F35E-1215-F2DEDBE8F6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6945335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effect on plate current of the correct setting of a vacuum-tube RF power amplifier’s TUNE control?</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pronounced peak</a:t>
            </a:r>
          </a:p>
          <a:p>
            <a:pPr marL="457200" indent="-457200">
              <a:buFont typeface="+mj-lt"/>
              <a:buAutoNum type="alphaUcPeriod"/>
            </a:pPr>
            <a:r>
              <a:rPr lang="en-US" b="0" i="0" u="none" strike="noStrike" baseline="0" dirty="0">
                <a:latin typeface="Calibri" panose="020F0502020204030204" pitchFamily="34" charset="0"/>
              </a:rPr>
              <a:t>A pronounced dip</a:t>
            </a:r>
          </a:p>
          <a:p>
            <a:pPr marL="457200" indent="-457200">
              <a:buFont typeface="+mj-lt"/>
              <a:buAutoNum type="alphaUcPeriod"/>
            </a:pPr>
            <a:r>
              <a:rPr lang="en-US" b="0" i="0" u="none" strike="noStrike" baseline="0" dirty="0">
                <a:latin typeface="Calibri" panose="020F0502020204030204" pitchFamily="34" charset="0"/>
              </a:rPr>
              <a:t>No change will be observed</a:t>
            </a:r>
          </a:p>
          <a:p>
            <a:pPr marL="457200" indent="-457200">
              <a:buFont typeface="+mj-lt"/>
              <a:buAutoNum type="alphaUcPeriod"/>
            </a:pPr>
            <a:r>
              <a:rPr lang="en-US" b="0" i="0" u="none" strike="noStrike" baseline="0" dirty="0">
                <a:latin typeface="Calibri" panose="020F0502020204030204" pitchFamily="34" charset="0"/>
              </a:rPr>
              <a:t>A slow, rhythmic oscillation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G4A04 (B)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0B86ECDD-AB13-492F-3DA3-AE6A4A5F6C6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93</a:t>
            </a:fld>
            <a:endParaRPr lang="en-US" sz="1200" b="1" dirty="0">
              <a:solidFill>
                <a:srgbClr val="23408E"/>
              </a:solidFill>
            </a:endParaRPr>
          </a:p>
        </p:txBody>
      </p:sp>
      <p:pic>
        <p:nvPicPr>
          <p:cNvPr id="6" name="Picture 5">
            <a:extLst>
              <a:ext uri="{FF2B5EF4-FFF2-40B4-BE49-F238E27FC236}">
                <a16:creationId xmlns:a16="http://schemas.microsoft.com/office/drawing/2014/main" xmlns="" id="{2E2CF68F-2063-9122-0A04-C5C5DFEFA7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4586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reason to use Automatic Level Control (ALC) with an RF power amplifier?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balance the transmitter audio frequency response</a:t>
            </a:r>
          </a:p>
          <a:p>
            <a:pPr marL="457200" indent="-457200">
              <a:buFont typeface="+mj-lt"/>
              <a:buAutoNum type="alphaUcPeriod"/>
            </a:pPr>
            <a:r>
              <a:rPr lang="en-US" b="0" i="0" u="none" strike="noStrike" baseline="0" dirty="0">
                <a:latin typeface="Calibri" panose="020F0502020204030204" pitchFamily="34" charset="0"/>
              </a:rPr>
              <a:t>To reduce harmonic radiation</a:t>
            </a:r>
          </a:p>
          <a:p>
            <a:pPr marL="457200" indent="-457200">
              <a:buFont typeface="+mj-lt"/>
              <a:buAutoNum type="alphaUcPeriod"/>
            </a:pPr>
            <a:r>
              <a:rPr lang="en-US" b="0" i="0" u="none" strike="noStrike" baseline="0" dirty="0">
                <a:latin typeface="Calibri" panose="020F0502020204030204" pitchFamily="34" charset="0"/>
              </a:rPr>
              <a:t>To prevent excessive drive</a:t>
            </a:r>
          </a:p>
          <a:p>
            <a:pPr marL="457200" indent="-457200">
              <a:buFont typeface="+mj-lt"/>
              <a:buAutoNum type="alphaUcPeriod"/>
            </a:pPr>
            <a:r>
              <a:rPr lang="en-US" b="0" i="0" u="none" strike="noStrike" baseline="0" dirty="0">
                <a:latin typeface="Calibri" panose="020F0502020204030204" pitchFamily="34" charset="0"/>
              </a:rPr>
              <a:t>To increase overall efficiency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G4A05 (C)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5F6E002-F3F8-B173-D74B-F8F84A5FCEF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94</a:t>
            </a:fld>
            <a:endParaRPr lang="en-US" sz="1200" b="1" dirty="0">
              <a:solidFill>
                <a:srgbClr val="23408E"/>
              </a:solidFill>
            </a:endParaRPr>
          </a:p>
        </p:txBody>
      </p:sp>
      <p:pic>
        <p:nvPicPr>
          <p:cNvPr id="6" name="Picture 5">
            <a:extLst>
              <a:ext uri="{FF2B5EF4-FFF2-40B4-BE49-F238E27FC236}">
                <a16:creationId xmlns:a16="http://schemas.microsoft.com/office/drawing/2014/main" xmlns="" id="{7EE17621-0667-E609-94F4-8169E192E5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323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correct adjustment for the LOAD or COUPLING control of a vacuum tube RF power amplifier?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Minimum SWR on the antenna</a:t>
            </a:r>
          </a:p>
          <a:p>
            <a:pPr marL="457200" indent="-457200">
              <a:buFont typeface="+mj-lt"/>
              <a:buAutoNum type="alphaUcPeriod"/>
            </a:pPr>
            <a:r>
              <a:rPr lang="en-US" b="0" i="0" u="none" strike="noStrike" baseline="0" dirty="0">
                <a:latin typeface="Calibri" panose="020F0502020204030204" pitchFamily="34" charset="0"/>
              </a:rPr>
              <a:t>Minimum plate current without exceeding maximum allowable grid current</a:t>
            </a:r>
          </a:p>
          <a:p>
            <a:pPr marL="457200" indent="-457200">
              <a:buFont typeface="+mj-lt"/>
              <a:buAutoNum type="alphaUcPeriod"/>
            </a:pPr>
            <a:r>
              <a:rPr lang="en-US" b="0" i="0" u="none" strike="noStrike" baseline="0" dirty="0">
                <a:latin typeface="Calibri" panose="020F0502020204030204" pitchFamily="34" charset="0"/>
              </a:rPr>
              <a:t>Highest plate voltage while minimizing grid current</a:t>
            </a:r>
          </a:p>
          <a:p>
            <a:pPr marL="457200" indent="-457200">
              <a:buFont typeface="+mj-lt"/>
              <a:buAutoNum type="alphaUcPeriod"/>
            </a:pPr>
            <a:r>
              <a:rPr lang="en-US" b="0" i="0" u="none" strike="noStrike" baseline="0" dirty="0">
                <a:latin typeface="Calibri" panose="020F0502020204030204" pitchFamily="34" charset="0"/>
              </a:rPr>
              <a:t>Desired power output without exceeding maximum allowable plate current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G4A08 (D)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88DD18F-55C2-407E-BF08-ECB256D55F1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95</a:t>
            </a:fld>
            <a:endParaRPr lang="en-US" sz="1200" b="1" dirty="0">
              <a:solidFill>
                <a:srgbClr val="23408E"/>
              </a:solidFill>
            </a:endParaRPr>
          </a:p>
        </p:txBody>
      </p:sp>
      <p:pic>
        <p:nvPicPr>
          <p:cNvPr id="6" name="Picture 5">
            <a:extLst>
              <a:ext uri="{FF2B5EF4-FFF2-40B4-BE49-F238E27FC236}">
                <a16:creationId xmlns:a16="http://schemas.microsoft.com/office/drawing/2014/main" xmlns="" id="{24E0EA03-008B-25A9-EACD-3F703E1B6F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3738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delaying RF output after activating a transmitter’s keying line to an external amplifier?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prevent key clicks on CW</a:t>
            </a:r>
          </a:p>
          <a:p>
            <a:pPr marL="457200" indent="-457200">
              <a:buFont typeface="+mj-lt"/>
              <a:buAutoNum type="alphaUcPeriod"/>
            </a:pPr>
            <a:r>
              <a:rPr lang="en-US" b="0" i="0" u="none" strike="noStrike" baseline="0" dirty="0">
                <a:latin typeface="Calibri" panose="020F0502020204030204" pitchFamily="34" charset="0"/>
              </a:rPr>
              <a:t>To prevent transient overmodulation</a:t>
            </a:r>
          </a:p>
          <a:p>
            <a:pPr marL="457200" indent="-457200">
              <a:buFont typeface="+mj-lt"/>
              <a:buAutoNum type="alphaUcPeriod"/>
            </a:pPr>
            <a:r>
              <a:rPr lang="en-US" b="0" i="0" u="none" strike="noStrike" baseline="0" dirty="0">
                <a:latin typeface="Calibri" panose="020F0502020204030204" pitchFamily="34" charset="0"/>
              </a:rPr>
              <a:t>To allow time for the amplifier to switch the antenna between the transceiver and the amplifier output</a:t>
            </a:r>
          </a:p>
          <a:p>
            <a:pPr marL="457200" indent="-457200">
              <a:buFont typeface="+mj-lt"/>
              <a:buAutoNum type="alphaUcPeriod"/>
            </a:pPr>
            <a:r>
              <a:rPr lang="en-US" b="0" i="0" u="none" strike="noStrike" baseline="0" dirty="0">
                <a:latin typeface="Calibri" panose="020F0502020204030204" pitchFamily="34" charset="0"/>
              </a:rPr>
              <a:t>To allow time for the amplifier power supply to reach operating level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G4A09 (C)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60C8222-48D3-BE31-C500-FC7C91754AD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96</a:t>
            </a:fld>
            <a:endParaRPr lang="en-US" sz="1200" b="1" dirty="0">
              <a:solidFill>
                <a:srgbClr val="23408E"/>
              </a:solidFill>
            </a:endParaRPr>
          </a:p>
        </p:txBody>
      </p:sp>
      <p:pic>
        <p:nvPicPr>
          <p:cNvPr id="6" name="Picture 5">
            <a:extLst>
              <a:ext uri="{FF2B5EF4-FFF2-40B4-BE49-F238E27FC236}">
                <a16:creationId xmlns:a16="http://schemas.microsoft.com/office/drawing/2014/main" xmlns="" id="{0FB0D6F2-D3C3-74A1-FC31-95269340B9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4659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neutralizing an amplifier?</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limit the modulation index</a:t>
            </a:r>
          </a:p>
          <a:p>
            <a:pPr marL="457200" indent="-457200">
              <a:buFont typeface="+mj-lt"/>
              <a:buAutoNum type="alphaUcPeriod"/>
            </a:pPr>
            <a:r>
              <a:rPr lang="en-US" b="0" i="0" u="none" strike="noStrike" baseline="0" dirty="0">
                <a:latin typeface="Calibri" panose="020F0502020204030204" pitchFamily="34" charset="0"/>
              </a:rPr>
              <a:t>To eliminate self-oscillations</a:t>
            </a:r>
          </a:p>
          <a:p>
            <a:pPr marL="457200" indent="-457200">
              <a:buFont typeface="+mj-lt"/>
              <a:buAutoNum type="alphaUcPeriod"/>
            </a:pPr>
            <a:r>
              <a:rPr lang="en-US" b="0" i="0" u="none" strike="noStrike" baseline="0" dirty="0">
                <a:latin typeface="Calibri" panose="020F0502020204030204" pitchFamily="34" charset="0"/>
              </a:rPr>
              <a:t>To cut off the final amplifier during standby periods</a:t>
            </a:r>
          </a:p>
          <a:p>
            <a:pPr marL="457200" indent="-457200">
              <a:buFont typeface="+mj-lt"/>
              <a:buAutoNum type="alphaUcPeriod"/>
            </a:pPr>
            <a:r>
              <a:rPr lang="en-US" b="0" i="0" u="none" strike="noStrike" baseline="0" dirty="0">
                <a:latin typeface="Calibri" panose="020F0502020204030204" pitchFamily="34" charset="0"/>
              </a:rPr>
              <a:t>To keep the carrier on frequency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G7B01 (B) Page 5-16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BAD7AF3-45CC-BC67-A8D2-4BBA032C1DC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97</a:t>
            </a:fld>
            <a:endParaRPr lang="en-US" sz="1200" b="1" dirty="0">
              <a:solidFill>
                <a:srgbClr val="23408E"/>
              </a:solidFill>
            </a:endParaRPr>
          </a:p>
        </p:txBody>
      </p:sp>
      <p:pic>
        <p:nvPicPr>
          <p:cNvPr id="6" name="Picture 5">
            <a:extLst>
              <a:ext uri="{FF2B5EF4-FFF2-40B4-BE49-F238E27FC236}">
                <a16:creationId xmlns:a16="http://schemas.microsoft.com/office/drawing/2014/main" xmlns="" id="{DC55E312-48AF-0653-24EE-7D3A018350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1257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these classes of amplifiers has the highest efficiency?</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Class A</a:t>
            </a:r>
          </a:p>
          <a:p>
            <a:pPr marL="457200" indent="-457200">
              <a:buFont typeface="+mj-lt"/>
              <a:buAutoNum type="alphaUcPeriod"/>
            </a:pPr>
            <a:r>
              <a:rPr lang="en-US" b="0" i="0" u="none" strike="noStrike" baseline="0" dirty="0">
                <a:latin typeface="Calibri" panose="020F0502020204030204" pitchFamily="34" charset="0"/>
              </a:rPr>
              <a:t>Class B</a:t>
            </a:r>
          </a:p>
          <a:p>
            <a:pPr marL="457200" indent="-457200">
              <a:buFont typeface="+mj-lt"/>
              <a:buAutoNum type="alphaUcPeriod"/>
            </a:pPr>
            <a:r>
              <a:rPr lang="en-US" b="0" i="0" u="none" strike="noStrike" baseline="0" dirty="0">
                <a:latin typeface="Calibri" panose="020F0502020204030204" pitchFamily="34" charset="0"/>
              </a:rPr>
              <a:t>Class AB</a:t>
            </a:r>
          </a:p>
          <a:p>
            <a:pPr marL="457200" indent="-457200">
              <a:buFont typeface="+mj-lt"/>
              <a:buAutoNum type="alphaUcPeriod"/>
            </a:pPr>
            <a:r>
              <a:rPr lang="en-US" b="0" i="0" u="none" strike="noStrike" baseline="0" dirty="0">
                <a:latin typeface="Calibri" panose="020F0502020204030204" pitchFamily="34" charset="0"/>
              </a:rPr>
              <a:t>Class C</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G7B02 (D)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76178F7-676F-D1D7-4F84-B85B1088E23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98</a:t>
            </a:fld>
            <a:endParaRPr lang="en-US" sz="1200" b="1" dirty="0">
              <a:solidFill>
                <a:srgbClr val="23408E"/>
              </a:solidFill>
            </a:endParaRPr>
          </a:p>
        </p:txBody>
      </p:sp>
      <p:pic>
        <p:nvPicPr>
          <p:cNvPr id="6" name="Picture 5">
            <a:extLst>
              <a:ext uri="{FF2B5EF4-FFF2-40B4-BE49-F238E27FC236}">
                <a16:creationId xmlns:a16="http://schemas.microsoft.com/office/drawing/2014/main" xmlns="" id="{88B21230-2858-E25C-6C1A-BA7B57FD25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38022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In a Class A amplifier, what percentage of the time does the amplifying device conduct?</a:t>
            </a:r>
          </a:p>
        </p:txBody>
      </p:sp>
      <p:sp>
        <p:nvSpPr>
          <p:cNvPr id="3" name="Text Placeholder 2">
            <a:extLst>
              <a:ext uri="{FF2B5EF4-FFF2-40B4-BE49-F238E27FC236}">
                <a16:creationId xmlns:a16="http://schemas.microsoft.com/office/drawing/2014/main" xmlns=""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100%</a:t>
            </a:r>
          </a:p>
          <a:p>
            <a:pPr marL="457200" indent="-457200">
              <a:buFont typeface="+mj-lt"/>
              <a:buAutoNum type="alphaUcPeriod"/>
            </a:pPr>
            <a:r>
              <a:rPr lang="en-US" b="0" i="0" u="none" strike="noStrike" baseline="0" dirty="0">
                <a:latin typeface="Calibri" panose="020F0502020204030204" pitchFamily="34" charset="0"/>
              </a:rPr>
              <a:t>More than 50% but less than 100%</a:t>
            </a:r>
          </a:p>
          <a:p>
            <a:pPr marL="457200" indent="-457200">
              <a:buFont typeface="+mj-lt"/>
              <a:buAutoNum type="alphaUcPeriod"/>
            </a:pPr>
            <a:r>
              <a:rPr lang="en-US" b="0" i="0" u="none" strike="noStrike" baseline="0" dirty="0">
                <a:latin typeface="Calibri" panose="020F0502020204030204" pitchFamily="34" charset="0"/>
              </a:rPr>
              <a:t>50%</a:t>
            </a:r>
          </a:p>
          <a:p>
            <a:pPr marL="457200" indent="-457200">
              <a:buFont typeface="+mj-lt"/>
              <a:buAutoNum type="alphaUcPeriod"/>
            </a:pPr>
            <a:r>
              <a:rPr lang="en-US" b="0" i="0" u="none" strike="noStrike" baseline="0" dirty="0">
                <a:latin typeface="Calibri" panose="020F0502020204030204" pitchFamily="34" charset="0"/>
              </a:rPr>
              <a:t>Less than 50%</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xmlns=""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G7B04 (A)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0EBF1CB-8328-09D1-2351-9DFC6455EE3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99</a:t>
            </a:fld>
            <a:endParaRPr lang="en-US" sz="1200" b="1" dirty="0">
              <a:solidFill>
                <a:srgbClr val="23408E"/>
              </a:solidFill>
            </a:endParaRPr>
          </a:p>
        </p:txBody>
      </p:sp>
      <p:pic>
        <p:nvPicPr>
          <p:cNvPr id="6" name="Picture 5">
            <a:extLst>
              <a:ext uri="{FF2B5EF4-FFF2-40B4-BE49-F238E27FC236}">
                <a16:creationId xmlns:a16="http://schemas.microsoft.com/office/drawing/2014/main" xmlns="" id="{A5D963A5-2B6A-75DC-4ECC-295BF1ABB01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8880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5069</Words>
  <Application>Microsoft Office PowerPoint</Application>
  <PresentationFormat>Custom</PresentationFormat>
  <Paragraphs>574</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Slide 1</vt:lpstr>
      <vt:lpstr>Resource &amp; Reference</vt:lpstr>
      <vt:lpstr>Chapter 5 Part 1 of 2  ARRL General Class Radio Signals &amp; Equipment Sections 5.1, 5.2, 5.3  Basic Modes &amp; Bandwidth, Radio’s Building Blocks, Transmitters </vt:lpstr>
      <vt:lpstr>Section 5.1 Basic Modes &amp; Bandwidth: Amplitude Modulated Modes</vt:lpstr>
      <vt:lpstr>Amplitude Modulated Modes (cont.)</vt:lpstr>
      <vt:lpstr>Frequency &amp; Phase Modulated Modes</vt:lpstr>
      <vt:lpstr>Bandwidth Definition</vt:lpstr>
      <vt:lpstr>Bandwidth Definition (cont.)</vt:lpstr>
      <vt:lpstr>Table 5.1: Amateur Signal Bandwidths Most Common Amateur Signals</vt:lpstr>
      <vt:lpstr>Link Budgets</vt:lpstr>
      <vt:lpstr>PRACTICE QUESTIONS</vt:lpstr>
      <vt:lpstr>What is the name of the process that changes the phase angle of an RF signal to convey information?</vt:lpstr>
      <vt:lpstr>What is the name of the process that changes the instantaneous frequency of an RF wave to convey information?</vt:lpstr>
      <vt:lpstr>What type of modulation varies the instantaneous power level of the RF signal?</vt:lpstr>
      <vt:lpstr>Which of the following phone emissions uses the narrowest bandwidth?</vt:lpstr>
      <vt:lpstr>What is a link budget?</vt:lpstr>
      <vt:lpstr>What is link margin?</vt:lpstr>
      <vt:lpstr>Section 5.2 Radio’s Building Blocks</vt:lpstr>
      <vt:lpstr>Filters</vt:lpstr>
      <vt:lpstr>Figure 5.2 – Generic filter response curves showing how filters of different types affect signals. A larger filter response means less attenuation of the signal cutoff frequencies are shown as fCO.</vt:lpstr>
      <vt:lpstr>Figure 5.2 – Generic filter response curves showing how filters of different types affect signals. A larger filter response means less attenuation of the signal cutoff frequencies are shown as fCO.</vt:lpstr>
      <vt:lpstr>Filters (cont.)</vt:lpstr>
      <vt:lpstr>Filters (cont.)</vt:lpstr>
      <vt:lpstr>Oscillators</vt:lpstr>
      <vt:lpstr>Oscillators (cont.)</vt:lpstr>
      <vt:lpstr>Oscillators (cont.)</vt:lpstr>
      <vt:lpstr>Oscillators (cont.)</vt:lpstr>
      <vt:lpstr>Mixers</vt:lpstr>
      <vt:lpstr>Multipliers (see Fig 5.5 in text)</vt:lpstr>
      <vt:lpstr>Modulators</vt:lpstr>
      <vt:lpstr>Amplitude Modulation</vt:lpstr>
      <vt:lpstr>Amplitude Modulation (cont.)</vt:lpstr>
      <vt:lpstr>Frequency &amp; Phase Modulation: Figure 5.7</vt:lpstr>
      <vt:lpstr>Frequency &amp; Phase Modulation: Figure 5.7</vt:lpstr>
      <vt:lpstr>Frequency &amp; Phase Modulation (cont.)</vt:lpstr>
      <vt:lpstr>Quadrature Modulation</vt:lpstr>
      <vt:lpstr>PRACTICE QUESTIONS</vt:lpstr>
      <vt:lpstr>Which of the following are basic components of a sine wave oscillator?</vt:lpstr>
      <vt:lpstr>What determines the frequency of an LC oscillator?</vt:lpstr>
      <vt:lpstr>Which of the following is characteristic of a direct digital synthesizer (DDS)?</vt:lpstr>
      <vt:lpstr>What term specifies a filter’s attenuation inside its passband?</vt:lpstr>
      <vt:lpstr>What is the phase difference between the I and Q RF signals that software-defined radio (SDR) equipment uses for modulation and demodulation?</vt:lpstr>
      <vt:lpstr>What is an advantage of using I-Q modulation with software-defined radios (SDRs)?</vt:lpstr>
      <vt:lpstr>Which of these functions is performed by software in a software-defined radio (SDR)?</vt:lpstr>
      <vt:lpstr>What is the frequency above which a low-pass filter’s output power is less than half the input power?</vt:lpstr>
      <vt:lpstr>What term specifies a filter’s maximum ability to reject signals outside its passband?</vt:lpstr>
      <vt:lpstr>The bandwidth of a band-pass filter is measured between what two frequencies?</vt:lpstr>
      <vt:lpstr>What emission is produced by a reactance modulator connected to a transmitter RF amplifier stage?</vt:lpstr>
      <vt:lpstr>What is another term for the mixing of two RF signals?</vt:lpstr>
      <vt:lpstr>What is the stage in a VHF FM transmitter that generates a harmonic of a lower frequency signal to reach the desired operating frequency?</vt:lpstr>
      <vt:lpstr>What combination of a mixer’s Local Oscillator (LO) and RF input frequencies is found in the output?</vt:lpstr>
      <vt:lpstr>Section 5.3 Transmitters:  CW Transmitters</vt:lpstr>
      <vt:lpstr>CW Transmitters (cont.)</vt:lpstr>
      <vt:lpstr>SSB Phone Transmitters</vt:lpstr>
      <vt:lpstr>SSB Phone Transmitters (cont.)</vt:lpstr>
      <vt:lpstr>FM Transmitters</vt:lpstr>
      <vt:lpstr>FM Transmitters (cont.)</vt:lpstr>
      <vt:lpstr>FM Transmitters (cont.)</vt:lpstr>
      <vt:lpstr>Signal Quality</vt:lpstr>
      <vt:lpstr>Fig. 5.13 – Modulation</vt:lpstr>
      <vt:lpstr>Overmodulation – AM (cont.)</vt:lpstr>
      <vt:lpstr>Overmodulation – AM (cont.)</vt:lpstr>
      <vt:lpstr>Controlling Sideband Frequency</vt:lpstr>
      <vt:lpstr>Fig 5.14</vt:lpstr>
      <vt:lpstr>Speech Processing</vt:lpstr>
      <vt:lpstr>CW Key Clicks</vt:lpstr>
      <vt:lpstr>PRACTICE QUESTIONS</vt:lpstr>
      <vt:lpstr>What control is typically adjusted for proper ALC setting on a single sideband transceiver?</vt:lpstr>
      <vt:lpstr>What signals are used to conduct a two-tone test? </vt:lpstr>
      <vt:lpstr>What type of transmitter performance does a two-tone test analyze?</vt:lpstr>
      <vt:lpstr>What is the purpose of a speech processor in a transceiver?</vt:lpstr>
      <vt:lpstr>How does a speech processor affect a single sideband phone signal?</vt:lpstr>
      <vt:lpstr>What is the effect of an incorrectly adjusted speech processor?</vt:lpstr>
      <vt:lpstr>What frequency range is occupied by a 3 kHz LSB signal when the displayed carrier frequency is set to 7.178 MHz?</vt:lpstr>
      <vt:lpstr>What frequency range is occupied by a 3 kHz USB signal with the displayed carrier frequency set to 14.347 MHz?</vt:lpstr>
      <vt:lpstr>How close to the lower edge of a band’s phone segment should your displayed carrier frequency be when using 3 kHz wide LSB?</vt:lpstr>
      <vt:lpstr>How close to the upper edge of a band’s phone segment should your displayed carrier frequency be when using 3 kHz wide USB?</vt:lpstr>
      <vt:lpstr>Which of the following describes a linear amplifier?</vt:lpstr>
      <vt:lpstr>What circuit is used to select one of the sidebands from a balanced modulator</vt:lpstr>
      <vt:lpstr>What output is produced by a balanced modulator?</vt:lpstr>
      <vt:lpstr>Which of the following is an effect of overmodulation?</vt:lpstr>
      <vt:lpstr>What is meant by the term “flat-topping,” when referring to an amplitude-modulated phone signal?</vt:lpstr>
      <vt:lpstr>What is the modulation envelope of an AM signal?</vt:lpstr>
      <vt:lpstr>What is the total bandwidth of an FM phone transmission having 5 kHz deviation and 3 kHz modulating frequency?</vt:lpstr>
      <vt:lpstr>What is the frequency deviation for a 12.21 MHz reactance modulated oscillator in a 5 kHz deviation, 146.52 MHz FM phone transmitter?</vt:lpstr>
      <vt:lpstr>Amplifiers</vt:lpstr>
      <vt:lpstr>Four Common Amplifier Classes</vt:lpstr>
      <vt:lpstr>Amplifiers (cont.)</vt:lpstr>
      <vt:lpstr>Tuning &amp; Driving Vacuum Tube Amplifiers</vt:lpstr>
      <vt:lpstr>Amplifiers (cont.)</vt:lpstr>
      <vt:lpstr>Neutralization</vt:lpstr>
      <vt:lpstr>PRACTICE QUESTIONS</vt:lpstr>
      <vt:lpstr>What is the effect on plate current of the correct setting of a vacuum-tube RF power amplifier’s TUNE control?</vt:lpstr>
      <vt:lpstr>What is a reason to use Automatic Level Control (ALC) with an RF power amplifier?</vt:lpstr>
      <vt:lpstr>What is the correct adjustment for the LOAD or COUPLING control of a vacuum tube RF power amplifier?</vt:lpstr>
      <vt:lpstr>What is the purpose of delaying RF output after activating a transmitter’s keying line to an external amplifier?</vt:lpstr>
      <vt:lpstr>What is the purpose of neutralizing an amplifier?</vt:lpstr>
      <vt:lpstr>Which of these classes of amplifiers has the highest efficiency?</vt:lpstr>
      <vt:lpstr>In a Class A amplifier, what percentage of the time does the amplifying device conduct?</vt:lpstr>
      <vt:lpstr>How is the efficiency of an RF power amplifier determined?</vt:lpstr>
      <vt:lpstr>For which of the following modes is a Class C power stage appropriate for amplifying a modulated signal?</vt:lpstr>
      <vt:lpstr>END OF CHAPTER 5 PART 1 OF 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Kathy</cp:lastModifiedBy>
  <cp:revision>30</cp:revision>
  <dcterms:created xsi:type="dcterms:W3CDTF">2023-04-13T22:40:08Z</dcterms:created>
  <dcterms:modified xsi:type="dcterms:W3CDTF">2024-10-04T12:09:30Z</dcterms:modified>
</cp:coreProperties>
</file>