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6" r:id="rId3"/>
    <p:sldId id="434" r:id="rId4"/>
    <p:sldId id="564" r:id="rId5"/>
    <p:sldId id="572" r:id="rId6"/>
    <p:sldId id="569" r:id="rId7"/>
    <p:sldId id="570" r:id="rId8"/>
    <p:sldId id="574" r:id="rId9"/>
    <p:sldId id="575" r:id="rId10"/>
    <p:sldId id="529" r:id="rId11"/>
    <p:sldId id="566" r:id="rId12"/>
    <p:sldId id="567" r:id="rId13"/>
    <p:sldId id="568" r:id="rId14"/>
    <p:sldId id="565" r:id="rId15"/>
    <p:sldId id="576" r:id="rId16"/>
    <p:sldId id="573" r:id="rId17"/>
    <p:sldId id="579" r:id="rId18"/>
    <p:sldId id="580" r:id="rId19"/>
    <p:sldId id="581" r:id="rId20"/>
    <p:sldId id="634" r:id="rId21"/>
    <p:sldId id="635" r:id="rId22"/>
    <p:sldId id="636" r:id="rId23"/>
    <p:sldId id="637" r:id="rId24"/>
    <p:sldId id="638" r:id="rId25"/>
    <p:sldId id="639" r:id="rId26"/>
    <p:sldId id="582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40" r:id="rId36"/>
    <p:sldId id="641" r:id="rId37"/>
    <p:sldId id="642" r:id="rId38"/>
    <p:sldId id="578" r:id="rId39"/>
    <p:sldId id="577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644" r:id="rId52"/>
    <p:sldId id="645" r:id="rId53"/>
    <p:sldId id="646" r:id="rId54"/>
    <p:sldId id="647" r:id="rId55"/>
    <p:sldId id="648" r:id="rId56"/>
    <p:sldId id="602" r:id="rId57"/>
    <p:sldId id="613" r:id="rId58"/>
    <p:sldId id="614" r:id="rId59"/>
    <p:sldId id="615" r:id="rId60"/>
    <p:sldId id="616" r:id="rId61"/>
    <p:sldId id="617" r:id="rId62"/>
    <p:sldId id="603" r:id="rId63"/>
    <p:sldId id="604" r:id="rId64"/>
    <p:sldId id="606" r:id="rId65"/>
    <p:sldId id="607" r:id="rId66"/>
    <p:sldId id="608" r:id="rId67"/>
    <p:sldId id="609" r:id="rId68"/>
    <p:sldId id="610" r:id="rId69"/>
    <p:sldId id="611" r:id="rId70"/>
    <p:sldId id="618" r:id="rId71"/>
    <p:sldId id="626" r:id="rId72"/>
    <p:sldId id="627" r:id="rId73"/>
    <p:sldId id="628" r:id="rId74"/>
    <p:sldId id="629" r:id="rId75"/>
    <p:sldId id="630" r:id="rId76"/>
    <p:sldId id="631" r:id="rId77"/>
    <p:sldId id="619" r:id="rId78"/>
    <p:sldId id="620" r:id="rId79"/>
    <p:sldId id="621" r:id="rId80"/>
    <p:sldId id="622" r:id="rId81"/>
    <p:sldId id="623" r:id="rId82"/>
    <p:sldId id="624" r:id="rId83"/>
    <p:sldId id="625" r:id="rId84"/>
    <p:sldId id="643" r:id="rId85"/>
    <p:sldId id="433" r:id="rId86"/>
    <p:sldId id="632" r:id="rId8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D"/>
    <a:srgbClr val="23408E"/>
    <a:srgbClr val="F7EA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B55178-4DF4-ECBD-9A7C-59CCA467065C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83990-C614-1D00-C104-BB24ECA7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52E08E-B14E-76B6-BDFB-DBADADE30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80FCA-A355-BAE5-F019-ABB08C70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EF83B-D963-3B54-BB9E-27551E0B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26F77-6C17-5E73-9273-C9793131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88DA59-A941-7693-0A15-E67D416BAFC9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3B6317-F524-70FC-D86F-915168C36A34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6886B23-0CDA-0791-4BCE-E19615BD18D9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4023D1-03EA-0AA7-4634-78F254C6429F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0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6D431-E2C4-EE6F-92A9-69786C19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9AC9C0-FDDF-9147-474E-9DFB9329D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DBC267-BD65-5F1D-326C-9C6430DD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12AF6-679E-EAF3-73A8-1FD6C7AF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CE361-DCC1-17AA-BD7F-AD0839F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1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C77C8F-8F0D-1461-D03E-5963043C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C53B2-668B-790B-E12D-3246B7C7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3BE8C-E61C-B6E4-E639-A78B9E69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D54D3F-EECC-E11F-20E1-3F60C52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684CE-3162-3A20-D36C-3E415E6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21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00400"/>
            <a:ext cx="10972800" cy="2925764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8366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45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AB0B3-C061-C5D2-7749-A720CE9E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A8891-DA93-E875-8C6D-8B47388A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C6CD9B-A2A6-B3EF-A8DA-B9B11906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8A77A-9A65-0C98-0CEC-AA814D59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0FFD0-E334-05AF-5F42-1EF6D4AB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17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14F88-A13A-03CA-5555-CA6F57F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A97F3-4401-B9C7-F84A-7A0BF4E5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23E0C-3183-E349-F4AD-2EE575E2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543920-9713-6AC0-7D0A-34DC2A0B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07F3E5-67FD-1114-3569-48DBE1A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7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44ED3-A92D-F825-3194-083BC57D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76996-87AD-8537-88EA-60940D84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7FB682-DD5F-1260-2D97-E0DDB4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541596-BB42-5C12-C2EA-05C4271F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30F34-EFF9-1CF4-C8B1-1B1C6ECF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8E3F5-E921-DC92-3FF9-67642FC5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4CE0A-09AF-D0BA-4F28-A5F8A354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C20E2-7EB6-B744-32D2-A3E94C9A5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FC4E8E-3A5E-006E-FA08-F2E1444C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DC7E6D-72E3-4A37-1F31-F69ADB587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D18ECA-1795-FA2B-59DC-3F9044D8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491A87-72C6-DC89-EBD6-8C2AA9EA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0BE6B0-F7C0-9C2F-D87F-C15752A7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D25998-FA11-2528-FCCB-D80089E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CC861-D6FB-0095-1850-7C1908FC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9C77BB-C2A0-A274-3808-E75A409A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7D7951-B622-96FD-D306-5F237F4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C5D520-F2D1-EC9F-D12C-3CFD6B9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2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B5FF21-5383-5DE2-BFEA-9032A84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976280-615B-5514-56BF-8E3D96B8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C52E98-964E-E544-BDA7-DFA9EE7B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9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4D16E-9279-7B89-E5CC-717677C7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6B1E2-04B6-5073-DC12-3893EE03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A01D7E-5DD8-4904-9851-3AD6DCFD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012B0B-2758-5D87-EA2D-BB314B77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A096DB-312C-CD7E-082C-3A3557AA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2050E3-A92F-62F3-13EB-E10FD0D1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55117-F589-7026-9824-C1969093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B5527-7C00-B6D1-6C94-70B6AAD7C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C8B794-C9FF-8126-38BD-12A9A217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2A111C-47BD-8C47-9E47-0EB5919F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E7D2D9-3A7A-9336-CFF3-B59EC7D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406B4-AA23-6764-4A88-EFEF00A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DB2F3-23EA-889E-E4FC-4E213094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1E622B-BB25-8166-20A5-2429C9E2F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32715-B16E-CD1C-4708-0641E05FE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EDEA-0E9A-441B-8165-5B5A8D292561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FFFFC-F536-7CA9-2C73-5ADFCA84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4EB4A-D891-A607-7236-0E1177ECF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C0B7-8BBD-4273-AA27-877FAEC5D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A32206-C825-1E6B-26FC-71FBD77AD45A}"/>
              </a:ext>
            </a:extLst>
          </p:cNvPr>
          <p:cNvSpPr/>
          <p:nvPr userDrawn="1"/>
        </p:nvSpPr>
        <p:spPr>
          <a:xfrm>
            <a:off x="0" y="6482292"/>
            <a:ext cx="12192000" cy="365125"/>
          </a:xfrm>
          <a:prstGeom prst="rect">
            <a:avLst/>
          </a:prstGeom>
          <a:solidFill>
            <a:srgbClr val="F7EA77"/>
          </a:solidFill>
          <a:ln>
            <a:solidFill>
              <a:srgbClr val="F7E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BFDB0E-226E-24B9-3B9E-9D9A559745E4}"/>
              </a:ext>
            </a:extLst>
          </p:cNvPr>
          <p:cNvGrpSpPr/>
          <p:nvPr userDrawn="1"/>
        </p:nvGrpSpPr>
        <p:grpSpPr>
          <a:xfrm>
            <a:off x="0" y="-42333"/>
            <a:ext cx="12192000" cy="286808"/>
            <a:chOff x="0" y="-42333"/>
            <a:chExt cx="12192000" cy="2868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3003E8A-C5C2-13F4-3167-B43906143EBF}"/>
                </a:ext>
              </a:extLst>
            </p:cNvPr>
            <p:cNvSpPr/>
            <p:nvPr userDrawn="1"/>
          </p:nvSpPr>
          <p:spPr>
            <a:xfrm>
              <a:off x="0" y="-42333"/>
              <a:ext cx="12192000" cy="194733"/>
            </a:xfrm>
            <a:prstGeom prst="rect">
              <a:avLst/>
            </a:prstGeom>
            <a:solidFill>
              <a:srgbClr val="23408E"/>
            </a:solidFill>
            <a:ln>
              <a:solidFill>
                <a:srgbClr val="2340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2A70860-3340-2EAA-ABF4-ECEA157BA64A}"/>
                </a:ext>
              </a:extLst>
            </p:cNvPr>
            <p:cNvSpPr/>
            <p:nvPr userDrawn="1"/>
          </p:nvSpPr>
          <p:spPr>
            <a:xfrm>
              <a:off x="0" y="147636"/>
              <a:ext cx="12192000" cy="96839"/>
            </a:xfrm>
            <a:prstGeom prst="rect">
              <a:avLst/>
            </a:prstGeom>
            <a:solidFill>
              <a:srgbClr val="F7EA77"/>
            </a:solidFill>
            <a:ln>
              <a:solidFill>
                <a:srgbClr val="F7EA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67DC44-64FA-EF38-CDAB-69D6A9C8DE30}"/>
              </a:ext>
            </a:extLst>
          </p:cNvPr>
          <p:cNvSpPr txBox="1"/>
          <p:nvPr userDrawn="1"/>
        </p:nvSpPr>
        <p:spPr>
          <a:xfrm>
            <a:off x="11658600" y="657013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DAB6DC-39C0-40F6-AEBC-A62217DBB888}" type="slidenum">
              <a:rPr lang="en-US" sz="1200" b="1" smtClean="0">
                <a:solidFill>
                  <a:srgbClr val="23408E"/>
                </a:solidFill>
              </a:rPr>
              <a:pPr algn="r"/>
              <a:t>‹#›</a:t>
            </a:fld>
            <a:endParaRPr lang="en-US" sz="12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l.org/shop/Licensing-Education-and-Trainin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sjt.sourceforge.io/wsjt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rednmesh.org/content/supported-platform-matri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0ILP.NC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AA233E-AA3E-4FDD-7A99-F4B86BBCEC2B}"/>
              </a:ext>
            </a:extLst>
          </p:cNvPr>
          <p:cNvSpPr/>
          <p:nvPr/>
        </p:nvSpPr>
        <p:spPr>
          <a:xfrm>
            <a:off x="4272" y="3377724"/>
            <a:ext cx="12192000" cy="474487"/>
          </a:xfrm>
          <a:prstGeom prst="rect">
            <a:avLst/>
          </a:prstGeom>
          <a:solidFill>
            <a:srgbClr val="878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7DCE88-E9DB-0B9E-5C8E-C865854A86B8}"/>
              </a:ext>
            </a:extLst>
          </p:cNvPr>
          <p:cNvSpPr/>
          <p:nvPr/>
        </p:nvSpPr>
        <p:spPr>
          <a:xfrm>
            <a:off x="4272" y="260389"/>
            <a:ext cx="12192000" cy="3117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AEA185-0AF7-2CEA-61D9-125BD24EF643}"/>
              </a:ext>
            </a:extLst>
          </p:cNvPr>
          <p:cNvSpPr txBox="1"/>
          <p:nvPr/>
        </p:nvSpPr>
        <p:spPr>
          <a:xfrm>
            <a:off x="478565" y="871673"/>
            <a:ext cx="5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7735F-E768-E65C-68C5-C58E208D2A00}"/>
              </a:ext>
            </a:extLst>
          </p:cNvPr>
          <p:cNvSpPr txBox="1"/>
          <p:nvPr/>
        </p:nvSpPr>
        <p:spPr>
          <a:xfrm>
            <a:off x="850305" y="820397"/>
            <a:ext cx="157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7EA77"/>
                </a:solidFill>
                <a:latin typeface="Bahnschrift SemiBold Condensed" panose="020B0502040204020203" pitchFamily="34" charset="0"/>
                <a:ea typeface="Yu Gothic UI" panose="020B0500000000000000" pitchFamily="34" charset="-128"/>
              </a:rPr>
              <a:t>ARRL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96BB73-5953-7B0B-EC4A-7087ED917660}"/>
              </a:ext>
            </a:extLst>
          </p:cNvPr>
          <p:cNvSpPr txBox="1"/>
          <p:nvPr/>
        </p:nvSpPr>
        <p:spPr>
          <a:xfrm>
            <a:off x="10642361" y="734876"/>
            <a:ext cx="128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TENTH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20DABC-DDFB-7460-866F-74511D41AA16}"/>
              </a:ext>
            </a:extLst>
          </p:cNvPr>
          <p:cNvSpPr txBox="1"/>
          <p:nvPr/>
        </p:nvSpPr>
        <p:spPr>
          <a:xfrm>
            <a:off x="478565" y="1518004"/>
            <a:ext cx="908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GENERAL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9E6011-ED69-D9EF-CCDC-80A219ECB46C}"/>
              </a:ext>
            </a:extLst>
          </p:cNvPr>
          <p:cNvSpPr txBox="1"/>
          <p:nvPr/>
        </p:nvSpPr>
        <p:spPr>
          <a:xfrm>
            <a:off x="576841" y="2952091"/>
            <a:ext cx="4892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LICENSE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D15708-65B3-B8B3-2031-303FAF48EDDC}"/>
              </a:ext>
            </a:extLst>
          </p:cNvPr>
          <p:cNvSpPr txBox="1"/>
          <p:nvPr/>
        </p:nvSpPr>
        <p:spPr>
          <a:xfrm>
            <a:off x="5584673" y="2953679"/>
            <a:ext cx="184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FOR </a:t>
            </a:r>
          </a:p>
          <a:p>
            <a:r>
              <a:rPr lang="en-US" sz="2400" b="1" dirty="0">
                <a:solidFill>
                  <a:srgbClr val="F7EA77"/>
                </a:solidFill>
                <a:latin typeface="Bahnschrift SemiBold Condensed" panose="020B0502040204020203" pitchFamily="34" charset="0"/>
              </a:rPr>
              <a:t>HAM RADIO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E82B10-8A61-3F3B-5465-13542D779257}"/>
              </a:ext>
            </a:extLst>
          </p:cNvPr>
          <p:cNvSpPr/>
          <p:nvPr/>
        </p:nvSpPr>
        <p:spPr>
          <a:xfrm>
            <a:off x="4272" y="3842554"/>
            <a:ext cx="12192000" cy="792785"/>
          </a:xfrm>
          <a:prstGeom prst="rect">
            <a:avLst/>
          </a:prstGeom>
          <a:solidFill>
            <a:srgbClr val="F7E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408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740A69-4D01-CD3F-CA49-9B3641D6746C}"/>
              </a:ext>
            </a:extLst>
          </p:cNvPr>
          <p:cNvSpPr txBox="1"/>
          <p:nvPr/>
        </p:nvSpPr>
        <p:spPr>
          <a:xfrm>
            <a:off x="1380147" y="3943208"/>
            <a:ext cx="728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 You Need to Pass Your General Class Exam!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47E2C6-758C-93F4-9DBF-7BDF1FA0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21" y="4811811"/>
            <a:ext cx="2333951" cy="1571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B340B4-A42A-C8E0-F3C8-8BDDCF27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3217"/>
            <a:ext cx="1512605" cy="1512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7CD733-B363-CE30-5DA7-2AB43FBEC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169" y="4712153"/>
            <a:ext cx="2211061" cy="1671502"/>
          </a:xfrm>
          <a:prstGeom prst="rect">
            <a:avLst/>
          </a:prstGeom>
          <a:ln w="19050">
            <a:solidFill>
              <a:srgbClr val="23408E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176A0A-D55B-759F-35D2-4456E9FF0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364" y="4712153"/>
            <a:ext cx="1683316" cy="1683316"/>
          </a:xfrm>
          <a:prstGeom prst="rect">
            <a:avLst/>
          </a:prstGeom>
          <a:ln w="19050">
            <a:solidFill>
              <a:srgbClr val="87878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420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ECF1D-6278-51C9-6D85-068B5E98E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32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In what segment of the 20-meter band are most digital mode operations commonly found?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At the bottom of the slow-scan TV segment, near 14.230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At the top of the SSB phone segment, near 14.325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In the middle of the CW segment, near 14.100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Between 14.070 MHz and 14.100 MHz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G2E08 (D) Page 6-2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7879E6-7294-E53B-8895-5BDA14209FBA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11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592029-A159-488F-D605-F79B8C3CF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4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is direct binary FSK modulation generated?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keying an FM transmitter with a sub-audible tone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changing an oscillator’s frequency directly with a digital control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a transceiver’s computer data interface protocol to change frequencies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reconfiguring the CW keying input to act as a tone generator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G8A01 (B) Page 6-4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6E8D89-7863-6DAE-A617-1DD83FD94799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12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9ADDA6-EAEE-3CE4-E938-7F309E058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8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are the two separate frequencies of a Frequency Shift Keyed (FSK) signal identified?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Dot and dash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 and off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 and low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Mark and space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G8C11 (D) Page 6-4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FB0F59-ACA8-B744-7A68-11FBB647CD7F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13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6C062B-6E08-FABE-2B43-27F63915B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8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provide digital voice modes?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WSPR, MFSK16,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EasyPAL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FT8, FT4, and FST4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Winlink, PACTOR II, and PACTOR III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DMR, D-STAR,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SystemFusion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G8C16 (D) Page 6-3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DD1B56-9FF3-DF3C-0A87-6763967C49F5}"/>
              </a:ext>
            </a:extLst>
          </p:cNvPr>
          <p:cNvSpPr txBox="1"/>
          <p:nvPr/>
        </p:nvSpPr>
        <p:spPr>
          <a:xfrm>
            <a:off x="11582400" y="6581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A29AB21-DF37-4012-86B3-07DC7C3CD1C5}" type="slidenum">
              <a:rPr lang="en-US" sz="1200" b="1" smtClean="0">
                <a:solidFill>
                  <a:srgbClr val="23408E"/>
                </a:solidFill>
              </a:rPr>
              <a:pPr algn="r"/>
              <a:t>14</a:t>
            </a:fld>
            <a:endParaRPr lang="en-US" sz="1200" b="1" dirty="0">
              <a:solidFill>
                <a:srgbClr val="23408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27EDA-51F4-890E-B01B-53F74F5E4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6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9DED1-7F95-4D37-9594-D4CDFFF9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Character-Based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33A6AE-A438-4C12-8ECF-DA40585D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Simplest use of digital communications is a mode in which individual characters are entered by an operator, then transmitted to another station where they are read by another operator (e.g., CW)</a:t>
            </a:r>
          </a:p>
          <a:p>
            <a:r>
              <a:rPr lang="en-US" dirty="0"/>
              <a:t>Speeds are low, but convenient to use and require little additional equipment other than sound card or modem</a:t>
            </a:r>
          </a:p>
          <a:p>
            <a:r>
              <a:rPr lang="en-US" dirty="0"/>
              <a:t>Sometimes referred to as </a:t>
            </a:r>
            <a:r>
              <a:rPr lang="en-US" i="1" dirty="0">
                <a:solidFill>
                  <a:srgbClr val="C00000"/>
                </a:solidFill>
              </a:rPr>
              <a:t>keyboard-to-keyboard</a:t>
            </a:r>
            <a:r>
              <a:rPr lang="en-US" dirty="0"/>
              <a:t> or </a:t>
            </a:r>
            <a:r>
              <a:rPr lang="en-US" i="1" dirty="0">
                <a:solidFill>
                  <a:srgbClr val="C00000"/>
                </a:solidFill>
              </a:rPr>
              <a:t>chat</a:t>
            </a:r>
          </a:p>
          <a:p>
            <a:pPr>
              <a:buClr>
                <a:schemeClr val="tx1"/>
              </a:buClr>
            </a:pPr>
            <a:r>
              <a:rPr lang="en-US" dirty="0"/>
              <a:t>Transmit a stream of characters without additional data (referred to as </a:t>
            </a:r>
            <a:r>
              <a:rPr lang="en-US" i="1" dirty="0">
                <a:solidFill>
                  <a:srgbClr val="23408E"/>
                </a:solidFill>
              </a:rPr>
              <a:t>unstructured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C858E-593A-EC0D-02A2-404AF1720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0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9C6B1-B759-4C82-875A-A305689C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0324"/>
            <a:ext cx="11734800" cy="874595"/>
          </a:xfrm>
        </p:spPr>
        <p:txBody>
          <a:bodyPr>
            <a:normAutofit fontScale="90000"/>
          </a:bodyPr>
          <a:lstStyle/>
          <a:p>
            <a:r>
              <a:rPr lang="en-US" dirty="0"/>
              <a:t>RTTY: Oldest form of ham radio digital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FBC2C5-8B1D-46EE-8267-C82D79B120DD}"/>
              </a:ext>
            </a:extLst>
          </p:cNvPr>
          <p:cNvSpPr txBox="1"/>
          <p:nvPr/>
        </p:nvSpPr>
        <p:spPr>
          <a:xfrm>
            <a:off x="67231" y="1230715"/>
            <a:ext cx="243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Fig 6.1:  The Baudot timing sequence for the bit pattern that encodes the letter </a:t>
            </a:r>
            <a:r>
              <a:rPr lang="en-US" sz="2000" b="1" dirty="0">
                <a:solidFill>
                  <a:srgbClr val="2340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The start bit is sent first. Start / stop bits are required to allow the receiving and transmitting systems to sync. </a:t>
            </a:r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represented as audio tones in the signal. Baudot is origin of term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7E2DB9-A346-43C5-B107-9ED7D8A8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83642"/>
            <a:ext cx="9296400" cy="3890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292011-09A5-365A-3183-EFA579564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733D0-AA90-1D4B-8438-33AFF709D37D}"/>
              </a:ext>
            </a:extLst>
          </p:cNvPr>
          <p:cNvSpPr txBox="1"/>
          <p:nvPr/>
        </p:nvSpPr>
        <p:spPr>
          <a:xfrm>
            <a:off x="3236495" y="5787189"/>
            <a:ext cx="850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Referred to in FCC rules as </a:t>
            </a:r>
            <a:r>
              <a:rPr lang="en-US" sz="2400" i="1" dirty="0">
                <a:solidFill>
                  <a:srgbClr val="23408E"/>
                </a:solidFill>
              </a:rPr>
              <a:t>narrowband, direct-printing telegraphy</a:t>
            </a:r>
          </a:p>
        </p:txBody>
      </p:sp>
    </p:spTree>
    <p:extLst>
      <p:ext uri="{BB962C8B-B14F-4D97-AF65-F5344CB8AC3E}">
        <p14:creationId xmlns:p14="http://schemas.microsoft.com/office/powerpoint/2010/main" xmlns="" val="40150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7929A-9388-4F58-ABA6-071C2653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Radioteletype (RTTY)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82A1C-ABD8-4584-AEA1-010DEC9B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11430000" cy="4492822"/>
          </a:xfrm>
        </p:spPr>
        <p:txBody>
          <a:bodyPr/>
          <a:lstStyle/>
          <a:p>
            <a:r>
              <a:rPr lang="en-US" sz="2800" dirty="0"/>
              <a:t>RTTY uses Baudot code (represents each character as a 5-bit sequence)</a:t>
            </a:r>
          </a:p>
          <a:p>
            <a:pPr lvl="1"/>
            <a:r>
              <a:rPr lang="en-US" sz="2400" dirty="0"/>
              <a:t>5 bits allow for 32 different characters … not enough for entire English alphabet, numerals, and punctuation</a:t>
            </a:r>
          </a:p>
          <a:p>
            <a:pPr lvl="1"/>
            <a:r>
              <a:rPr lang="en-US" sz="2400" dirty="0"/>
              <a:t>2 special codes (LTRS &amp; FIGS) are used to switch between 2 character sets (doubles number of available characters)</a:t>
            </a:r>
          </a:p>
          <a:p>
            <a:r>
              <a:rPr lang="en-US" sz="2800" dirty="0"/>
              <a:t>The difference between the mark and space tones (see Fig 6.1) is called the signal’s </a:t>
            </a:r>
            <a:r>
              <a:rPr lang="en-US" sz="2800" i="1" dirty="0">
                <a:solidFill>
                  <a:srgbClr val="C00000"/>
                </a:solidFill>
              </a:rPr>
              <a:t>shift</a:t>
            </a:r>
          </a:p>
          <a:p>
            <a:r>
              <a:rPr lang="en-US" sz="2800" dirty="0"/>
              <a:t>You should always answer an RTTY station at same speed and shift it’s using</a:t>
            </a:r>
          </a:p>
          <a:p>
            <a:pPr lvl="1"/>
            <a:r>
              <a:rPr lang="en-US" dirty="0"/>
              <a:t>Most common HF phase shift is 170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B316B9-F83B-3CA9-DB7B-674F96A8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FAA2F-9E05-44FA-B614-42C50005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PSK31 (Phase Key Shifting)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0AEDD3-5DEC-4499-B918-8C1D4A749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PSK mode (also called 31 Baud)</a:t>
            </a:r>
          </a:p>
          <a:p>
            <a:r>
              <a:rPr lang="en-US" dirty="0"/>
              <a:t>Uses a sound card to generate RTTY signals</a:t>
            </a:r>
          </a:p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C00000"/>
                </a:solidFill>
              </a:rPr>
              <a:t>31</a:t>
            </a:r>
            <a:r>
              <a:rPr lang="en-US" dirty="0"/>
              <a:t> is the symbol rate (actually 31.25 baud)</a:t>
            </a:r>
          </a:p>
          <a:p>
            <a:r>
              <a:rPr lang="en-US" dirty="0"/>
              <a:t>Designed for keyboard-to-keyboard communication (typing rates up to 50 wpm)</a:t>
            </a:r>
          </a:p>
          <a:p>
            <a:r>
              <a:rPr lang="en-US" dirty="0"/>
              <a:t>Also referred to as BPSK31</a:t>
            </a:r>
          </a:p>
          <a:p>
            <a:r>
              <a:rPr lang="en-US" dirty="0"/>
              <a:t>QPSK31 (Quadrature PSK31) sends TWO audio tones, so there are now </a:t>
            </a:r>
            <a:r>
              <a:rPr lang="en-US" i="1" dirty="0">
                <a:solidFill>
                  <a:srgbClr val="23408E"/>
                </a:solidFill>
              </a:rPr>
              <a:t>four</a:t>
            </a:r>
            <a:r>
              <a:rPr lang="en-US" dirty="0"/>
              <a:t> possible phase shift combinations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8FC8BE-C550-2AE7-B310-4DA36290D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8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FAA2F-9E05-44FA-B614-42C50005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PSK31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0AEDD3-5DEC-4499-B918-8C1D4A749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27" y="1690688"/>
            <a:ext cx="10995546" cy="4498716"/>
          </a:xfrm>
        </p:spPr>
        <p:txBody>
          <a:bodyPr>
            <a:normAutofit/>
          </a:bodyPr>
          <a:lstStyle/>
          <a:p>
            <a:r>
              <a:rPr lang="en-US" dirty="0"/>
              <a:t>Since PSK has two tones, you have to select the right sideband (USB or LSB) to decode the data … </a:t>
            </a:r>
            <a:r>
              <a:rPr lang="en-US" i="1" dirty="0">
                <a:solidFill>
                  <a:srgbClr val="C00000"/>
                </a:solidFill>
              </a:rPr>
              <a:t>sideband sensitive</a:t>
            </a:r>
          </a:p>
          <a:p>
            <a:r>
              <a:rPr lang="en-US" dirty="0"/>
              <a:t>PSK uses a variable length character code called </a:t>
            </a:r>
            <a:r>
              <a:rPr lang="en-US" i="1" dirty="0">
                <a:solidFill>
                  <a:srgbClr val="C00000"/>
                </a:solidFill>
              </a:rPr>
              <a:t>Varicode</a:t>
            </a:r>
            <a:r>
              <a:rPr lang="en-US" dirty="0"/>
              <a:t> that assigns shorter codes to common characters and longer codes for uncommon characters (like Morse code)</a:t>
            </a:r>
          </a:p>
          <a:p>
            <a:pPr lvl="1"/>
            <a:r>
              <a:rPr lang="en-US" dirty="0"/>
              <a:t>Capital letters &amp; punctuation take longer to send</a:t>
            </a:r>
          </a:p>
          <a:p>
            <a:pPr lvl="1"/>
            <a:r>
              <a:rPr lang="en-US" dirty="0"/>
              <a:t>If you’re used to RTTY (no lower case), turn off CAPS LOCK!</a:t>
            </a:r>
          </a:p>
          <a:p>
            <a:r>
              <a:rPr lang="en-US" dirty="0"/>
              <a:t>QPSK31 / PSK31 have about the same bandwidth (2.5 kHz)</a:t>
            </a:r>
          </a:p>
          <a:p>
            <a:r>
              <a:rPr lang="en-US" dirty="0"/>
              <a:t>QPSK31 is sideband sensitive and its encoding provides error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EE2CAA-F595-696E-5D1E-22DBB1D0D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92248-CE7E-820C-44AC-0AD37BC4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&amp;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943E6C-FEB3-FB30-EB87-A292834E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336" y="517021"/>
            <a:ext cx="5576131" cy="5576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8569CE-BBD4-AE15-B722-F14F761AB2E6}"/>
              </a:ext>
            </a:extLst>
          </p:cNvPr>
          <p:cNvSpPr txBox="1"/>
          <p:nvPr/>
        </p:nvSpPr>
        <p:spPr>
          <a:xfrm>
            <a:off x="307649" y="3429000"/>
            <a:ext cx="56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" charset="0"/>
                <a:ea typeface="Gill Sans"/>
                <a:cs typeface="Gill Sans"/>
                <a:hlinkClick r:id="rId3"/>
              </a:rPr>
              <a:t>www.arrl.org/shop/Licensing-Education-and-Training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A42AB6-C7B1-657E-0525-B11BD577E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457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59C5D-6DB4-12BF-E11B-2FAC42316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01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most common frequency shift for RTTY emissions in the amateur 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85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170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425 Hz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0" i="0" u="none" strike="noStrike" baseline="0" dirty="0">
                <a:latin typeface="Calibri" panose="020F0502020204030204" pitchFamily="34" charset="0"/>
              </a:rPr>
              <a:t>850 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G2E06 (B)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15D748-31DD-2519-0631-A149DB88C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8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characteristic of QPSK31?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 is sideband sensitive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Its encoding provides error correction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Its bandwidth is approximately the same as BPSK31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G8A06 (D)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C03CBA-FA83-5750-ED17-DDF310C84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1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Baudot code?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7-bit code with start, stop, and parity bits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code using error detection and correction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5-bit code with additional start and stop bits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code using SELCAL and LISTEN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G8C04 (C)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3FCCFB-602D-E056-4E45-C55AFD364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statements is true about PSK31?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Upper case letters are sent with more power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Upper case letters use longer Varicode bit sequences and thus slow down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Error correction is used to ensure accurate message reception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Higher power is needed as compared to RTTY for similar error rates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G8C08 (B)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4282DB-CB94-7F86-8D8D-70C5944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3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type of code is used for sending characters in a PSK31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Varicode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Viterbi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Volumetric</a:t>
            </a:r>
          </a:p>
          <a:p>
            <a:pPr marL="457200" indent="-457200">
              <a:buFont typeface="+mj-lt"/>
              <a:buAutoNum type="alphaUcPeriod"/>
            </a:pPr>
            <a:r>
              <a:rPr lang="it-IT" b="0" i="0" u="none" strike="noStrike" baseline="0" dirty="0">
                <a:latin typeface="Calibri" panose="020F0502020204030204" pitchFamily="34" charset="0"/>
              </a:rPr>
              <a:t>Binary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G8C12 (A) Page 6-5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25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9344A-78E4-2BCC-B675-3ADA60FB0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9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3D027-AED2-4D26-9CB2-36E088B4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Packet-Based Modes &amp;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00AE-D728-4F2F-92F7-B2785AA0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3100" dirty="0"/>
              <a:t>Packet-based or </a:t>
            </a:r>
            <a:r>
              <a:rPr lang="en-US" sz="3100" i="1" dirty="0">
                <a:solidFill>
                  <a:srgbClr val="23408E"/>
                </a:solidFill>
              </a:rPr>
              <a:t>structured</a:t>
            </a:r>
            <a:r>
              <a:rPr lang="en-US" sz="3100" dirty="0"/>
              <a:t> modes are derived from early teletype-over-radio modes (TOR) and computer-to-computer network protocols</a:t>
            </a:r>
          </a:p>
          <a:p>
            <a:r>
              <a:rPr lang="en-US" sz="3100" dirty="0"/>
              <a:t>Hams have adapted these protocols, creating packet radio, PACTOR, WINMOR, and other communication systems</a:t>
            </a:r>
          </a:p>
          <a:p>
            <a:r>
              <a:rPr lang="en-US" sz="3100" dirty="0"/>
              <a:t>Some packet modes (JT65 &amp; FT8) require precisely-defined transmission periods … utility software is available to keep your computer synchronized to within </a:t>
            </a:r>
            <a:r>
              <a:rPr lang="en-US" sz="3100" i="1" dirty="0">
                <a:solidFill>
                  <a:srgbClr val="C00000"/>
                </a:solidFill>
              </a:rPr>
              <a:t>1 second </a:t>
            </a:r>
            <a:r>
              <a:rPr lang="en-US" sz="3100" dirty="0"/>
              <a:t>of standard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8F1585-5206-C06A-D704-3305A4FA3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D7A73-A0FF-4111-8FD9-AEAC3F7D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62783-EC83-4611-B320-5169DA57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2035"/>
            <a:ext cx="10972800" cy="135081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23408E"/>
                </a:solidFill>
              </a:rPr>
              <a:t>Packet</a:t>
            </a:r>
            <a:r>
              <a:rPr lang="en-US" dirty="0"/>
              <a:t> refers to the transmission of data in structured groups (</a:t>
            </a:r>
            <a:r>
              <a:rPr lang="en-US" i="1" dirty="0">
                <a:solidFill>
                  <a:srgbClr val="C00000"/>
                </a:solidFill>
              </a:rPr>
              <a:t>frames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5D348-41F6-49BD-90DD-E359A2D0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27" y="2546685"/>
            <a:ext cx="5234355" cy="3571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FDD2F9-A928-44C3-A20A-28D60BB8FF84}"/>
              </a:ext>
            </a:extLst>
          </p:cNvPr>
          <p:cNvSpPr txBox="1"/>
          <p:nvPr/>
        </p:nvSpPr>
        <p:spPr>
          <a:xfrm>
            <a:off x="722918" y="2870499"/>
            <a:ext cx="4747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Figure 6.2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Packet communication systems package data with control and routing information and add error detection information. Each package of header, data, and trailer is called a frame. Different packet protocols use different sets of information and methods of creating the frame.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FFDA22-F898-7943-DDA9-05A3C4C7C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0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63A67-AC15-4844-B214-5178B7AB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Basics (cont.) … see Fig 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4F835D-7226-48D3-986B-62D2072F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2061411"/>
            <a:ext cx="11534274" cy="418802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Header – Contains bit patterns that allow receiver to synch with the packet’s structure, control, and routing information, and for some protocols, error detection/correction information.</a:t>
            </a:r>
          </a:p>
          <a:p>
            <a:r>
              <a:rPr lang="en-US" sz="2800" dirty="0"/>
              <a:t>Data – Data to be exchanged between the systems. Usually ASCII characters. Usually compressed for efficiency.</a:t>
            </a:r>
          </a:p>
          <a:p>
            <a:r>
              <a:rPr lang="en-US" sz="2800" dirty="0"/>
              <a:t>Trailer – Additional info used for error detection.</a:t>
            </a:r>
          </a:p>
          <a:p>
            <a:pPr lvl="1">
              <a:buClr>
                <a:schemeClr val="tx1"/>
              </a:buClr>
            </a:pPr>
            <a:r>
              <a:rPr lang="en-US" sz="2600" i="1" dirty="0">
                <a:solidFill>
                  <a:srgbClr val="C00000"/>
                </a:solidFill>
              </a:rPr>
              <a:t>Forward error correction </a:t>
            </a:r>
            <a:r>
              <a:rPr lang="en-US" sz="2600" dirty="0"/>
              <a:t>(FEC) goes beyond simply detecting errors. By including redundant encoded info with the data, it’s possible for receiver to CORRECT certain types of data errors. </a:t>
            </a:r>
          </a:p>
          <a:p>
            <a:pPr lvl="1">
              <a:buClr>
                <a:schemeClr val="tx1"/>
              </a:buClr>
            </a:pPr>
            <a:r>
              <a:rPr lang="en-US" sz="2600" dirty="0"/>
              <a:t>Most common error detection mechanism is a </a:t>
            </a:r>
            <a:r>
              <a:rPr lang="en-US" sz="2600" i="1" dirty="0">
                <a:solidFill>
                  <a:srgbClr val="C00000"/>
                </a:solidFill>
              </a:rPr>
              <a:t>cyclic redundancy check </a:t>
            </a:r>
            <a:r>
              <a:rPr lang="en-US" sz="2600" dirty="0"/>
              <a:t>or CRC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9DBF6F-2BD5-33ED-5B4B-11E2C0DC9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0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5ACDF-78ED-4F0D-9E15-F71D38E0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Repeat reQuest (ARQ)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5FEEF-494D-4260-AAFF-2FB1223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sz="2800" dirty="0"/>
              <a:t>If mismatch is detected, receiving system responds with </a:t>
            </a:r>
            <a:r>
              <a:rPr lang="en-US" sz="2800" i="1" dirty="0">
                <a:solidFill>
                  <a:srgbClr val="C00000"/>
                </a:solidFill>
              </a:rPr>
              <a:t>NAK</a:t>
            </a:r>
            <a:r>
              <a:rPr lang="en-US" sz="2800" dirty="0"/>
              <a:t> (not acknowledged) and protocol requests retransmission</a:t>
            </a:r>
          </a:p>
          <a:p>
            <a:r>
              <a:rPr lang="en-US" sz="2800" dirty="0"/>
              <a:t>Transmitting system will continue to send packet until received without errors or retransmission limit is exceeded</a:t>
            </a:r>
          </a:p>
          <a:p>
            <a:r>
              <a:rPr lang="en-US" sz="2800" dirty="0"/>
              <a:t>ARQ used in modes: PACTOR, packet radio, WINMOR, etc.</a:t>
            </a:r>
          </a:p>
          <a:p>
            <a:r>
              <a:rPr lang="en-US" sz="2800" dirty="0"/>
              <a:t>ARQ protocols were designed for </a:t>
            </a:r>
            <a:r>
              <a:rPr lang="en-US" sz="2800" u="sng" dirty="0"/>
              <a:t>wired</a:t>
            </a:r>
            <a:r>
              <a:rPr lang="en-US" sz="2800" dirty="0"/>
              <a:t> network connections, and the transmission can only be received from one receiving station during the connection. </a:t>
            </a:r>
            <a:r>
              <a:rPr lang="en-US" sz="2800" i="1" dirty="0"/>
              <a:t>This means you can’t break in to an ongoing contact between two stations using an ARQ mode</a:t>
            </a:r>
            <a:r>
              <a:rPr lang="en-US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9F98A-7964-0D2A-0489-AC39488C3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5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75D46-717A-4475-8C4A-E718F8B3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0"/>
            <a:ext cx="10972800" cy="449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Chapter 6 Part 1 of 1</a:t>
            </a:r>
            <a:r>
              <a:rPr lang="en-US" dirty="0"/>
              <a:t/>
            </a:r>
            <a:br>
              <a:rPr lang="en-US" dirty="0"/>
            </a:br>
            <a:r>
              <a:rPr lang="en-US" sz="3800" dirty="0"/>
              <a:t/>
            </a:r>
            <a:br>
              <a:rPr lang="en-US" sz="3800" dirty="0"/>
            </a:br>
            <a:r>
              <a:rPr lang="en-US" dirty="0"/>
              <a:t>ARRL General Class</a:t>
            </a:r>
            <a:br>
              <a:rPr lang="en-US" dirty="0"/>
            </a:br>
            <a:r>
              <a:rPr lang="en-US" dirty="0"/>
              <a:t>Digital Modes</a:t>
            </a:r>
            <a:br>
              <a:rPr lang="en-US" dirty="0"/>
            </a:br>
            <a:r>
              <a:rPr lang="en-US" dirty="0"/>
              <a:t>Sections 6.1, 6.2, 6.3, 6.4, 6.5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Basics of Digital Modes, Character-Based Modes, Packet-Based Modes &amp; Systems, Receiving &amp; Transmitting Digital Modes, Digital Operating Procedures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08DF89-4B92-F881-637E-35A59B26D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28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B4776-E006-4F70-8A58-8A452856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ARQ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E7E05-D3DB-44F4-BE39-1225428FD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that a station can advertise its presence, ARQ protocols provide a broadcast mode to transmit without another station having established a contact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MON</a:t>
            </a:r>
            <a:r>
              <a:rPr lang="en-US" dirty="0"/>
              <a:t> mode is also provided so that other stations can listen to the conversation without error correction</a:t>
            </a:r>
          </a:p>
          <a:p>
            <a:r>
              <a:rPr lang="en-US" dirty="0"/>
              <a:t>Using the MON (monitoring) mode allows you to determine if a frequency is occupied by 2 stations having an ARQ mode contact</a:t>
            </a:r>
          </a:p>
          <a:p>
            <a:pPr lvl="1"/>
            <a:r>
              <a:rPr lang="en-US" dirty="0"/>
              <a:t>Designed to transfer data between only two stations … meaning you can’t </a:t>
            </a:r>
            <a:r>
              <a:rPr lang="en-US" i="1" dirty="0">
                <a:solidFill>
                  <a:srgbClr val="23408E"/>
                </a:solidFill>
              </a:rPr>
              <a:t>break in </a:t>
            </a:r>
            <a:r>
              <a:rPr lang="en-US" dirty="0"/>
              <a:t>to an ongoing contact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0A6ECB-0984-4AD1-6210-6D10F5DA5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0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B2B99-C5B1-48C3-AD03-590F8BA6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541E1-204D-42C4-9D2C-D7422EFE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1288"/>
            <a:ext cx="10972800" cy="4757517"/>
          </a:xfrm>
        </p:spPr>
        <p:txBody>
          <a:bodyPr>
            <a:normAutofit/>
          </a:bodyPr>
          <a:lstStyle/>
          <a:p>
            <a:r>
              <a:rPr lang="en-US" sz="2800" i="1" dirty="0"/>
              <a:t>TOR</a:t>
            </a:r>
            <a:r>
              <a:rPr lang="en-US" sz="2800" dirty="0"/>
              <a:t> systems developed to compensate for transmission errors in RTTY (e.g., MTOR, G-TOR, etc.)</a:t>
            </a:r>
          </a:p>
          <a:p>
            <a:r>
              <a:rPr lang="en-US" sz="2800" dirty="0"/>
              <a:t>Used almost exclusively on UHF bands</a:t>
            </a:r>
          </a:p>
          <a:p>
            <a:r>
              <a:rPr lang="en-US" dirty="0"/>
              <a:t>Sends short bursts of characters with error detection and correction data</a:t>
            </a:r>
            <a:endParaRPr lang="en-US" sz="2800" dirty="0"/>
          </a:p>
          <a:p>
            <a:r>
              <a:rPr lang="en-US" sz="2800" dirty="0"/>
              <a:t>Based on computer network protocol X.25</a:t>
            </a:r>
          </a:p>
          <a:p>
            <a:pPr lvl="1"/>
            <a:r>
              <a:rPr lang="en-US" sz="2600" dirty="0"/>
              <a:t>One of the oldest packet-switching communication protocols</a:t>
            </a:r>
          </a:p>
          <a:p>
            <a:pPr lvl="1"/>
            <a:r>
              <a:rPr lang="en-US" sz="2600" dirty="0"/>
              <a:t>Popular during the late 1970s and 1980s (computer industry)</a:t>
            </a:r>
          </a:p>
          <a:p>
            <a:r>
              <a:rPr lang="en-US" sz="2800" dirty="0"/>
              <a:t>Packets exchanged using VHF FM voice at 1200 or 9600 baud</a:t>
            </a:r>
          </a:p>
          <a:p>
            <a:r>
              <a:rPr lang="en-US" sz="2800" dirty="0"/>
              <a:t>Does not work well with HF because data are easily disrupted by noise and fading (even at 300 baud allowed on HF)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89CD74-9CE6-476D-40E2-0411D62BA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4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ED669-E498-4705-AD17-88EAE5F4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PACTOR and WINMOR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BB9D00-FD29-4B1A-BB27-AB1705F0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2057400"/>
            <a:ext cx="10995546" cy="4492822"/>
          </a:xfrm>
        </p:spPr>
        <p:txBody>
          <a:bodyPr/>
          <a:lstStyle/>
          <a:p>
            <a:r>
              <a:rPr lang="en-US" dirty="0"/>
              <a:t>Original TOR protocols (AMTOR, G-TOR) are reliable, but slow</a:t>
            </a:r>
          </a:p>
          <a:p>
            <a:r>
              <a:rPr lang="en-US" dirty="0"/>
              <a:t>PACTOR (Packet-based TOR) and WINMOR (Windows TOR) addresses reliability AND speed … extends TOR capability</a:t>
            </a:r>
          </a:p>
          <a:p>
            <a:r>
              <a:rPr lang="en-US" dirty="0"/>
              <a:t>PACTOR 1 uses FSK (frequency shift key) modulation; PACTOR 1 thru 4 use advanced PSK modulation (PACTOR 4 not yet legal for US amateurs)</a:t>
            </a:r>
          </a:p>
          <a:p>
            <a:r>
              <a:rPr lang="en-US" dirty="0"/>
              <a:t>PACTOR and VARA modes overcome some of the issues with HF (e.g., garbled text over fading signal paths)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4F8393-3E29-9200-D355-B25F4E159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9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B3DC5-5389-4053-8120-87CA399D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 </a:t>
            </a:r>
            <a:r>
              <a:rPr lang="en-US" sz="2800" dirty="0"/>
              <a:t>(www.winlink.org)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22A63B-F177-40EB-87E3-B3EC9953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40832"/>
            <a:ext cx="11430000" cy="4709390"/>
          </a:xfrm>
        </p:spPr>
        <p:txBody>
          <a:bodyPr/>
          <a:lstStyle/>
          <a:p>
            <a:r>
              <a:rPr lang="en-US" dirty="0"/>
              <a:t>Enables transferring of email messages &amp; digital files on HF bands</a:t>
            </a:r>
          </a:p>
          <a:p>
            <a:r>
              <a:rPr lang="en-US" dirty="0"/>
              <a:t>Winlink isn’t a </a:t>
            </a:r>
            <a:r>
              <a:rPr lang="en-US" i="1" dirty="0">
                <a:solidFill>
                  <a:srgbClr val="C00000"/>
                </a:solidFill>
              </a:rPr>
              <a:t>mode</a:t>
            </a:r>
            <a:r>
              <a:rPr lang="en-US" dirty="0"/>
              <a:t> … it’s a </a:t>
            </a:r>
            <a:r>
              <a:rPr lang="en-US" i="1" dirty="0">
                <a:solidFill>
                  <a:srgbClr val="23408E"/>
                </a:solidFill>
              </a:rPr>
              <a:t>gateway</a:t>
            </a:r>
            <a:r>
              <a:rPr lang="en-US" dirty="0"/>
              <a:t> communication system</a:t>
            </a:r>
          </a:p>
          <a:p>
            <a:r>
              <a:rPr lang="en-US" dirty="0"/>
              <a:t>Uses internet to connect its email servers with gateway and mailbox stations around the world on HF, VHF and UHF</a:t>
            </a:r>
          </a:p>
          <a:p>
            <a:pPr lvl="1"/>
            <a:r>
              <a:rPr lang="en-US" dirty="0"/>
              <a:t>Winlink stations do not connect directly with the internet, but provide a means for stations out of local internet connection range</a:t>
            </a:r>
          </a:p>
          <a:p>
            <a:pPr lvl="1"/>
            <a:r>
              <a:rPr lang="en-US" dirty="0"/>
              <a:t>Even without internet connectivity, </a:t>
            </a:r>
            <a:r>
              <a:rPr lang="en-US" i="1" dirty="0">
                <a:solidFill>
                  <a:srgbClr val="C00000"/>
                </a:solidFill>
              </a:rPr>
              <a:t>Winlink Express </a:t>
            </a:r>
            <a:r>
              <a:rPr lang="en-US" dirty="0"/>
              <a:t>can act as standalone mailbox stations or communicate directly with each other</a:t>
            </a:r>
          </a:p>
          <a:p>
            <a:pPr lvl="1"/>
            <a:r>
              <a:rPr lang="en-US" dirty="0"/>
              <a:t>On HF, WINLINK uses PACTOR and VARA modes (VARA is the more popular)</a:t>
            </a:r>
          </a:p>
          <a:p>
            <a:pPr lvl="2"/>
            <a:r>
              <a:rPr lang="en-US" dirty="0"/>
              <a:t>VARA is a TOR software developed by EA5HVK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C2D53F-A8C3-A4F2-1355-58723D050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0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69E1F-FA9B-42FE-BCF0-9404C422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286"/>
          </a:xfrm>
        </p:spPr>
        <p:txBody>
          <a:bodyPr/>
          <a:lstStyle/>
          <a:p>
            <a:r>
              <a:rPr lang="en-US" dirty="0"/>
              <a:t>FT8 &amp; WSPR (WS =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/>
              <a:t>eak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ignal)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5D612-3033-42E5-8A03-8BB787AB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21" y="1303253"/>
            <a:ext cx="11658600" cy="518962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Supported by the WSJT software suite (and JT65, MSK144, etc.)</a:t>
            </a:r>
          </a:p>
          <a:p>
            <a:pPr lvl="1">
              <a:buClr>
                <a:schemeClr val="tx1"/>
              </a:buClr>
            </a:pPr>
            <a:r>
              <a:rPr lang="en-US" sz="2200" dirty="0">
                <a:solidFill>
                  <a:srgbClr val="C00000"/>
                </a:solidFill>
                <a:hlinkClick r:id="rId2"/>
              </a:rPr>
              <a:t>https://wsjt.sourceforge.io/wsjtx.html</a:t>
            </a:r>
            <a:endParaRPr lang="en-US" sz="2200" dirty="0">
              <a:solidFill>
                <a:srgbClr val="C00000"/>
              </a:solidFill>
            </a:endParaRPr>
          </a:p>
          <a:p>
            <a:pPr lvl="1"/>
            <a:r>
              <a:rPr lang="en-US" sz="2600" dirty="0"/>
              <a:t>Uses 8-tone frequency shift keying modulation and error decoding/correction to enable successful decoding at very low signal-to-noise ratios (</a:t>
            </a:r>
            <a:r>
              <a:rPr lang="en-US" sz="2600" i="1" dirty="0">
                <a:solidFill>
                  <a:srgbClr val="C00000"/>
                </a:solidFill>
              </a:rPr>
              <a:t>SNR</a:t>
            </a:r>
            <a:r>
              <a:rPr lang="en-US" sz="2600" dirty="0"/>
              <a:t>)</a:t>
            </a:r>
          </a:p>
          <a:p>
            <a:r>
              <a:rPr lang="en-US" sz="2600" dirty="0"/>
              <a:t>FT8 sends 75-bit messages … limits messages to call signs, grid locators, signal reports, etc.</a:t>
            </a:r>
          </a:p>
          <a:p>
            <a:pPr lvl="1"/>
            <a:r>
              <a:rPr lang="en-US" sz="2200" dirty="0"/>
              <a:t>FT8 signal reports are on the signal-to-noise ratio, so a report of +3 means the signal is 3dB above the noise floor</a:t>
            </a:r>
          </a:p>
          <a:p>
            <a:r>
              <a:rPr lang="en-US" sz="2600" dirty="0"/>
              <a:t>Most common FT8 transmission range is 14.074 and 14.077 MHz</a:t>
            </a:r>
          </a:p>
          <a:p>
            <a:pPr lvl="1"/>
            <a:r>
              <a:rPr lang="en-US" sz="2200" dirty="0"/>
              <a:t>Be sure to locate a clear frequency and select the time slot that doesn't interfere with the calling station. Specifically, when responding, select a clear frequency in the alternate time slot to that used by the calling station.</a:t>
            </a:r>
          </a:p>
          <a:p>
            <a:r>
              <a:rPr lang="en-US" sz="2600" dirty="0"/>
              <a:t>WSPR (“whisper”) experiments with HF propagation paths at very low signal-to-noise ratios … does not support 2-way QSOs</a:t>
            </a:r>
          </a:p>
          <a:p>
            <a:r>
              <a:rPr lang="en-US" sz="2600" dirty="0"/>
              <a:t>Low power WSPR transmitters generate coded packets; stations that receive these report success on </a:t>
            </a:r>
            <a:r>
              <a:rPr lang="en-US" sz="2600" dirty="0">
                <a:solidFill>
                  <a:srgbClr val="C00000"/>
                </a:solidFill>
              </a:rPr>
              <a:t>www.wsprnet.org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98E2F-2FB3-9889-C038-55B30E6CB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0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7D17D-9DDF-C062-BC70-55721EF4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Amateur Wireless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DFB2E-F65F-5CBB-49D2-C2E3FFF5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Certain wireless networking frequencies overlap with amateur bands (see Table 6.2) </a:t>
            </a:r>
          </a:p>
          <a:p>
            <a:r>
              <a:rPr lang="en-US" dirty="0"/>
              <a:t>Amateurs are able to use them for many of the same purposes that unlicensed users are able to (text messages, Voice Over IP, email, etc.)</a:t>
            </a:r>
          </a:p>
          <a:p>
            <a:r>
              <a:rPr lang="en-US" dirty="0"/>
              <a:t>If you operate a wireless network on FCC Part 97 frequencies, you must comply with the prohibitions on encryption</a:t>
            </a:r>
          </a:p>
          <a:p>
            <a:r>
              <a:rPr lang="en-US" dirty="0"/>
              <a:t>Hams use two basic network topologies; mesh and star configurations</a:t>
            </a:r>
          </a:p>
          <a:p>
            <a:r>
              <a:rPr lang="en-US" dirty="0"/>
              <a:t>An advantage of the mesh networking topology is that if one node fails, a packet may be able to find its destination by routing through another available 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4BA097-C360-5B40-D8B8-DAFAE3ADB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8CAEE-B49A-EB7B-78F4-36BBA054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365124"/>
            <a:ext cx="10515600" cy="1325563"/>
          </a:xfrm>
        </p:spPr>
        <p:txBody>
          <a:bodyPr/>
          <a:lstStyle/>
          <a:p>
            <a:r>
              <a:rPr lang="en-US" dirty="0"/>
              <a:t>Table 6.2:  Wireless Networking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92049-1F8A-2780-E619-EB1FABF7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9" y="1997242"/>
            <a:ext cx="11339475" cy="2574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3F46F3-6726-AECC-4F4C-5F94AC50CAEE}"/>
              </a:ext>
            </a:extLst>
          </p:cNvPr>
          <p:cNvSpPr/>
          <p:nvPr/>
        </p:nvSpPr>
        <p:spPr>
          <a:xfrm>
            <a:off x="838200" y="1876926"/>
            <a:ext cx="8414084" cy="2971800"/>
          </a:xfrm>
          <a:prstGeom prst="rect">
            <a:avLst/>
          </a:prstGeom>
          <a:noFill/>
          <a:ln w="19050">
            <a:solidFill>
              <a:srgbClr val="23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52B25-8EAD-ABDD-883A-64842717D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75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353DB-3D61-E3B2-C76D-722ED617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AREDN </a:t>
            </a:r>
            <a:r>
              <a:rPr lang="en-US" sz="3200" dirty="0"/>
              <a:t>(AMATEUR RADIO EMERGENCY DATA NETWORK)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B624C-764A-D245-44D9-73802F4D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mesh network</a:t>
            </a:r>
          </a:p>
          <a:p>
            <a:r>
              <a:rPr lang="en-US" dirty="0"/>
              <a:t>Uses commercially available routers in the 900 MHz, 2.4, 3.4, and 5.8 GHz amateur bands</a:t>
            </a:r>
          </a:p>
          <a:p>
            <a:r>
              <a:rPr lang="en-US" dirty="0"/>
              <a:t>Supported device list at:</a:t>
            </a:r>
          </a:p>
          <a:p>
            <a:pPr lvl="1"/>
            <a:r>
              <a:rPr lang="en-US" dirty="0">
                <a:hlinkClick r:id="rId2"/>
              </a:rPr>
              <a:t>https://www.arednmesh.org/content/supported-platform-matrix</a:t>
            </a:r>
            <a:endParaRPr lang="en-US" dirty="0"/>
          </a:p>
          <a:p>
            <a:r>
              <a:rPr lang="en-US" dirty="0"/>
              <a:t>Generally used during emergencies or to support community events like road races, parades, and other large gatherings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0AD8A5-7092-B19C-E7F1-F4FABDA68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926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2D522B-EF59-9F95-5FF5-DE898318A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563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VARA?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low signal-to-noise digital mode used for EME (moonbounce)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digital protocol used with Winlink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radio direction finding system used on VHF and UHF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 DX spotting system using a network of software defined radios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G2E02 (B)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BA3AC0-5FCC-457A-AB53-0329F61DB917}"/>
              </a:ext>
            </a:extLst>
          </p:cNvPr>
          <p:cNvSpPr txBox="1"/>
          <p:nvPr/>
        </p:nvSpPr>
        <p:spPr>
          <a:xfrm>
            <a:off x="11430000" y="656272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39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0D06EC-C59C-1D40-E0A4-7067AFDD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85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7AE27-5617-43F7-AADC-9DD1897B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9223"/>
            <a:ext cx="11734800" cy="874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Basics of Digital Modes: Where to Find Digital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F03A8-C91D-4D08-803F-5A6B8964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11353800" cy="3336851"/>
          </a:xfrm>
        </p:spPr>
        <p:txBody>
          <a:bodyPr/>
          <a:lstStyle/>
          <a:p>
            <a:r>
              <a:rPr lang="en-US" dirty="0"/>
              <a:t>Communications are digital modes if info is exchanged as individual characters encoded as digital bits … Morse Code (CW), radioteletype, PSK31, FT8, D-STAR, DMR, slow-scan TV, etc.</a:t>
            </a:r>
          </a:p>
          <a:p>
            <a:r>
              <a:rPr lang="en-US" dirty="0"/>
              <a:t>Digital modes are restricted to CW/data segments of each HF band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Found near top of CW segment</a:t>
            </a:r>
          </a:p>
          <a:p>
            <a:pPr lvl="1"/>
            <a:r>
              <a:rPr lang="en-US" dirty="0"/>
              <a:t>Example: On 20 meters, most PSK signals are near 14.070 MHz. RTTY and other digital modes are found above that between 14.070 and 14.112 MHz. See Table 6.1.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842C0D-5E03-F30E-5CC1-F192EF1AF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235BB4-CAF2-43D0-39DA-F5B285841A4B}"/>
              </a:ext>
            </a:extLst>
          </p:cNvPr>
          <p:cNvSpPr txBox="1"/>
          <p:nvPr/>
        </p:nvSpPr>
        <p:spPr>
          <a:xfrm>
            <a:off x="5039834" y="5784112"/>
            <a:ext cx="384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* CW isn't formally restricted anywhere in the ham bands</a:t>
            </a:r>
          </a:p>
        </p:txBody>
      </p:sp>
    </p:spTree>
    <p:extLst>
      <p:ext uri="{BB962C8B-B14F-4D97-AF65-F5344CB8AC3E}">
        <p14:creationId xmlns:p14="http://schemas.microsoft.com/office/powerpoint/2010/main" xmlns="" val="16688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good practice when choosing a transmitting frequency to answer a station calling CQ using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Always call on the station’s 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Call on any frequency in the waterfall except the station’s 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Find a clear frequency during the same time slot as the calling station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Find a clear frequency during the alternate time slot to the calling station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G2E04 (D)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BBE23-2735-62C6-FE42-802A1741884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DB5B50-4E4B-D483-55EC-DEB604AE8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3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required when using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special hardware modem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Computer time accurate to within approximately 1 second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Receiver attenuator set to -12 dB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vertically polarized antenna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G2E07 (B) Page 6-7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724505-D7DF-3C1B-6E39-67E1C8F879CF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22C41B-292C-871C-84E4-5C3441291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1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do you join a contact between two stations using the PACTOR protocol?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broadcast packets containing your call sign while in MONITOR mode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Transmit a steady carrier until the PACTOR protocol times out and disconnects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Joining an existing contact is not possible, PACTOR connections are limited to two stations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a NAK code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G2E09 (C)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3209A1-7BEA-DF2E-1589-4478AE6D9291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0F38F4-DA8D-6013-EDE9-E356B058B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2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primary purpose of an Amateur Radio Emergency Data Network (AREDN) mesh network?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FM repeater coverage in remote areas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real time propagation data by monitoring amateur radio transmissions worldwide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high-speed data services during an emergency or community event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provide DX spotting reports to aid contesters and DXers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G2E11 (C) Page 6-10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36F25A-0503-15A4-D1FB-27B983492B75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826E4B-77B2-BFF1-C58A-66285D7B7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Winlink?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 amateur radio wireless network to send and receive email on the internet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form of Packet Radio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 wireless network capable of both VHF and HF band operation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of the above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G2E12 (D)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5A2761-CC98-5A0A-6EDC-248AEADE62DE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129B86-435C-59B2-00F1-48DC64232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8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another name for a Winlink Remote Message Server?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Terminal Node Controller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Gateway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RJ-45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Printer/Server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G2E13 (B)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7D392D-A61E-549D-DF35-F9FC8101FAB1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94DEC2-734D-03AE-BD2C-C0DFCFCD6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a common location for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voice portion of the 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CW portion of the 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Approximately 14.074 MHz to 14.077 MHz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Approximately 14.110 MHz to 14.113 MHz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G2E15 (C)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BAA200-3006-51E0-201E-88E0F519104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46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EDDD4C-6513-2750-9D8B-E87F7B0C6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type of modulation is used by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8-tone frequency shift keying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Vestigial sideband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Amplitude compressed AM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8-bit direct sequence spread spectrum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G8A09 (A)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6BA882-78FD-AB35-4D34-712F08592DFD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47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B86411-589F-0407-1337-F1330CD5A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QPSK modulation?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quasi-parallel to serial conversion to reduce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quadra-pole sideband keying to generate spread spectrum signals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using Fast Fourier Transforms to generate frequencies at the first, second, third, and fourth harmonics of the carrier frequency to improve noise immunity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Modulation in which digital data is transmitted using 0-, 90-, 180- and 270-degrees phase shift to represent pairs of bits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G8A12 (D)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CD33E3-2112-3596-A27A-89C3340555A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80FEE5-0263-D263-08DB-D50DC4F06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6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digital mode is used as a low-power beacon for assessing HF propagation?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WSPR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MFSK16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PSK31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SSB-SC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G8C02 (A)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07115B-E775-D62F-B8E6-72CBEB076CA8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49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41444A-D966-93D7-1FAF-01D34D13C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0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C53FF-906A-4381-AF65-71B6D445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710AC-D216-47C1-92AD-5D1E7007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9994"/>
            <a:ext cx="11277600" cy="4380228"/>
          </a:xfrm>
        </p:spPr>
        <p:txBody>
          <a:bodyPr/>
          <a:lstStyle/>
          <a:p>
            <a:r>
              <a:rPr lang="en-US" sz="2500" dirty="0"/>
              <a:t>Data rates and bandwidths specified by FCC rules</a:t>
            </a:r>
          </a:p>
          <a:p>
            <a:r>
              <a:rPr lang="en-US" sz="2500" dirty="0"/>
              <a:t>Digital codes not specified by the FCC </a:t>
            </a:r>
            <a:r>
              <a:rPr lang="en-US" sz="2500" i="1" dirty="0">
                <a:solidFill>
                  <a:srgbClr val="C00000"/>
                </a:solidFill>
              </a:rPr>
              <a:t>must be public</a:t>
            </a:r>
          </a:p>
          <a:p>
            <a:r>
              <a:rPr lang="en-US" sz="2500" dirty="0"/>
              <a:t>Radioteletype (RTTY) – originally used mechanical teleprinters but migrated to computer sound cards</a:t>
            </a:r>
          </a:p>
          <a:p>
            <a:r>
              <a:rPr lang="en-US" sz="2500" dirty="0"/>
              <a:t>PSK31 – good weak signal mode using low transmitter power and very narrow bandwidth (computer sound card)</a:t>
            </a:r>
          </a:p>
          <a:p>
            <a:r>
              <a:rPr lang="en-US" sz="2500" dirty="0"/>
              <a:t>PACTOR – stands for </a:t>
            </a:r>
            <a:r>
              <a:rPr lang="en-US" sz="2500" dirty="0">
                <a:solidFill>
                  <a:srgbClr val="C00000"/>
                </a:solidFill>
              </a:rPr>
              <a:t>PAC</a:t>
            </a:r>
            <a:r>
              <a:rPr lang="en-US" sz="2500" dirty="0"/>
              <a:t>ket </a:t>
            </a:r>
            <a:r>
              <a:rPr lang="en-US" sz="2500" dirty="0">
                <a:solidFill>
                  <a:srgbClr val="C00000"/>
                </a:solidFill>
              </a:rPr>
              <a:t>T</a:t>
            </a:r>
            <a:r>
              <a:rPr lang="en-US" sz="2500" dirty="0"/>
              <a:t>eletype </a:t>
            </a:r>
            <a:r>
              <a:rPr lang="en-US" sz="2500" dirty="0">
                <a:solidFill>
                  <a:srgbClr val="C00000"/>
                </a:solidFill>
              </a:rPr>
              <a:t>O</a:t>
            </a:r>
            <a:r>
              <a:rPr lang="en-US" sz="2500" dirty="0"/>
              <a:t>ver </a:t>
            </a:r>
            <a:r>
              <a:rPr lang="en-US" sz="2500" dirty="0">
                <a:solidFill>
                  <a:srgbClr val="C00000"/>
                </a:solidFill>
              </a:rPr>
              <a:t>R</a:t>
            </a:r>
            <a:r>
              <a:rPr lang="en-US" sz="2500" dirty="0"/>
              <a:t>adio</a:t>
            </a:r>
          </a:p>
          <a:p>
            <a:r>
              <a:rPr lang="en-US" sz="2500" dirty="0"/>
              <a:t>WINMOR – stands for </a:t>
            </a:r>
            <a:r>
              <a:rPr lang="en-US" sz="2500" dirty="0">
                <a:solidFill>
                  <a:srgbClr val="C00000"/>
                </a:solidFill>
              </a:rPr>
              <a:t>WIN</a:t>
            </a:r>
            <a:r>
              <a:rPr lang="en-US" sz="2500" dirty="0"/>
              <a:t>dows </a:t>
            </a:r>
            <a:r>
              <a:rPr lang="en-US" sz="2500" dirty="0">
                <a:solidFill>
                  <a:srgbClr val="C00000"/>
                </a:solidFill>
              </a:rPr>
              <a:t>M</a:t>
            </a:r>
            <a:r>
              <a:rPr lang="en-US" sz="2500" dirty="0"/>
              <a:t>essaging </a:t>
            </a:r>
            <a:r>
              <a:rPr lang="en-US" sz="2500" dirty="0">
                <a:solidFill>
                  <a:srgbClr val="C00000"/>
                </a:solidFill>
              </a:rPr>
              <a:t>O</a:t>
            </a:r>
            <a:r>
              <a:rPr lang="en-US" sz="2500" dirty="0"/>
              <a:t>ver </a:t>
            </a:r>
            <a:r>
              <a:rPr lang="en-US" sz="2500" dirty="0">
                <a:solidFill>
                  <a:srgbClr val="C00000"/>
                </a:solidFill>
              </a:rPr>
              <a:t>R</a:t>
            </a:r>
            <a:r>
              <a:rPr lang="en-US" sz="2500" dirty="0"/>
              <a:t>adio </a:t>
            </a:r>
          </a:p>
          <a:p>
            <a:r>
              <a:rPr lang="en-US" sz="2500" dirty="0"/>
              <a:t>Packet Radio – common on the VHF and UHF bands (1200 &amp; 9600 baud)</a:t>
            </a:r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75E45-F952-C5ED-C610-9FD02785C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6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part of a packet radio frame contains the routing and handling information?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Directory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Preamble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Header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Trailer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G8C03 (C) Page 6-7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2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In an ARQ mode, what is meant by a NAK response to a transmitted packet?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Request retransmission of the packet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Packet was received without error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Receiving station connected and ready for transmissions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Entire file received correctly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G8C05 (A)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1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narrow-band digital modes can receive signals with very low signal-to-noise ratios?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MSK144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FT8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AMTOR</a:t>
            </a:r>
          </a:p>
          <a:p>
            <a:pPr marL="457200" indent="-457200">
              <a:buFont typeface="+mj-lt"/>
              <a:buAutoNum type="alphaUcPeriod"/>
            </a:pPr>
            <a:r>
              <a:rPr lang="da-DK" b="0" i="0" u="none" strike="noStrike" baseline="0" dirty="0">
                <a:latin typeface="Calibri" panose="020F0502020204030204" pitchFamily="34" charset="0"/>
              </a:rPr>
              <a:t>MFSK32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G8C07 (B)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8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is true of mesh network microwave nodes?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Having more nodes increases signal strengths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If one node fails, a packet may still reach its target station via an alternate node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Links between two nodes in a network may have different frequencies and bandwidths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More nodes reduce overall microwave out of band interference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G8C09 (B) Page 6-10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8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How does forward error correction (FEC) allow the receiver to correct data errors?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controlling transmitter output power for optimum signal strength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the Varicode character set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transmitting redundant information with the data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By using a parity bit with each character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G8C10 (C) Page 6-8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does an FT8 signal report of +3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3 times the noise level of an equivalent SSB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S3 (weak signals)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signal-to-noise ratio is equivalent to +3dB in a 2.5 kHz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signal is 3 dB over S9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G8C15 (C) Page 6-9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CC68D-CE94-EA24-617F-314D6F63323B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55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303A4B-8B2E-2D1B-38F9-E6BBA044A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9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4F32A-64DF-4C71-A2B1-C3C5241E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Receiving &amp; Transmitting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1AD0F-3F78-481A-98D6-07F4AC23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56777"/>
          </a:xfrm>
        </p:spPr>
        <p:txBody>
          <a:bodyPr/>
          <a:lstStyle/>
          <a:p>
            <a:r>
              <a:rPr lang="en-US" dirty="0"/>
              <a:t>Most digital modes on HF are transmitted as USB signals</a:t>
            </a:r>
          </a:p>
          <a:p>
            <a:pPr lvl="1"/>
            <a:r>
              <a:rPr lang="en-US" dirty="0"/>
              <a:t>Exception … RTTY uses LSB</a:t>
            </a:r>
          </a:p>
          <a:p>
            <a:r>
              <a:rPr lang="en-US" dirty="0"/>
              <a:t>Modem or software must be configured to correct baud rate and receiving tone frequency to receive data, even if the signal is strong and seems to be tuned correctly</a:t>
            </a:r>
          </a:p>
          <a:p>
            <a:r>
              <a:rPr lang="en-US" dirty="0"/>
              <a:t>Since PSK31 uses a single tone, either USB or LSB will work (most use USB)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D6E1CE-4E3F-AC86-489C-2A0328C25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2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9C25B-6EFE-4317-B7BD-20B1BC4C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B1CA27-0F86-401C-8BBE-7864186E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other amateur signals, digital mode bandwidth is defined by the FCC … §97.3(a)(8)</a:t>
            </a:r>
          </a:p>
          <a:p>
            <a:pPr lvl="1"/>
            <a:r>
              <a:rPr lang="en-US" dirty="0"/>
              <a:t>Bandwidth of signal changes with the symbol rate</a:t>
            </a:r>
          </a:p>
          <a:p>
            <a:pPr lvl="1"/>
            <a:r>
              <a:rPr lang="en-US" dirty="0"/>
              <a:t>As symbol rate increases, so does the bandwidth needed for the signal needed to transmit them … see Table 6.2 for details</a:t>
            </a:r>
          </a:p>
          <a:p>
            <a:r>
              <a:rPr lang="en-US" dirty="0"/>
              <a:t>Most common method of generating / transmitting these modes is to connect to audio output from computer sound card to microphone of an SSB transceiver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0B717A-7E7E-9D6D-4A9B-479532C95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3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BE732-930D-4850-BA11-95073BAD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85" y="724786"/>
            <a:ext cx="2438400" cy="874595"/>
          </a:xfrm>
        </p:spPr>
        <p:txBody>
          <a:bodyPr/>
          <a:lstStyle/>
          <a:p>
            <a:pPr algn="l"/>
            <a:r>
              <a:rPr lang="en-US" sz="3600" dirty="0"/>
              <a:t>Table 6.2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3D9E26C-5353-4EA3-8218-8B94523A9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5096399"/>
              </p:ext>
            </p:extLst>
          </p:nvPr>
        </p:nvGraphicFramePr>
        <p:xfrm>
          <a:off x="4533900" y="1371600"/>
          <a:ext cx="37338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36">
                  <a:extLst>
                    <a:ext uri="{9D8B030D-6E8A-4147-A177-3AD203B41FA5}">
                      <a16:colId xmlns:a16="http://schemas.microsoft.com/office/drawing/2014/main" xmlns="" val="1564653717"/>
                    </a:ext>
                  </a:extLst>
                </a:gridCol>
                <a:gridCol w="1951964">
                  <a:extLst>
                    <a:ext uri="{9D8B030D-6E8A-4147-A177-3AD203B41FA5}">
                      <a16:colId xmlns:a16="http://schemas.microsoft.com/office/drawing/2014/main" xmlns="" val="204239241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(Hz)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9039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PSK31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9777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3003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276441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MFSK16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228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JT65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75758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DominoEX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88943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59986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9866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3030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PACTOR-III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8971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PACTOR-4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97122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6DAFFA52-2308-487D-9249-AD8AF63E1554}"/>
              </a:ext>
            </a:extLst>
          </p:cNvPr>
          <p:cNvSpPr txBox="1">
            <a:spLocks/>
          </p:cNvSpPr>
          <p:nvPr/>
        </p:nvSpPr>
        <p:spPr>
          <a:xfrm>
            <a:off x="353285" y="1433944"/>
            <a:ext cx="4059382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</a:rPr>
              <a:t>Bandwidth Comparison of Digital Modes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B844724-D59B-48D5-A8E5-BBC579757CFE}"/>
              </a:ext>
            </a:extLst>
          </p:cNvPr>
          <p:cNvSpPr txBox="1">
            <a:spLocks/>
          </p:cNvSpPr>
          <p:nvPr/>
        </p:nvSpPr>
        <p:spPr>
          <a:xfrm>
            <a:off x="226865" y="3017697"/>
            <a:ext cx="4059382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2800" kern="0" dirty="0">
                <a:solidFill>
                  <a:schemeClr val="tx1"/>
                </a:solidFill>
              </a:rPr>
              <a:t>Bandwidths are approximate for the highest commonly used symbol rate and are not specifications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3D2481-C177-4EBD-9C2B-0E2826336F72}"/>
              </a:ext>
            </a:extLst>
          </p:cNvPr>
          <p:cNvSpPr txBox="1">
            <a:spLocks/>
          </p:cNvSpPr>
          <p:nvPr/>
        </p:nvSpPr>
        <p:spPr>
          <a:xfrm>
            <a:off x="8797642" y="920748"/>
            <a:ext cx="3041073" cy="3493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2600" kern="0" dirty="0">
                <a:solidFill>
                  <a:srgbClr val="0000CC"/>
                </a:solidFill>
              </a:rPr>
              <a:t>Be careful when operating near the edge of a data signal band. Using LSB for an FSK mode, the sidebands will be </a:t>
            </a:r>
            <a:r>
              <a:rPr lang="en-US" sz="2600" i="1" kern="0" dirty="0">
                <a:solidFill>
                  <a:srgbClr val="C00000"/>
                </a:solidFill>
              </a:rPr>
              <a:t>below</a:t>
            </a:r>
            <a:r>
              <a:rPr lang="en-US" sz="2600" kern="0" dirty="0">
                <a:solidFill>
                  <a:srgbClr val="0000CC"/>
                </a:solidFill>
              </a:rPr>
              <a:t> the displayed carrier frequency of you radio.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2881E5-E19E-6D93-10FE-C7D16AE31774}"/>
              </a:ext>
            </a:extLst>
          </p:cNvPr>
          <p:cNvSpPr txBox="1"/>
          <p:nvPr/>
        </p:nvSpPr>
        <p:spPr>
          <a:xfrm>
            <a:off x="8831179" y="5293895"/>
            <a:ext cx="30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FSK = Frequency shift keying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0C427B-457E-71CF-0F01-58001CF0F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1382F-4A2F-42D3-A14A-8B45C861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Transmitter Duty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64B4E-9948-4DA5-AD2E-4F85F7E5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Most amateur transmitters are not designed to operate at full power for an extended period of time</a:t>
            </a:r>
          </a:p>
          <a:p>
            <a:pPr lvl="1"/>
            <a:r>
              <a:rPr lang="en-US" dirty="0"/>
              <a:t>CW only operates at full power 40-50% of the time</a:t>
            </a:r>
          </a:p>
          <a:p>
            <a:pPr lvl="1"/>
            <a:r>
              <a:rPr lang="en-US" dirty="0"/>
              <a:t>SSB only operates at full power 20-25% of the time</a:t>
            </a:r>
          </a:p>
          <a:p>
            <a:pPr lvl="1">
              <a:buClr>
                <a:schemeClr val="tx1"/>
              </a:buClr>
            </a:pPr>
            <a:r>
              <a:rPr lang="en-US" i="1" dirty="0">
                <a:solidFill>
                  <a:srgbClr val="C00000"/>
                </a:solidFill>
              </a:rPr>
              <a:t>FM modes operate at full power the entire transmission time!</a:t>
            </a:r>
          </a:p>
          <a:p>
            <a:r>
              <a:rPr lang="en-US" dirty="0"/>
              <a:t>Extended transmissions may be enough to exceed a transmitter’s average power rating</a:t>
            </a:r>
          </a:p>
          <a:p>
            <a:pPr lvl="1"/>
            <a:r>
              <a:rPr lang="en-US" dirty="0"/>
              <a:t>Reduce transmit power to prevent overheating (usually to 50% of max.)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A1ADE2-34ED-B047-AFE2-880D4C5F9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9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B2C90-AD74-48A9-A993-DFB20A1D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/>
          <a:lstStyle/>
          <a:p>
            <a:r>
              <a:rPr lang="en-US" dirty="0"/>
              <a:t>Table 6.1:  Digital Signal Band Plan (HF Bands)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4F4AD8E-3F8A-4083-964C-211CC9E22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9791357"/>
              </p:ext>
            </p:extLst>
          </p:nvPr>
        </p:nvGraphicFramePr>
        <p:xfrm>
          <a:off x="705703" y="1146412"/>
          <a:ext cx="10780594" cy="485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87">
                  <a:extLst>
                    <a:ext uri="{9D8B030D-6E8A-4147-A177-3AD203B41FA5}">
                      <a16:colId xmlns:a16="http://schemas.microsoft.com/office/drawing/2014/main" xmlns="" val="1864875643"/>
                    </a:ext>
                  </a:extLst>
                </a:gridCol>
                <a:gridCol w="4827475">
                  <a:extLst>
                    <a:ext uri="{9D8B030D-6E8A-4147-A177-3AD203B41FA5}">
                      <a16:colId xmlns:a16="http://schemas.microsoft.com/office/drawing/2014/main" xmlns="" val="1016713898"/>
                    </a:ext>
                  </a:extLst>
                </a:gridCol>
                <a:gridCol w="4042432">
                  <a:extLst>
                    <a:ext uri="{9D8B030D-6E8A-4147-A177-3AD203B41FA5}">
                      <a16:colId xmlns:a16="http://schemas.microsoft.com/office/drawing/2014/main" xmlns="" val="2211057633"/>
                    </a:ext>
                  </a:extLst>
                </a:gridCol>
              </a:tblGrid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(meters)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Range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275260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1.800 – 1.810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FT8 is on 1.840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714267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3.570 – 3.600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002415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5332, 5348, 5358.5, 5373, 5405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 center frequencies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33874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7.070 – 7.125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RTTY DX calling frequency 7.040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8566162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10.130 – 10.150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454272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14.070 – 14.0995 and 14.1005 – 14.112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PSK31 calling frequency 14.070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24000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18.100 – 18.110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9155944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21.070 – 21.110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5452192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24.920 – 24.930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070373"/>
                  </a:ext>
                </a:extLst>
              </a:tr>
              <a:tr h="44096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28.070 – 28.189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335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136151-26EA-2CCC-4926-7D520B211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506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533D3-A019-4AE3-94BC-C188B1CE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 Signal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28D03-54D0-4E39-AE01-1DD92B5E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3273876"/>
          </a:xfrm>
        </p:spPr>
        <p:txBody>
          <a:bodyPr/>
          <a:lstStyle/>
          <a:p>
            <a:r>
              <a:rPr lang="en-US" dirty="0"/>
              <a:t>Digital modes can generate interference (like phone and CW)</a:t>
            </a:r>
          </a:p>
          <a:p>
            <a:r>
              <a:rPr lang="en-US" dirty="0"/>
              <a:t>For digital modes that use an SSB transmitter to transmit </a:t>
            </a:r>
            <a:r>
              <a:rPr lang="en-US" i="1" dirty="0">
                <a:solidFill>
                  <a:srgbClr val="C00000"/>
                </a:solidFill>
              </a:rPr>
              <a:t>audio frequency shift keying</a:t>
            </a:r>
            <a:r>
              <a:rPr lang="en-US" dirty="0"/>
              <a:t> (AFSK), the most common problem is supplying too much or too little audio from the computer to the radio’s microphone input</a:t>
            </a:r>
          </a:p>
          <a:p>
            <a:r>
              <a:rPr lang="en-US" dirty="0"/>
              <a:t>On waterfall displays, the vertical lines represent spurious emissions … caused by overmodulation of the transmitter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2FE4CF-9B79-5645-2DD5-A25BD210D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B60ABB-DAE8-F5FF-B91F-75E3353631AE}"/>
              </a:ext>
            </a:extLst>
          </p:cNvPr>
          <p:cNvSpPr txBox="1"/>
          <p:nvPr/>
        </p:nvSpPr>
        <p:spPr>
          <a:xfrm>
            <a:off x="3902148" y="5401139"/>
            <a:ext cx="6581553" cy="1015663"/>
          </a:xfrm>
          <a:prstGeom prst="rect">
            <a:avLst/>
          </a:prstGeom>
          <a:solidFill>
            <a:srgbClr val="8787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MFSK16 (another variation of FSK, m = multi) is a method of signal modulation that extends the radio teletype (RTTY) two-tone technique to multiple tones, producing fewer errors</a:t>
            </a:r>
          </a:p>
        </p:txBody>
      </p:sp>
    </p:spTree>
    <p:extLst>
      <p:ext uri="{BB962C8B-B14F-4D97-AF65-F5344CB8AC3E}">
        <p14:creationId xmlns:p14="http://schemas.microsoft.com/office/powerpoint/2010/main" xmlns="" val="32413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5D50E-AA1E-4507-AB3D-B1F9AD27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 and Digital Modes (automatic level control)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92CA0-B95B-43DB-A814-27967E979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994"/>
            <a:ext cx="10972800" cy="4380228"/>
          </a:xfrm>
        </p:spPr>
        <p:txBody>
          <a:bodyPr/>
          <a:lstStyle/>
          <a:p>
            <a:r>
              <a:rPr lang="en-US" dirty="0"/>
              <a:t>Used for preventing excessive drive to amplifier inputs</a:t>
            </a:r>
          </a:p>
          <a:p>
            <a:r>
              <a:rPr lang="en-US" dirty="0"/>
              <a:t>ALC circuits reduce gain when power levels get too high</a:t>
            </a:r>
          </a:p>
          <a:p>
            <a:pPr lvl="1"/>
            <a:r>
              <a:rPr lang="en-US" dirty="0"/>
              <a:t>However, it comes at a price. The signal compression can result in distortion.</a:t>
            </a:r>
          </a:p>
          <a:p>
            <a:pPr lvl="1"/>
            <a:r>
              <a:rPr lang="en-US" dirty="0"/>
              <a:t>Resist temptation to turn up gain</a:t>
            </a:r>
          </a:p>
          <a:p>
            <a:r>
              <a:rPr lang="en-US" dirty="0"/>
              <a:t>For digital signals, distortion caused by ALC makes the signal harder to decode and creates spurious emissions, similar to overmodulation</a:t>
            </a:r>
          </a:p>
          <a:p>
            <a:pPr>
              <a:buClr>
                <a:schemeClr val="tx1"/>
              </a:buClr>
            </a:pPr>
            <a:r>
              <a:rPr lang="en-US" i="1">
                <a:solidFill>
                  <a:srgbClr val="C00000"/>
                </a:solidFill>
              </a:rPr>
              <a:t>When </a:t>
            </a:r>
            <a:r>
              <a:rPr lang="en-US" i="1" dirty="0">
                <a:solidFill>
                  <a:srgbClr val="C00000"/>
                </a:solidFill>
              </a:rPr>
              <a:t>in digital mode, your ALC system should be either disabled or the input level and gain turned down to the point where the ALC does not activate.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50823-E879-40CB-036B-B19DA4093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5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7914DC-3AB5-3B52-F60B-4C9DFB287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0278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mode is normally used when sending RTTY signals via AFSK with an SSB transmitter?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USB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DSB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CW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LSB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G2E01 (D)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CC1DEC-4DAE-25FF-2F98-409F10CB700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01A2B0-7E43-D92D-D83C-155299416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3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standard sideband for JT65, JT9, FT4, or FT8 digital signal when using AFSK?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LSB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USB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DSB</a:t>
            </a:r>
          </a:p>
          <a:p>
            <a:pPr marL="457200" indent="-457200">
              <a:buFont typeface="+mj-lt"/>
              <a:buAutoNum type="alphaUcPeriod"/>
            </a:pPr>
            <a:r>
              <a:rPr lang="pt-BR" b="0" i="0" u="none" strike="noStrike" baseline="0" dirty="0">
                <a:latin typeface="Calibri" panose="020F0502020204030204" pitchFamily="34" charset="0"/>
              </a:rPr>
              <a:t>SSB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G2E05 (B)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669A9B-9725-BA40-30E1-74317E486819}"/>
              </a:ext>
            </a:extLst>
          </p:cNvPr>
          <p:cNvSpPr txBox="1"/>
          <p:nvPr/>
        </p:nvSpPr>
        <p:spPr>
          <a:xfrm>
            <a:off x="11430000" y="65502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39624F-D992-46B7-C917-31F618F53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5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could be wrong if you cannot decode an RTTY or other FSK signal even though it is apparently tuned in properly?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mark and space frequencies may be reversed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You may have selected the wrong baud rate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You may be listening on the wrong sideband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G2E14 (D) Page 6-12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A44F56-8B23-E781-2431-48443A954E54}"/>
              </a:ext>
            </a:extLst>
          </p:cNvPr>
          <p:cNvSpPr txBox="1"/>
          <p:nvPr/>
        </p:nvSpPr>
        <p:spPr>
          <a:xfrm>
            <a:off x="11430000" y="65502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65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3E0B76-3DCC-2E07-58A2-90A90C33F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0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Why should the ALC system be inactive when transmitting AFSK data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ALC will invert the modulation of the AFSK mode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ALC action distorts the signal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using digital modes, too much ALC activity can cause the transmitter to overheat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G4A11 (B)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8B7C8C-D84F-434F-A98D-A39507893BC3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66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AC76B9-7DF2-1F4A-2CC3-72087922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4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Why is it important to know the duty cycle of the mode you are using when transmitting?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aid in tuning your transmitter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Some modes have high duty cycles that could exceed the transmitter’s average power rating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allow time for the other station to break in during a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To prevent overmodulation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G8B08 (B)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9D05BB-FFEE-5462-F44E-B1B05850927C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67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8EC9FC-5EA3-82E5-8F56-186DFC6D2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9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the relationship between transmitted symbol rate and bandwidth?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Symbol rate and bandwidth are not related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Higher symbol rates require wider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Lower symbol rates require wider bandwidth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Bandwidth is half the symbol rate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G8B10 (B) Page 6-12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2EE768-DDC0-F118-7498-4EA1245CD41E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EB3060-C7D4-4648-EEC6-A92078D15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indicated on a waterfall display by one or more vertical lines on either side of a data mode or RTTY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Long path propagation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Backscatter propagation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Insufficient modulation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Overmodulation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G8C13 (D) Page 6-13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0B7272-7D58-22D5-8129-652CECA71117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69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C4F9D-CEDA-A514-96AF-E0C707789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6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24863-3497-40E9-8E85-0029816E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3" y="428926"/>
            <a:ext cx="10515600" cy="82223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927FA2-845D-457B-8CDF-BC8524BF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5137"/>
            <a:ext cx="11353800" cy="3824785"/>
          </a:xfrm>
        </p:spPr>
        <p:txBody>
          <a:bodyPr/>
          <a:lstStyle/>
          <a:p>
            <a:r>
              <a:rPr lang="en-US" sz="2400" dirty="0"/>
              <a:t>Air link:  the part of the comm system that involves radio transmission and reception of signals</a:t>
            </a:r>
          </a:p>
          <a:p>
            <a:r>
              <a:rPr lang="en-US" sz="2400" dirty="0"/>
              <a:t>Bit:  the fundamental unit of data; a 0 or 1 representing all or part of a binary number</a:t>
            </a:r>
          </a:p>
          <a:p>
            <a:r>
              <a:rPr lang="en-US" sz="2400" dirty="0"/>
              <a:t>Bit rate:  number of digital bits/second sent from one system to another</a:t>
            </a:r>
          </a:p>
          <a:p>
            <a:r>
              <a:rPr lang="en-US" sz="2400" dirty="0"/>
              <a:t>Baud(s):  number of symbols/second sent from one system to another</a:t>
            </a:r>
          </a:p>
          <a:p>
            <a:r>
              <a:rPr lang="en-US" sz="2400" dirty="0"/>
              <a:t>Duty cycle:  ratio of time that transmitter is on to total time plus off time</a:t>
            </a:r>
          </a:p>
          <a:p>
            <a:r>
              <a:rPr lang="en-US" sz="2400" dirty="0"/>
              <a:t>Protocol:  rules that control the method used to exchange data between systems</a:t>
            </a:r>
          </a:p>
          <a:p>
            <a:r>
              <a:rPr lang="en-US" sz="2400" dirty="0"/>
              <a:t>Mode:  combination of a protocol with a modulation method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36E0EC-5C5C-DD62-D474-E6CB2BA852AD}"/>
              </a:ext>
            </a:extLst>
          </p:cNvPr>
          <p:cNvSpPr txBox="1"/>
          <p:nvPr/>
        </p:nvSpPr>
        <p:spPr>
          <a:xfrm>
            <a:off x="551595" y="5260180"/>
            <a:ext cx="1135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408E"/>
                </a:solidFill>
              </a:rPr>
              <a:t>CLARIFICATION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C00000"/>
                </a:solidFill>
              </a:rPr>
              <a:t>Digital voice modes </a:t>
            </a:r>
            <a:r>
              <a:rPr lang="en-US" sz="2400" dirty="0"/>
              <a:t>are regulated as voice emissions by the FCC. Examples include; </a:t>
            </a:r>
            <a:r>
              <a:rPr lang="en-US" sz="2400" dirty="0" err="1"/>
              <a:t>Icom’s</a:t>
            </a:r>
            <a:r>
              <a:rPr lang="en-US" sz="2400" dirty="0"/>
              <a:t> D-STAR, </a:t>
            </a:r>
            <a:r>
              <a:rPr lang="en-US" sz="2400" dirty="0" err="1"/>
              <a:t>Yaesu’s</a:t>
            </a:r>
            <a:r>
              <a:rPr lang="en-US" sz="2400" dirty="0"/>
              <a:t> System Fusion, AOR’s digital voice system, DMR.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1B7A03-8DD7-D413-DB10-548938704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3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D8F8B-8C95-40FA-90F1-3893C578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0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Section 6.5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Digital Operating Procedures</a:t>
            </a:r>
            <a:br>
              <a:rPr lang="en-US" dirty="0"/>
            </a:br>
            <a:r>
              <a:rPr lang="en-US" dirty="0"/>
              <a:t>Initiating &amp; Terminating Digital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70F9C-CB8B-43F3-9D2F-2A78B292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19400"/>
            <a:ext cx="10972800" cy="2985977"/>
          </a:xfrm>
        </p:spPr>
        <p:txBody>
          <a:bodyPr/>
          <a:lstStyle/>
          <a:p>
            <a:r>
              <a:rPr lang="en-US" dirty="0"/>
              <a:t>Sample CQ from a digital mode (RTTY, PSK31, etc.) … from KØILP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23408E"/>
                </a:solidFill>
              </a:rPr>
              <a:t>CQ CQ CQ DE KØILP KØILP KØILP K</a:t>
            </a:r>
          </a:p>
          <a:p>
            <a:r>
              <a:rPr lang="en-US" dirty="0"/>
              <a:t>Sample/typical response … by KX4IU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23408E"/>
                </a:solidFill>
              </a:rPr>
              <a:t>KØILP KØILP KØILP DE KX4IU KX4IU KX4IU K</a:t>
            </a:r>
          </a:p>
          <a:p>
            <a:r>
              <a:rPr lang="en-US" dirty="0"/>
              <a:t>Modes such as PACTOR and VARA … the software or modem will have a specific disconnect message … </a:t>
            </a:r>
            <a:r>
              <a:rPr lang="en-US" b="1" dirty="0">
                <a:solidFill>
                  <a:srgbClr val="C00000"/>
                </a:solidFill>
              </a:rPr>
              <a:t>BYE</a:t>
            </a:r>
            <a:r>
              <a:rPr lang="en-US" dirty="0"/>
              <a:t> or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0F1144-2FB0-1719-AE17-0C6CD0978D47}"/>
              </a:ext>
            </a:extLst>
          </p:cNvPr>
          <p:cNvSpPr txBox="1"/>
          <p:nvPr/>
        </p:nvSpPr>
        <p:spPr>
          <a:xfrm>
            <a:off x="6390167" y="5773480"/>
            <a:ext cx="53410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340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here is not a typo … used at end of transmission to indicate the other station is to transmit as shown.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A676E4B-947F-31AC-261B-8F933EAD45BC}"/>
              </a:ext>
            </a:extLst>
          </p:cNvPr>
          <p:cNvSpPr/>
          <p:nvPr/>
        </p:nvSpPr>
        <p:spPr>
          <a:xfrm>
            <a:off x="5411972" y="3221665"/>
            <a:ext cx="287079" cy="414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D730F25-8B4E-D7A3-615B-135E5EFC4844}"/>
              </a:ext>
            </a:extLst>
          </p:cNvPr>
          <p:cNvSpPr/>
          <p:nvPr/>
        </p:nvSpPr>
        <p:spPr>
          <a:xfrm>
            <a:off x="6553199" y="4126319"/>
            <a:ext cx="287079" cy="414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2F7A28B-EF5D-64E2-0ED7-7C63CBD0748A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699051" y="3429000"/>
            <a:ext cx="3361661" cy="2344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DD8E10-E21C-CDC5-F7FA-7900E1B3E4EA}"/>
              </a:ext>
            </a:extLst>
          </p:cNvPr>
          <p:cNvCxnSpPr>
            <a:stCxn id="6" idx="5"/>
            <a:endCxn id="4" idx="0"/>
          </p:cNvCxnSpPr>
          <p:nvPr/>
        </p:nvCxnSpPr>
        <p:spPr>
          <a:xfrm>
            <a:off x="6798236" y="4480262"/>
            <a:ext cx="2262476" cy="1293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436BEB-1D58-B8CB-13E4-4C157052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9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7B4C5-E7CC-4D96-AFD8-701F751B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Gateway and Mailbox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67DA6-1EC1-4EB3-B01A-9586A8E5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11277600" cy="456902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exact connection method depends upon equipment and mode, but begin by sending a </a:t>
            </a:r>
            <a:r>
              <a:rPr lang="en-US" sz="3000" b="1" dirty="0">
                <a:solidFill>
                  <a:srgbClr val="C00000"/>
                </a:solidFill>
              </a:rPr>
              <a:t>CONNECT</a:t>
            </a:r>
            <a:r>
              <a:rPr lang="en-US" sz="3000" dirty="0"/>
              <a:t> message </a:t>
            </a:r>
          </a:p>
          <a:p>
            <a:r>
              <a:rPr lang="en-US" sz="3000" dirty="0"/>
              <a:t>If signal is received without errors, a </a:t>
            </a:r>
            <a:r>
              <a:rPr lang="en-US" sz="3000" i="1" dirty="0">
                <a:solidFill>
                  <a:srgbClr val="C00000"/>
                </a:solidFill>
              </a:rPr>
              <a:t>training sequence </a:t>
            </a:r>
            <a:r>
              <a:rPr lang="en-US" sz="3000" dirty="0"/>
              <a:t>of packets may be exchanged to determine protocol to use</a:t>
            </a:r>
          </a:p>
          <a:p>
            <a:r>
              <a:rPr lang="en-US" sz="3000" dirty="0"/>
              <a:t>Because these stations respond without a human control operator present, FCC classifies them as automatically-controlled digital stations … restricted to certain band segments (Table 6.4)</a:t>
            </a:r>
          </a:p>
          <a:p>
            <a:pPr lvl="1"/>
            <a:r>
              <a:rPr lang="en-US" sz="2600" dirty="0"/>
              <a:t>Data also permitted on 6-meter and shorter wavelength bands</a:t>
            </a:r>
          </a:p>
          <a:p>
            <a:r>
              <a:rPr lang="en-US" sz="3000" dirty="0"/>
              <a:t>Stations under FCC rules must operate under local or remote control (with control operator in charge of all transmissions)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111DE7-608C-A74A-0C0D-7D15739A3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ECB85-953F-437F-AFE4-0AB6D1CB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814137"/>
            <a:ext cx="2080146" cy="87459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Table 6.4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4E50ED5-7AC8-4D80-8056-46AFBDD78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8130420"/>
              </p:ext>
            </p:extLst>
          </p:nvPr>
        </p:nvGraphicFramePr>
        <p:xfrm>
          <a:off x="5638801" y="814137"/>
          <a:ext cx="64008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863">
                  <a:extLst>
                    <a:ext uri="{9D8B030D-6E8A-4147-A177-3AD203B41FA5}">
                      <a16:colId xmlns:a16="http://schemas.microsoft.com/office/drawing/2014/main" xmlns="" val="1752586606"/>
                    </a:ext>
                  </a:extLst>
                </a:gridCol>
                <a:gridCol w="4547937">
                  <a:extLst>
                    <a:ext uri="{9D8B030D-6E8A-4147-A177-3AD203B41FA5}">
                      <a16:colId xmlns:a16="http://schemas.microsoft.com/office/drawing/2014/main" xmlns="" val="3657293397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(Meters)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 RANGE (MHz)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74487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526218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3.585 – 3.600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374334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permitted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128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7.100 – 7.105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42274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10.140 – 10.150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30213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14.095 – 14.0995 &amp; 14.1005 – 14.112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39904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18.105 – 18.110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33057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21.090 – 21.100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9262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24.925 – 24.930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7726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28.120 – 28.189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1897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50.1 – 54.0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603785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144.1 – 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82936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59F80BC0-D885-4CCE-9C6D-25308130C613}"/>
              </a:ext>
            </a:extLst>
          </p:cNvPr>
          <p:cNvSpPr txBox="1">
            <a:spLocks/>
          </p:cNvSpPr>
          <p:nvPr/>
        </p:nvSpPr>
        <p:spPr>
          <a:xfrm>
            <a:off x="311727" y="1981200"/>
            <a:ext cx="5631874" cy="87459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300" kern="0" dirty="0"/>
              <a:t>Automatic Control Band Segments for RTTY &amp;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2F668-EB64-D083-65BF-91E1B7901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060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B77E3-0481-42E6-AEA5-43722A64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6" y="552817"/>
            <a:ext cx="11341474" cy="874595"/>
          </a:xfrm>
        </p:spPr>
        <p:txBody>
          <a:bodyPr/>
          <a:lstStyle/>
          <a:p>
            <a:pPr algn="l"/>
            <a:r>
              <a:rPr lang="en-US" sz="3600" dirty="0"/>
              <a:t>During the Contact (</a:t>
            </a:r>
            <a:r>
              <a:rPr lang="en-US" sz="3600" i="1" dirty="0"/>
              <a:t>Operating Displays</a:t>
            </a:r>
            <a:r>
              <a:rPr lang="en-US" sz="3600" dirty="0"/>
              <a:t>) – See Fig 6.5 in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9D2A1B6-9C36-48BF-892E-8A25D920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3866"/>
            <a:ext cx="4930254" cy="4188022"/>
          </a:xfrm>
        </p:spPr>
        <p:txBody>
          <a:bodyPr/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700" i="1" dirty="0">
                <a:solidFill>
                  <a:srgbClr val="2340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waterfall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display displays the presence of signals as a series of lines representing a scan across the frequency range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Signal strength is represented as brightness, intensity, or color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As new lines are captured, older lines are moved down or to one side, giving the impression of a waterfall</a:t>
            </a:r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ED7591-FC77-4924-943A-D6B9F792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05" y="1979298"/>
            <a:ext cx="6930082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F66B82-8A49-9A5F-D3EA-BAC0716E4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6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B923E-34F4-474A-B635-B83E13C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600" dirty="0"/>
              <a:t>Tuning Aids for RTTY Signal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416DA-4F27-4ECB-A942-8CF009CB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5" y="2169994"/>
            <a:ext cx="5644269" cy="4188022"/>
          </a:xfrm>
        </p:spPr>
        <p:txBody>
          <a:bodyPr>
            <a:normAutofit/>
          </a:bodyPr>
          <a:lstStyle/>
          <a:p>
            <a:r>
              <a:rPr lang="en-US" sz="2600" dirty="0"/>
              <a:t>The left side is a spectrum of the filtered received audio. The vertical lines are at the </a:t>
            </a:r>
            <a:r>
              <a:rPr lang="en-US" sz="2600" i="1" dirty="0">
                <a:solidFill>
                  <a:srgbClr val="23408E"/>
                </a:solidFill>
              </a:rPr>
              <a:t>mark</a:t>
            </a:r>
            <a:r>
              <a:rPr lang="en-US" sz="2600" dirty="0"/>
              <a:t> and </a:t>
            </a:r>
            <a:r>
              <a:rPr lang="en-US" sz="2600" i="1" dirty="0">
                <a:solidFill>
                  <a:srgbClr val="23408E"/>
                </a:solidFill>
              </a:rPr>
              <a:t>space</a:t>
            </a:r>
            <a:r>
              <a:rPr lang="en-US" sz="2600" dirty="0"/>
              <a:t> frequencies, and help tune in the signal so the peaks are on the lines (indicating the right tone frequencies)</a:t>
            </a:r>
          </a:p>
          <a:p>
            <a:r>
              <a:rPr lang="en-US" sz="2600" dirty="0"/>
              <a:t>The crossed-ellipses on the right are used for fine tuning … ellipses at right angles and the same size indicate correct tuning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400AE9-71A0-4133-911D-66C3B53D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7" y="2169994"/>
            <a:ext cx="6161997" cy="3843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26607B-F242-69FF-998B-7EB87CC98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3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F94C7-CCB3-492B-9AA9-CEFDD22E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Traffic in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3D0C85-6B66-4F2B-9409-958552C3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FCC rules about 3</a:t>
            </a:r>
            <a:r>
              <a:rPr lang="en-US" baseline="30000" dirty="0"/>
              <a:t>rd</a:t>
            </a:r>
            <a:r>
              <a:rPr lang="en-US" dirty="0"/>
              <a:t> party messages apply to digital transmissions</a:t>
            </a:r>
          </a:p>
          <a:p>
            <a:pPr lvl="1"/>
            <a:r>
              <a:rPr lang="en-US" dirty="0"/>
              <a:t>Includes info in email, digital images, or web pages transmitted via amateur radio</a:t>
            </a:r>
          </a:p>
          <a:p>
            <a:r>
              <a:rPr lang="en-US" dirty="0"/>
              <a:t>Commercial messages may not be transmitted via amateur radio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4DE069-954E-D304-18E2-7F16A768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98CBA-093F-4EC4-8AD7-B480129A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Interfering Signals in Digital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37D0-1134-406B-9B54-2EBD7D2A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721422"/>
          </a:xfrm>
        </p:spPr>
        <p:txBody>
          <a:bodyPr/>
          <a:lstStyle/>
          <a:p>
            <a:r>
              <a:rPr lang="en-US" sz="2800" dirty="0"/>
              <a:t>“Hidden transmitter” problems occur in all modes</a:t>
            </a:r>
          </a:p>
          <a:p>
            <a:pPr lvl="1"/>
            <a:r>
              <a:rPr lang="en-US" sz="2600" dirty="0"/>
              <a:t>If you’re in a skip zone for one of the stations involved in a contact or that is trying to connect to the same digital station, you won’t hear the hidden transmitter, but the receiving station might hear both of you (hidden to YOU)</a:t>
            </a:r>
          </a:p>
          <a:p>
            <a:pPr lvl="1"/>
            <a:r>
              <a:rPr lang="en-US" sz="2600" dirty="0"/>
              <a:t>The resulting interference is unintentional but prevents both you and the hidden transmitter from completing a contact</a:t>
            </a:r>
          </a:p>
          <a:p>
            <a:r>
              <a:rPr lang="en-US" sz="2800" dirty="0"/>
              <a:t>Packet modes (PACTOR, WINMOR) don’t recover from reception difficulties as well as keyboard-to-keyboard modes (RTTY, PSK31), resulting in … failure to connect, frequent retries, transmission delays, timeouts, and dropped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F1675-A792-D8F6-5DBD-6AAF90FA4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8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FB03B-CC59-4656-A707-0396A87C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23408E"/>
                </a:solidFill>
              </a:rPr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4B5FF-8BB0-8CDE-4076-115043763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675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is required to conduct communications with a digital station operating under automatic control outside the automatic control band segments?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station initiating the contact must be under local or remote control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interrogating transmission must be made by another automatically controlled station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No third-party traffic may be transmitted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control operator of the interrogating station must hold an Amateur Extra class license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G1E03 (A) [97.221]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BE7E4F-3516-C36F-1C60-26B1C341E56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78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C697B3-BC19-0BF6-06BE-EA0343120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Under what circumstances are messages that are sent via digital modes exempt from Part 97 third-party rules that apply to other modes of communication?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Under no circumstances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messages are encrypted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messages are not encrypted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When under automatic control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G1E09 (A) [97.115]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0C5DB6-41E6-1AC7-AECC-5790D34967FC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79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DDB097-EE90-E37B-5ADD-733E4FA2A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B6882-C20C-41B0-839F-8C288B85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9" y="640307"/>
            <a:ext cx="7490346" cy="87459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Frequency Shift Keying (FSK)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6DCA6-37D0-4679-9679-025AAE36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569022"/>
          </a:xfrm>
        </p:spPr>
        <p:txBody>
          <a:bodyPr/>
          <a:lstStyle/>
          <a:p>
            <a:r>
              <a:rPr lang="en-US" sz="3000" dirty="0"/>
              <a:t>Individual bits of data encoded as tones</a:t>
            </a:r>
          </a:p>
          <a:p>
            <a:pPr lvl="1"/>
            <a:r>
              <a:rPr lang="en-US" sz="2400" dirty="0"/>
              <a:t>As data are transmitted, different tone frequencies are used</a:t>
            </a:r>
          </a:p>
          <a:p>
            <a:r>
              <a:rPr lang="en-US" sz="3000" dirty="0"/>
              <a:t>The frequencies in a two-tone FSK signal are called </a:t>
            </a:r>
            <a:r>
              <a:rPr lang="en-US" sz="3000" i="1" dirty="0">
                <a:solidFill>
                  <a:srgbClr val="C00000"/>
                </a:solidFill>
              </a:rPr>
              <a:t>mark</a:t>
            </a:r>
            <a:r>
              <a:rPr lang="en-US" sz="3000" dirty="0"/>
              <a:t> and </a:t>
            </a:r>
            <a:r>
              <a:rPr lang="en-US" sz="3000" i="1" dirty="0">
                <a:solidFill>
                  <a:srgbClr val="C00000"/>
                </a:solidFill>
              </a:rPr>
              <a:t>space</a:t>
            </a:r>
          </a:p>
          <a:p>
            <a:pPr lvl="1"/>
            <a:r>
              <a:rPr lang="en-US" sz="2400" dirty="0"/>
              <a:t>Space represents 0, mark represents 1</a:t>
            </a:r>
          </a:p>
          <a:p>
            <a:r>
              <a:rPr lang="en-US" sz="3000" dirty="0"/>
              <a:t>In “direct” FSK, the frequency of the transmitter’s VFO is controlled by a digital data signal from the computer</a:t>
            </a:r>
          </a:p>
          <a:p>
            <a:r>
              <a:rPr lang="en-US" sz="3000" dirty="0"/>
              <a:t>Audio FSK (AFSK) – audio tones modulate an SSB or FM transmitter through the mic input</a:t>
            </a:r>
          </a:p>
          <a:p>
            <a:r>
              <a:rPr lang="en-US" sz="3000" dirty="0"/>
              <a:t>Multiple FSK – more than 2 tones are used to create more 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A2F774-760E-4C07-8B18-57AE7BFF2FCD}"/>
              </a:ext>
            </a:extLst>
          </p:cNvPr>
          <p:cNvSpPr txBox="1"/>
          <p:nvPr/>
        </p:nvSpPr>
        <p:spPr>
          <a:xfrm>
            <a:off x="9525000" y="1334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VFO = variable frequency oscillator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3B29F0-6112-65D9-685D-F03824E28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3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On what bands may automatically controlled stations transmitting RTTY or data emissions communicate with other automatically controlled digital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 any band segment where digital operation is permitted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non-phone segments of the 10-meter or shorter wavelength bands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Only in the non-phone Extra Class segments of the bands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Anywhere in the 6-meter or shorter wavelength bands, and in limited segments of some of the HF bands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G1E11 (D) [97.221, 97.305]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DCB1E7-3F2A-6949-3AAC-C02AA09A3C6A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80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B5BC80-42CF-7B67-3F4D-A40D9E45B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/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symptoms may result from other signals interfering with a PACTOR or VARA transmission?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Frequent retries or timeouts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Long pauses in message transmission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Failure to establish a connection between stations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All these choices are correct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G2E03 (D)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B32B4-CFB8-C458-1B40-2B5F4C92C27F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81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8787D5-1F83-8B09-7E16-2F07CFDA0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9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is a way to establish contact with a digital messaging system gateway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an email to the system control operator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Send QRL in Morse code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Respond when the station broadcasts its SSID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Transmit a connect message on the station’s published frequency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G2E10 (D) Page 6-15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999D20-8119-C935-524B-5FBE52AD0766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82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B0FBDE-96E6-8482-E1B2-03698E030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8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What action results from a failure to exchange information due to excessive transmission attempts when using an ARQ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checksum overflows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The connection is dropped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Packets will be routed incorrectly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Encoding reverts to the default character set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G8C06 (B)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80E4AC-17A5-D61F-A523-F065618E92D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83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A36ECA-F604-F4AB-4F52-72CEA4A16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8A27C-A392-4E6A-8B2A-D2D02867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9"/>
            <a:ext cx="10972800" cy="132556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23408E"/>
                </a:solidFill>
                <a:latin typeface="Calibri" panose="020F0502020204030204" pitchFamily="34" charset="0"/>
              </a:rPr>
              <a:t>Which of the following describes a waterfall display?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AEFB2-6E7E-4F8D-A714-564734C5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horizontal, signal strength is vertical, time is intensity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vertical, signal strength is intensity, time is horizontal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horizontal, signal strength is intensity, time is vertical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0" i="0" u="none" strike="noStrike" baseline="0" dirty="0">
                <a:latin typeface="Calibri" panose="020F0502020204030204" pitchFamily="34" charset="0"/>
              </a:rPr>
              <a:t>Frequency is vertical, signal strength is horizontal, time is intensity</a:t>
            </a:r>
            <a:endParaRPr lang="pt-BR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97C56-9C53-4F30-AAFA-DC763E33DD3F}"/>
              </a:ext>
            </a:extLst>
          </p:cNvPr>
          <p:cNvSpPr txBox="1"/>
          <p:nvPr/>
        </p:nvSpPr>
        <p:spPr>
          <a:xfrm>
            <a:off x="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3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G8C14 (C) Page 6-16</a:t>
            </a:r>
            <a:endParaRPr lang="en-US" sz="1600" b="1" dirty="0">
              <a:solidFill>
                <a:srgbClr val="23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80E4AC-17A5-D61F-A523-F065618E92D2}"/>
              </a:ext>
            </a:extLst>
          </p:cNvPr>
          <p:cNvSpPr txBox="1"/>
          <p:nvPr/>
        </p:nvSpPr>
        <p:spPr>
          <a:xfrm>
            <a:off x="11430000" y="655974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6008E7-8CD5-47F9-9913-C07C17D1E8C6}" type="slidenum">
              <a:rPr lang="en-US" sz="1200" b="1" smtClean="0">
                <a:solidFill>
                  <a:srgbClr val="23408E"/>
                </a:solidFill>
                <a:cs typeface="Arial" panose="020B0604020202020204" pitchFamily="34" charset="0"/>
              </a:rPr>
              <a:pPr algn="r"/>
              <a:t>84</a:t>
            </a:fld>
            <a:endParaRPr lang="en-US" sz="1200" b="1" dirty="0">
              <a:solidFill>
                <a:srgbClr val="23408E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810629-FA77-CA25-9F9B-39499740C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3337" y="1403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5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118F6-4434-42A2-8D4D-C3C7D17A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4200"/>
            <a:ext cx="10972800" cy="1143000"/>
          </a:xfrm>
        </p:spPr>
        <p:txBody>
          <a:bodyPr/>
          <a:lstStyle/>
          <a:p>
            <a:r>
              <a:rPr lang="en-US" dirty="0"/>
              <a:t>END OF </a:t>
            </a:r>
            <a:r>
              <a:rPr lang="en-US"/>
              <a:t>CHAPTER 6 PART 1 OF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A9F69B-7C09-7D21-1E2F-D7CDF1287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162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20103386-1A88-A5E1-ECD8-EB051B2FF8B0}"/>
              </a:ext>
            </a:extLst>
          </p:cNvPr>
          <p:cNvSpPr txBox="1"/>
          <p:nvPr/>
        </p:nvSpPr>
        <p:spPr>
          <a:xfrm>
            <a:off x="1447800" y="1981200"/>
            <a:ext cx="518160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 created by …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Jerry D. Kilpatrick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KØILP (Amateur Radio)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PGØØØ72373 (Commercial Operator)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u="sng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K0ILP.NC@gmail.com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contact me if you find errors or have suggestions for improvement.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AB4320-0906-783B-4F24-6B32D1EDE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46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2C7FC-468F-426E-9879-4068D9C6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 Keying (PSK)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7F346-EA79-4788-89F4-A58401F4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type of phase shift is to invert one of the tone waveforms (shifting phase 180°)</a:t>
            </a:r>
          </a:p>
          <a:p>
            <a:r>
              <a:rPr lang="en-US" dirty="0"/>
              <a:t>Rapid changes in phase can be heard from human ear as a raspy noise of buzz – the signature of PSK signals on the air received by a CW or SSB receivers (sort of like the sound on an old computer modem)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20DC3-1D9B-EB2D-CD48-BC307A40E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8" y="6189404"/>
            <a:ext cx="207011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3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5124</Words>
  <Application>Microsoft Office PowerPoint</Application>
  <PresentationFormat>Custom</PresentationFormat>
  <Paragraphs>579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Resource &amp; Reference</vt:lpstr>
      <vt:lpstr>Chapter 6 Part 1 of 1  ARRL General Class Digital Modes Sections 6.1, 6.2, 6.3, 6.4, 6.5  Basics of Digital Modes, Character-Based Modes, Packet-Based Modes &amp; Systems, Receiving &amp; Transmitting Digital Modes, Digital Operating Procedures </vt:lpstr>
      <vt:lpstr>Section 6.1 Basics of Digital Modes: Where to Find Digital Activity</vt:lpstr>
      <vt:lpstr>Digital Modes Overview</vt:lpstr>
      <vt:lpstr>Table 6.1:  Digital Signal Band Plan (HF Bands)</vt:lpstr>
      <vt:lpstr>Definitions</vt:lpstr>
      <vt:lpstr>        Frequency Shift Keying (FSK)</vt:lpstr>
      <vt:lpstr>Phase Shift Keying (PSK)</vt:lpstr>
      <vt:lpstr>PRACTICE QUESTIONS</vt:lpstr>
      <vt:lpstr>In what segment of the 20-meter band are most digital mode operations commonly found?</vt:lpstr>
      <vt:lpstr>How is direct binary FSK modulation generated?</vt:lpstr>
      <vt:lpstr>How are the two separate frequencies of a Frequency Shift Keyed (FSK) signal identified?</vt:lpstr>
      <vt:lpstr>Which of the following provide digital voice modes?</vt:lpstr>
      <vt:lpstr>Section 6.2 Character-Based Modes</vt:lpstr>
      <vt:lpstr>RTTY: Oldest form of ham radio digital communications</vt:lpstr>
      <vt:lpstr>Radioteletype (RTTY)</vt:lpstr>
      <vt:lpstr>PSK31 (Phase Key Shifting)</vt:lpstr>
      <vt:lpstr>PSK31 (cont.)</vt:lpstr>
      <vt:lpstr>PRACTICE QUESTIONS</vt:lpstr>
      <vt:lpstr>What is the most common frequency shift for RTTY emissions in the amateur HF bands?</vt:lpstr>
      <vt:lpstr>Which of the following is characteristic of QPSK31?</vt:lpstr>
      <vt:lpstr>Which of the following describes Baudot code?</vt:lpstr>
      <vt:lpstr>Which of the following statements is true about PSK31?</vt:lpstr>
      <vt:lpstr>Which type of code is used for sending characters in a PSK31 signal?</vt:lpstr>
      <vt:lpstr>Section 6.3 Packet-Based Modes &amp; Systems</vt:lpstr>
      <vt:lpstr>Packet Basics</vt:lpstr>
      <vt:lpstr>Packet Basics (cont.) … see Fig 6.2</vt:lpstr>
      <vt:lpstr>Automatic Repeat reQuest (ARQ) Systems</vt:lpstr>
      <vt:lpstr>ARQ (cont.)</vt:lpstr>
      <vt:lpstr>Packet Radio</vt:lpstr>
      <vt:lpstr>PACTOR and WINMOR</vt:lpstr>
      <vt:lpstr>WINLINK (www.winlink.org)</vt:lpstr>
      <vt:lpstr>FT8 &amp; WSPR (WS = Weak Signal)</vt:lpstr>
      <vt:lpstr>Amateur Wireless Networks</vt:lpstr>
      <vt:lpstr>Table 6.2:  Wireless Networking Frequencies</vt:lpstr>
      <vt:lpstr>AREDN (AMATEUR RADIO EMERGENCY DATA NETWORK)</vt:lpstr>
      <vt:lpstr>PRACTICE QUESTIONS</vt:lpstr>
      <vt:lpstr>What is VARA?</vt:lpstr>
      <vt:lpstr>Which of the following is good practice when choosing a transmitting frequency to answer a station calling CQ using FT8?</vt:lpstr>
      <vt:lpstr>Which of the following is required when using FT8?</vt:lpstr>
      <vt:lpstr>How do you join a contact between two stations using the PACTOR protocol?</vt:lpstr>
      <vt:lpstr>What is the primary purpose of an Amateur Radio Emergency Data Network (AREDN) mesh network?</vt:lpstr>
      <vt:lpstr>Which of the following describes Winlink?</vt:lpstr>
      <vt:lpstr>What is another name for a Winlink Remote Message Server?</vt:lpstr>
      <vt:lpstr>Which of the following is a common location for FT8?</vt:lpstr>
      <vt:lpstr>What type of modulation is used by FT8?</vt:lpstr>
      <vt:lpstr>What is QPSK modulation?</vt:lpstr>
      <vt:lpstr>Which digital mode is used as a low-power beacon for assessing HF propagation?</vt:lpstr>
      <vt:lpstr>What part of a packet radio frame contains the routing and handling information?</vt:lpstr>
      <vt:lpstr>In an ARQ mode, what is meant by a NAK response to a transmitted packet?</vt:lpstr>
      <vt:lpstr>Which of the following narrow-band digital modes can receive signals with very low signal-to-noise ratios?</vt:lpstr>
      <vt:lpstr>Which is true of mesh network microwave nodes?</vt:lpstr>
      <vt:lpstr>How does forward error correction (FEC) allow the receiver to correct data errors?</vt:lpstr>
      <vt:lpstr>What does an FT8 signal report of +3 mean?</vt:lpstr>
      <vt:lpstr>Section 6.4 Receiving &amp; Transmitting Digital Modes</vt:lpstr>
      <vt:lpstr>Bandwidth of Digital Modes</vt:lpstr>
      <vt:lpstr>Table 6.2</vt:lpstr>
      <vt:lpstr>Transmitter Duty Cycle</vt:lpstr>
      <vt:lpstr>Digital Mode Signal Quality</vt:lpstr>
      <vt:lpstr>ALC and Digital Modes (automatic level control)</vt:lpstr>
      <vt:lpstr>PRACTICE QUESTIONS</vt:lpstr>
      <vt:lpstr>Which mode is normally used when sending RTTY signals via AFSK with an SSB transmitter?</vt:lpstr>
      <vt:lpstr>What is the standard sideband for JT65, JT9, FT4, or FT8 digital signal when using AFSK?</vt:lpstr>
      <vt:lpstr>What could be wrong if you cannot decode an RTTY or other FSK signal even though it is apparently tuned in properly?</vt:lpstr>
      <vt:lpstr>Why should the ALC system be inactive when transmitting AFSK data signals?</vt:lpstr>
      <vt:lpstr>Why is it important to know the duty cycle of the mode you are using when transmitting?</vt:lpstr>
      <vt:lpstr>What is the relationship between transmitted symbol rate and bandwidth?</vt:lpstr>
      <vt:lpstr>What is indicated on a waterfall display by one or more vertical lines on either side of a data mode or RTTY signal?</vt:lpstr>
      <vt:lpstr>Section 6.5 Digital Operating Procedures Initiating &amp; Terminating Digital Contacts</vt:lpstr>
      <vt:lpstr>Connecting to Gateway and Mailbox Stations</vt:lpstr>
      <vt:lpstr>Table 6.4</vt:lpstr>
      <vt:lpstr>During the Contact (Operating Displays) – See Fig 6.5 in text</vt:lpstr>
      <vt:lpstr>Tuning Aids for RTTY Signal Display</vt:lpstr>
      <vt:lpstr>Third-Party Traffic in Digital Modes</vt:lpstr>
      <vt:lpstr>Interfering Signals in Digital Modes</vt:lpstr>
      <vt:lpstr>PRACTICE QUESTIONS</vt:lpstr>
      <vt:lpstr>What is required to conduct communications with a digital station operating under automatic control outside the automatic control band segments?</vt:lpstr>
      <vt:lpstr>Under what circumstances are messages that are sent via digital modes exempt from Part 97 third-party rules that apply to other modes of communication?</vt:lpstr>
      <vt:lpstr>On what bands may automatically controlled stations transmitting RTTY or data emissions communicate with other automatically controlled digital stations?</vt:lpstr>
      <vt:lpstr>What symptoms may result from other signals interfering with a PACTOR or VARA transmission?</vt:lpstr>
      <vt:lpstr>Which of the following is a way to establish contact with a digital messaging system gateway station?</vt:lpstr>
      <vt:lpstr>What action results from a failure to exchange information due to excessive transmission attempts when using an ARQ mode?</vt:lpstr>
      <vt:lpstr>Which of the following describes a waterfall display?</vt:lpstr>
      <vt:lpstr>END OF CHAPTER 6 PART 1 OF 1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Kilpatrick</dc:creator>
  <cp:lastModifiedBy>Kathy</cp:lastModifiedBy>
  <cp:revision>50</cp:revision>
  <dcterms:created xsi:type="dcterms:W3CDTF">2023-04-13T22:40:08Z</dcterms:created>
  <dcterms:modified xsi:type="dcterms:W3CDTF">2024-10-09T00:04:49Z</dcterms:modified>
</cp:coreProperties>
</file>