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8" r:id="rId2"/>
    <p:sldId id="256" r:id="rId3"/>
    <p:sldId id="259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91" r:id="rId20"/>
    <p:sldId id="292" r:id="rId21"/>
    <p:sldId id="293" r:id="rId22"/>
    <p:sldId id="294" r:id="rId23"/>
    <p:sldId id="295" r:id="rId24"/>
    <p:sldId id="288" r:id="rId25"/>
    <p:sldId id="309" r:id="rId26"/>
    <p:sldId id="310" r:id="rId27"/>
    <p:sldId id="296" r:id="rId28"/>
    <p:sldId id="297" r:id="rId29"/>
    <p:sldId id="298" r:id="rId30"/>
    <p:sldId id="289" r:id="rId31"/>
    <p:sldId id="290" r:id="rId32"/>
    <p:sldId id="300" r:id="rId33"/>
    <p:sldId id="301" r:id="rId34"/>
    <p:sldId id="302" r:id="rId35"/>
    <p:sldId id="299" r:id="rId36"/>
    <p:sldId id="311" r:id="rId37"/>
    <p:sldId id="303" r:id="rId38"/>
    <p:sldId id="304" r:id="rId39"/>
    <p:sldId id="305" r:id="rId40"/>
    <p:sldId id="306" r:id="rId41"/>
    <p:sldId id="307" r:id="rId42"/>
    <p:sldId id="308" r:id="rId43"/>
    <p:sldId id="312" r:id="rId44"/>
    <p:sldId id="313" r:id="rId45"/>
    <p:sldId id="316" r:id="rId46"/>
    <p:sldId id="317" r:id="rId47"/>
    <p:sldId id="314" r:id="rId48"/>
    <p:sldId id="315" r:id="rId49"/>
    <p:sldId id="318" r:id="rId50"/>
    <p:sldId id="319" r:id="rId51"/>
    <p:sldId id="270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427"/>
    <a:srgbClr val="0000FF"/>
    <a:srgbClr val="1418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5875" autoAdjust="0"/>
  </p:normalViewPr>
  <p:slideViewPr>
    <p:cSldViewPr snapToGrid="0">
      <p:cViewPr varScale="1">
        <p:scale>
          <a:sx n="52" d="100"/>
          <a:sy n="5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C6CC7-D267-4FFE-BAD7-8D461BDBF932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667D5-8A4F-42FA-B310-5066EF2D98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9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667D5-8A4F-42FA-B310-5066EF2D98E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667D5-8A4F-42FA-B310-5066EF2D98E0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65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908A-F99F-92A1-DB37-7C9BB37D9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F7D20-FE8C-130D-B4E8-934A3A92F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4183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1823F-C096-C28D-03ED-A2B1AEDC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AFDC8-28CB-4D03-6613-F60531F3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7ABF6E-E2A6-18D3-4DA3-3BCB2B0944EA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1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86D2-CD9F-4EF4-AFF4-04AC73AD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B567E5-94ED-886F-C205-10FCA3A2C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227D6-FCC8-17DE-2977-C1355995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F339B-EB9A-35B1-26DA-597B391C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7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65083-3231-6214-C4C8-CEDC5EB05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CA91D-74EA-865B-1257-F44BA2D0D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5F9D1-C38A-B7E2-F77F-B4DB20586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9572F-A2C6-5759-D062-9775F736F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12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9AF1-542A-93B2-F187-99AF168C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7103-CF40-E179-7025-FBAA5CEAE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5C943-DBBB-FD21-F96E-FA3DCCAF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587FD-2241-9FAE-0B83-C4F1A8CB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CEC5FE-0722-C3D0-B527-DA85FE5C5639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3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E1E9B-71C3-2172-7BE6-3D4A3271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EDA0C-3D19-491A-DD54-858CD7D40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183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44DA1-140C-F634-633C-88E49932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9B3EA-70B3-CCAC-AA9D-953C0301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4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45C3-CA18-8124-8150-2D2E865A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BC03D-435A-DC33-A5E1-09E3616D6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42CFE-D21A-783C-3BEB-94C675449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D426B-B642-4C33-5648-D168F31E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815B7-3C8B-E303-67BB-948EFC09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7AD3-CAA0-991F-614D-21A4A0FA6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93C8E-FAAC-6B46-4500-BC55F355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183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2A257-9989-2611-44F0-53116FBDF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48BA6-C96A-9BDA-AD20-07B61307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183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CB2D08-C4C7-D389-1161-64D110932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14183F"/>
                </a:solidFill>
              </a:defRPr>
            </a:lvl1pPr>
            <a:lvl2pPr>
              <a:defRPr>
                <a:solidFill>
                  <a:srgbClr val="14183F"/>
                </a:solidFill>
              </a:defRPr>
            </a:lvl2pPr>
            <a:lvl3pPr>
              <a:defRPr>
                <a:solidFill>
                  <a:srgbClr val="14183F"/>
                </a:solidFill>
              </a:defRPr>
            </a:lvl3pPr>
            <a:lvl4pPr>
              <a:defRPr>
                <a:solidFill>
                  <a:srgbClr val="14183F"/>
                </a:solidFill>
              </a:defRPr>
            </a:lvl4pPr>
            <a:lvl5pPr>
              <a:defRPr>
                <a:solidFill>
                  <a:srgbClr val="1418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455890-A863-E416-979C-6B9B5308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9AD17-7E41-FF4A-325B-55DC8E6B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B420D-8922-B51D-DBE7-56EF7E44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9D6D68-27C7-044E-1826-8CEFBB53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3A62E1-0CF8-5C8F-6179-3D967C91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83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90040-99EE-77B6-56FB-FF6C0325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A27A0-A5DE-1444-964F-6F6E5F5D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1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AB2C-A59F-9E22-D161-6C7AE3C2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9947F-4F17-CE37-0E62-CB87BE223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183F"/>
                </a:solidFill>
              </a:defRPr>
            </a:lvl1pPr>
            <a:lvl2pPr>
              <a:defRPr sz="2800">
                <a:solidFill>
                  <a:srgbClr val="14183F"/>
                </a:solidFill>
              </a:defRPr>
            </a:lvl2pPr>
            <a:lvl3pPr>
              <a:defRPr sz="2400">
                <a:solidFill>
                  <a:srgbClr val="14183F"/>
                </a:solidFill>
              </a:defRPr>
            </a:lvl3pPr>
            <a:lvl4pPr>
              <a:defRPr sz="2000">
                <a:solidFill>
                  <a:srgbClr val="14183F"/>
                </a:solidFill>
              </a:defRPr>
            </a:lvl4pPr>
            <a:lvl5pPr>
              <a:defRPr sz="2000">
                <a:solidFill>
                  <a:srgbClr val="14183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C3EDC-A3A2-E102-2C6E-54C8E29EE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183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9217-5582-CCDC-23C4-1C4ABA38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B361E-E229-FA91-A818-68EDF3A2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7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6BC9-4125-4B75-2807-29AC49E3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183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111AFE-06C8-A261-C990-D1E2018AF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14183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B7B23-EBEA-0118-54C7-662CC9D98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183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10F7E-E94B-DB96-4320-DAC3DFD5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D2946-65F2-2F5F-FE4D-E13D69EC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3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E7459F-4FBD-1F78-ACFE-BEDED75A0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4E700-112F-76F8-3728-54A5309BE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E0DF-C066-0E37-7923-86890DB63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0F2EC-27EC-4AD1-8606-6AB05A520281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03063-564A-5086-18A1-8A148C3CD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E6A116-5919-EBBB-ECBC-AD8F60974047}"/>
              </a:ext>
            </a:extLst>
          </p:cNvPr>
          <p:cNvSpPr txBox="1"/>
          <p:nvPr userDrawn="1"/>
        </p:nvSpPr>
        <p:spPr>
          <a:xfrm>
            <a:off x="11573301" y="6451886"/>
            <a:ext cx="61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A9F430-D7DF-46CB-B55B-52E5ECADAC46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C46408-644A-5A7C-EF1B-835D5DC65FE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915" y="0"/>
            <a:ext cx="1985085" cy="99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6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4183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183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183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183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183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18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3C5A2C7-B21D-793F-B110-AFE4CDFE80FC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E428A0D-063F-5608-5D2D-677A3E848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5955724" cy="287834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37BA8-0551-618B-8371-4F8051B0D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25057" y="-1"/>
              <a:ext cx="6466943" cy="397965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DB217E6-541C-D68B-F09E-866057D66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878344"/>
              <a:ext cx="5955724" cy="11023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5209F51-8AA7-959C-9B8D-71A9F2C60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8057" y="4593806"/>
              <a:ext cx="4513943" cy="22641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C667905-C595-49A3-896F-04FF79C3BAB0}"/>
                </a:ext>
              </a:extLst>
            </p:cNvPr>
            <p:cNvSpPr txBox="1"/>
            <p:nvPr/>
          </p:nvSpPr>
          <p:spPr>
            <a:xfrm>
              <a:off x="108700" y="4198738"/>
              <a:ext cx="6756557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dirty="0">
                  <a:latin typeface="Franklin Gothic Heavy" panose="020B0903020102020204" pitchFamily="34" charset="0"/>
                </a:rPr>
                <a:t>Amateur Radio Technician Exam Preparation Course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7521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500 milliwatts?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0.02 watts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0.5 watts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 watts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50 watts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T5B05 B 2-2</a:t>
            </a:r>
          </a:p>
        </p:txBody>
      </p:sp>
    </p:spTree>
    <p:extLst>
      <p:ext uri="{BB962C8B-B14F-4D97-AF65-F5344CB8AC3E}">
        <p14:creationId xmlns:p14="http://schemas.microsoft.com/office/powerpoint/2010/main" val="328160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3000 milliamperes?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ES" dirty="0"/>
              <a:t>0.003 amperes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0.3 amperes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3,000,000 amperes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3 amperes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T5B06 D 2-2</a:t>
            </a:r>
          </a:p>
        </p:txBody>
      </p:sp>
    </p:spTree>
    <p:extLst>
      <p:ext uri="{BB962C8B-B14F-4D97-AF65-F5344CB8AC3E}">
        <p14:creationId xmlns:p14="http://schemas.microsoft.com/office/powerpoint/2010/main" val="372267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3.525 MHz?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0.003525 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35.25 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3525 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3,525,000 kHz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T5B07 C Page 2-2 </a:t>
            </a:r>
          </a:p>
        </p:txBody>
      </p:sp>
    </p:spTree>
    <p:extLst>
      <p:ext uri="{BB962C8B-B14F-4D97-AF65-F5344CB8AC3E}">
        <p14:creationId xmlns:p14="http://schemas.microsoft.com/office/powerpoint/2010/main" val="216387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1,000,000 picofarads?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0.001 microfarads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1 microfarad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1000 microfarads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1,000,000,000 microfarads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T5B08 B 2-2</a:t>
            </a:r>
          </a:p>
        </p:txBody>
      </p:sp>
    </p:spTree>
    <p:extLst>
      <p:ext uri="{BB962C8B-B14F-4D97-AF65-F5344CB8AC3E}">
        <p14:creationId xmlns:p14="http://schemas.microsoft.com/office/powerpoint/2010/main" val="94459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28400 kHz?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28.400 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2.800 MHz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284.00 MHz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28.400 MHz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T5B12 D 2-2</a:t>
            </a:r>
          </a:p>
        </p:txBody>
      </p:sp>
    </p:spTree>
    <p:extLst>
      <p:ext uri="{BB962C8B-B14F-4D97-AF65-F5344CB8AC3E}">
        <p14:creationId xmlns:p14="http://schemas.microsoft.com/office/powerpoint/2010/main" val="90700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2425 MHz?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0.002425 GHz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24.25 GHz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2.425 GHz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2425 GHz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T5B13 C 2-2</a:t>
            </a:r>
          </a:p>
        </p:txBody>
      </p:sp>
    </p:spTree>
    <p:extLst>
      <p:ext uri="{BB962C8B-B14F-4D97-AF65-F5344CB8AC3E}">
        <p14:creationId xmlns:p14="http://schemas.microsoft.com/office/powerpoint/2010/main" val="245192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5B9-78DD-6982-61D9-B5524A13C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(See Fig 2.1)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5882B-AC33-F3A3-B89C-517AA9B2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 waves continually vary in strength or amplitude</a:t>
            </a:r>
          </a:p>
          <a:p>
            <a:r>
              <a:rPr lang="en-US" dirty="0"/>
              <a:t>This continual change is called </a:t>
            </a:r>
            <a:r>
              <a:rPr lang="en-US" i="1" dirty="0">
                <a:solidFill>
                  <a:srgbClr val="DA3427"/>
                </a:solidFill>
              </a:rPr>
              <a:t>oscillating</a:t>
            </a:r>
          </a:p>
          <a:p>
            <a:r>
              <a:rPr lang="en-US" dirty="0"/>
              <a:t>Each complete up-and-down sequence is called a </a:t>
            </a:r>
            <a:r>
              <a:rPr lang="en-US" i="1" dirty="0">
                <a:solidFill>
                  <a:srgbClr val="DA3427"/>
                </a:solidFill>
              </a:rPr>
              <a:t>cycle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Frequency</a:t>
            </a:r>
            <a:r>
              <a:rPr lang="en-US" dirty="0"/>
              <a:t> (f) is the number of cycles/second (measured in Hertz, Hz)</a:t>
            </a:r>
          </a:p>
          <a:p>
            <a:pPr>
              <a:buClr>
                <a:schemeClr val="tx1"/>
              </a:buClr>
            </a:pPr>
            <a:r>
              <a:rPr lang="en-US" dirty="0"/>
              <a:t>The </a:t>
            </a:r>
            <a:r>
              <a:rPr lang="en-US" i="1" dirty="0">
                <a:solidFill>
                  <a:srgbClr val="DA3427"/>
                </a:solidFill>
              </a:rPr>
              <a:t>period</a:t>
            </a:r>
            <a:r>
              <a:rPr lang="en-US" dirty="0"/>
              <a:t> of the cycle (T) is its duration</a:t>
            </a:r>
          </a:p>
          <a:p>
            <a:pPr>
              <a:buClr>
                <a:schemeClr val="tx1"/>
              </a:buClr>
            </a:pPr>
            <a:r>
              <a:rPr lang="en-US" dirty="0"/>
              <a:t>A </a:t>
            </a:r>
            <a:r>
              <a:rPr lang="en-US" i="1" dirty="0">
                <a:solidFill>
                  <a:srgbClr val="DA3427"/>
                </a:solidFill>
              </a:rPr>
              <a:t>harmonic</a:t>
            </a:r>
            <a:r>
              <a:rPr lang="en-US" dirty="0"/>
              <a:t> is a signal with a frequency that is some multiple (×2, ×3, ×4 and so on) of a fundamental frequency</a:t>
            </a:r>
          </a:p>
        </p:txBody>
      </p:sp>
    </p:spTree>
    <p:extLst>
      <p:ext uri="{BB962C8B-B14F-4D97-AF65-F5344CB8AC3E}">
        <p14:creationId xmlns:p14="http://schemas.microsoft.com/office/powerpoint/2010/main" val="271818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E060-A1E3-6215-9837-851FE4E2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4" y="185016"/>
            <a:ext cx="5902036" cy="1588366"/>
          </a:xfrm>
        </p:spPr>
        <p:txBody>
          <a:bodyPr>
            <a:noAutofit/>
          </a:bodyPr>
          <a:lstStyle/>
          <a:p>
            <a:r>
              <a:rPr lang="en-US" sz="3000" b="1" dirty="0"/>
              <a:t>Figure 2.1</a:t>
            </a:r>
            <a:r>
              <a:rPr lang="en-US" sz="3000" dirty="0"/>
              <a:t>: The frequency of a signal and its period are reciprocals. Higher frequency means shorter period and vice-versa.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9F5D3A-CA42-2B6B-E1D8-AF81DF646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375243"/>
            <a:ext cx="5352968" cy="6385776"/>
          </a:xfrm>
          <a:prstGeom prst="rect">
            <a:avLst/>
          </a:prstGeom>
        </p:spPr>
      </p:pic>
      <p:sp>
        <p:nvSpPr>
          <p:cNvPr id="5" name="TextBox 11">
            <a:extLst>
              <a:ext uri="{FF2B5EF4-FFF2-40B4-BE49-F238E27FC236}">
                <a16:creationId xmlns:a16="http://schemas.microsoft.com/office/drawing/2014/main" id="{782A715C-0FC5-02E5-3F2C-C3FA58EA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18" y="3283527"/>
            <a:ext cx="4354451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3600"/>
              </a:spcBef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1pPr>
            <a:lvl2pPr marL="37931725" indent="-37474525">
              <a:spcBef>
                <a:spcPts val="3600"/>
              </a:spcBef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2pPr>
            <a:lvl3pPr marL="1955800" indent="-800100">
              <a:spcBef>
                <a:spcPts val="3600"/>
              </a:spcBef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3pPr>
            <a:lvl4pPr marL="2400300" indent="-800100">
              <a:spcBef>
                <a:spcPts val="3600"/>
              </a:spcBef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4pPr>
            <a:lvl5pPr marL="2844800" indent="-800100">
              <a:spcBef>
                <a:spcPts val="3600"/>
              </a:spcBef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5pPr>
            <a:lvl6pPr marL="3302000" indent="-800100" eaLnBrk="0" fontAlgn="base" hangingPunct="0">
              <a:spcBef>
                <a:spcPts val="3600"/>
              </a:spcBef>
              <a:spcAft>
                <a:spcPct val="0"/>
              </a:spcAft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6pPr>
            <a:lvl7pPr marL="3759200" indent="-800100" eaLnBrk="0" fontAlgn="base" hangingPunct="0">
              <a:spcBef>
                <a:spcPts val="3600"/>
              </a:spcBef>
              <a:spcAft>
                <a:spcPct val="0"/>
              </a:spcAft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7pPr>
            <a:lvl8pPr marL="4216400" indent="-800100" eaLnBrk="0" fontAlgn="base" hangingPunct="0">
              <a:spcBef>
                <a:spcPts val="3600"/>
              </a:spcBef>
              <a:spcAft>
                <a:spcPct val="0"/>
              </a:spcAft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8pPr>
            <a:lvl9pPr marL="4673600" indent="-800100" eaLnBrk="0" fontAlgn="base" hangingPunct="0">
              <a:spcBef>
                <a:spcPts val="3600"/>
              </a:spcBef>
              <a:spcAft>
                <a:spcPct val="0"/>
              </a:spcAft>
              <a:buSzPct val="171000"/>
              <a:buFont typeface="Gill Sans" pitchFamily="1" charset="0"/>
              <a:buChar char="•"/>
              <a:defRPr sz="3400">
                <a:solidFill>
                  <a:schemeClr val="tx1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SzTx/>
            </a:pPr>
            <a:r>
              <a:rPr lang="en-US" altLang="en-US" sz="2800" dirty="0">
                <a:solidFill>
                  <a:srgbClr val="0000FF"/>
                </a:solidFill>
              </a:rPr>
              <a:t>Amplitude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SzTx/>
            </a:pPr>
            <a:r>
              <a:rPr lang="en-US" altLang="en-US" sz="2800" dirty="0">
                <a:solidFill>
                  <a:srgbClr val="FF0000"/>
                </a:solidFill>
              </a:rPr>
              <a:t>Frequency (hertz, Hz, cycles/sec)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SzTx/>
            </a:pPr>
            <a:r>
              <a:rPr lang="en-US" altLang="en-US" sz="2800" dirty="0">
                <a:solidFill>
                  <a:srgbClr val="7030A0"/>
                </a:solidFill>
              </a:rPr>
              <a:t>Period (T, seconds, s)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SzTx/>
            </a:pPr>
            <a:r>
              <a:rPr lang="en-US" altLang="en-US" sz="2800" dirty="0">
                <a:solidFill>
                  <a:srgbClr val="00B050"/>
                </a:solidFill>
              </a:rPr>
              <a:t>Fundamental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SzTx/>
            </a:pPr>
            <a:r>
              <a:rPr lang="en-US" altLang="en-US" sz="2800" dirty="0">
                <a:solidFill>
                  <a:srgbClr val="EE8E00"/>
                </a:solidFill>
              </a:rPr>
              <a:t>Harmonics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F205B9-6ABC-A11F-3BC5-E7F0F186ECD9}"/>
              </a:ext>
            </a:extLst>
          </p:cNvPr>
          <p:cNvSpPr txBox="1"/>
          <p:nvPr/>
        </p:nvSpPr>
        <p:spPr>
          <a:xfrm>
            <a:off x="512618" y="2512046"/>
            <a:ext cx="4073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WAVE VOCABULARY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76F34-5A87-A577-6170-1AC1EC8782B2}"/>
              </a:ext>
            </a:extLst>
          </p:cNvPr>
          <p:cNvSpPr/>
          <p:nvPr/>
        </p:nvSpPr>
        <p:spPr>
          <a:xfrm>
            <a:off x="6068290" y="1943157"/>
            <a:ext cx="434110" cy="97674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242D4B-9C91-DCFD-3890-7DAF9169E8FF}"/>
              </a:ext>
            </a:extLst>
          </p:cNvPr>
          <p:cNvSpPr/>
          <p:nvPr/>
        </p:nvSpPr>
        <p:spPr>
          <a:xfrm>
            <a:off x="7474857" y="566057"/>
            <a:ext cx="2162629" cy="203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909108-3C48-E565-EDC9-A42A744DA19C}"/>
              </a:ext>
            </a:extLst>
          </p:cNvPr>
          <p:cNvSpPr/>
          <p:nvPr/>
        </p:nvSpPr>
        <p:spPr>
          <a:xfrm>
            <a:off x="8069943" y="1132114"/>
            <a:ext cx="1901371" cy="46445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BBABD2-2C06-6141-4F78-624329C61AAE}"/>
              </a:ext>
            </a:extLst>
          </p:cNvPr>
          <p:cNvSpPr/>
          <p:nvPr/>
        </p:nvSpPr>
        <p:spPr>
          <a:xfrm>
            <a:off x="6068290" y="3672114"/>
            <a:ext cx="5499596" cy="11466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8BACEA-CC7C-AAEC-56C7-C79AA7D7A637}"/>
              </a:ext>
            </a:extLst>
          </p:cNvPr>
          <p:cNvSpPr/>
          <p:nvPr/>
        </p:nvSpPr>
        <p:spPr>
          <a:xfrm>
            <a:off x="5936343" y="4659086"/>
            <a:ext cx="5743039" cy="2101933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951C4-8509-CF25-0929-0AAE2236F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8" y="85209"/>
            <a:ext cx="10097277" cy="1818238"/>
          </a:xfrm>
        </p:spPr>
        <p:txBody>
          <a:bodyPr>
            <a:normAutofit/>
          </a:bodyPr>
          <a:lstStyle/>
          <a:p>
            <a:r>
              <a:rPr lang="en-US" sz="2800" dirty="0"/>
              <a:t>Figure 2.2: </a:t>
            </a:r>
            <a:r>
              <a:rPr lang="en-US" sz="2800" b="1" dirty="0">
                <a:solidFill>
                  <a:srgbClr val="DA3427"/>
                </a:solidFill>
              </a:rPr>
              <a:t>PHASE</a:t>
            </a:r>
            <a:r>
              <a:rPr lang="en-US" sz="2800" dirty="0"/>
              <a:t> is used as a measure of time within the signal. Each cycle of a sine wave is divided into 360° of phase (A). Parts (B) and (C) show two special cases. In (B) the two signals are 90° out of phase, and in (C) they are 180° out of phase.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BF649E-9F70-7258-0101-2E0E0F3B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9" y="2053349"/>
            <a:ext cx="12139101" cy="34703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5B00D1-8FD8-44D6-2B5F-06A80E6990BC}"/>
              </a:ext>
            </a:extLst>
          </p:cNvPr>
          <p:cNvSpPr txBox="1"/>
          <p:nvPr/>
        </p:nvSpPr>
        <p:spPr>
          <a:xfrm>
            <a:off x="334346" y="5673622"/>
            <a:ext cx="11011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Position within a cycle is called </a:t>
            </a:r>
            <a:r>
              <a:rPr lang="en-US" sz="2800" b="1" i="1" dirty="0">
                <a:solidFill>
                  <a:srgbClr val="DA3427"/>
                </a:solidFill>
              </a:rPr>
              <a:t>phase</a:t>
            </a:r>
            <a:r>
              <a:rPr lang="en-US" sz="2800" dirty="0">
                <a:solidFill>
                  <a:srgbClr val="0000FF"/>
                </a:solidFill>
              </a:rPr>
              <a:t>. Phase is used to compare how sine wave signals are aligned in time. Measured in degrees.</a:t>
            </a:r>
          </a:p>
        </p:txBody>
      </p:sp>
    </p:spTree>
    <p:extLst>
      <p:ext uri="{BB962C8B-B14F-4D97-AF65-F5344CB8AC3E}">
        <p14:creationId xmlns:p14="http://schemas.microsoft.com/office/powerpoint/2010/main" val="313006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179077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2403BF-753D-F977-1983-62E30BF82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+mn-lt"/>
              </a:rPr>
              <a:t>Amateur Radio Technician Exam Prep Course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C43F1CD-C783-939B-9835-B6B2178A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9091" y="3671311"/>
            <a:ext cx="9144000" cy="983817"/>
          </a:xfrm>
        </p:spPr>
        <p:txBody>
          <a:bodyPr/>
          <a:lstStyle/>
          <a:p>
            <a:r>
              <a:rPr lang="en-US" dirty="0">
                <a:solidFill>
                  <a:srgbClr val="DA3427"/>
                </a:solidFill>
              </a:rPr>
              <a:t>Module 2</a:t>
            </a:r>
          </a:p>
          <a:p>
            <a:r>
              <a:rPr lang="en-US" dirty="0"/>
              <a:t>Radio and Signals Fundamentals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12787A-9270-7AD8-56DA-C350353F639D}"/>
              </a:ext>
            </a:extLst>
          </p:cNvPr>
          <p:cNvSpPr txBox="1"/>
          <p:nvPr/>
        </p:nvSpPr>
        <p:spPr>
          <a:xfrm>
            <a:off x="3906983" y="4747203"/>
            <a:ext cx="6276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2763"/>
            <a:r>
              <a:rPr lang="en-US" sz="2000" dirty="0"/>
              <a:t>2.1	Radio Signals and Waves</a:t>
            </a:r>
          </a:p>
          <a:p>
            <a:pPr defTabSz="512763"/>
            <a:r>
              <a:rPr lang="en-US" sz="2000" dirty="0"/>
              <a:t>2.2	Radio Equipment Basics</a:t>
            </a:r>
          </a:p>
        </p:txBody>
      </p:sp>
    </p:spTree>
    <p:extLst>
      <p:ext uri="{BB962C8B-B14F-4D97-AF65-F5344CB8AC3E}">
        <p14:creationId xmlns:p14="http://schemas.microsoft.com/office/powerpoint/2010/main" val="368076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unit of frequency?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sv-SE" dirty="0"/>
              <a:t>Hertz</a:t>
            </a:r>
          </a:p>
          <a:p>
            <a:pPr marL="514350" indent="-514350">
              <a:buFont typeface="+mj-lt"/>
              <a:buAutoNum type="alphaUcPeriod"/>
            </a:pPr>
            <a:r>
              <a:rPr lang="sv-SE" dirty="0"/>
              <a:t>Henry</a:t>
            </a:r>
          </a:p>
          <a:p>
            <a:pPr marL="514350" indent="-514350">
              <a:buFont typeface="+mj-lt"/>
              <a:buAutoNum type="alphaUcPeriod"/>
            </a:pPr>
            <a:r>
              <a:rPr lang="sv-SE" dirty="0"/>
              <a:t>Farad</a:t>
            </a:r>
          </a:p>
          <a:p>
            <a:pPr marL="514350" indent="-514350">
              <a:buFont typeface="+mj-lt"/>
              <a:buAutoNum type="alphaUcPeriod"/>
            </a:pPr>
            <a:r>
              <a:rPr lang="sv-SE" dirty="0"/>
              <a:t>Tesla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T5A06 A 2-3</a:t>
            </a:r>
          </a:p>
        </p:txBody>
      </p:sp>
    </p:spTree>
    <p:extLst>
      <p:ext uri="{BB962C8B-B14F-4D97-AF65-F5344CB8AC3E}">
        <p14:creationId xmlns:p14="http://schemas.microsoft.com/office/powerpoint/2010/main" val="8749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describes the number of times per second that an alternating current makes a complete cycle?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Pulse rate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Speed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Frequency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T5A12 D 2-3</a:t>
            </a:r>
          </a:p>
        </p:txBody>
      </p:sp>
    </p:spTree>
    <p:extLst>
      <p:ext uri="{BB962C8B-B14F-4D97-AF65-F5344CB8AC3E}">
        <p14:creationId xmlns:p14="http://schemas.microsoft.com/office/powerpoint/2010/main" val="82282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abbreviation for megahertz?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MH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MHz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T5C07 D 2-3</a:t>
            </a:r>
          </a:p>
        </p:txBody>
      </p:sp>
    </p:spTree>
    <p:extLst>
      <p:ext uri="{BB962C8B-B14F-4D97-AF65-F5344CB8AC3E}">
        <p14:creationId xmlns:p14="http://schemas.microsoft.com/office/powerpoint/2010/main" val="305998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abbreviation for kilohertz?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khZ</a:t>
            </a:r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kHz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T5C13 D 2-3</a:t>
            </a:r>
          </a:p>
        </p:txBody>
      </p:sp>
    </p:spTree>
    <p:extLst>
      <p:ext uri="{BB962C8B-B14F-4D97-AF65-F5344CB8AC3E}">
        <p14:creationId xmlns:p14="http://schemas.microsoft.com/office/powerpoint/2010/main" val="402487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B0FEA-E5F5-E5F2-A3A1-1B51ED09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Radio Spectrum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51EEAF-E4D9-C6A3-6EBA-0FE773BE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64" y="1601525"/>
            <a:ext cx="11539786" cy="3654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53B705-E7C4-C50B-CCEA-055CC6154DEE}"/>
              </a:ext>
            </a:extLst>
          </p:cNvPr>
          <p:cNvSpPr txBox="1"/>
          <p:nvPr/>
        </p:nvSpPr>
        <p:spPr>
          <a:xfrm>
            <a:off x="391885" y="5710335"/>
            <a:ext cx="111407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rgbClr val="0000FF"/>
                </a:solidFill>
              </a:rPr>
              <a:t>Signals that have a frequency greater than 20,000 Hz (or 20 kHz) are </a:t>
            </a:r>
            <a:r>
              <a:rPr lang="en-US" sz="2600" b="1" i="1" dirty="0">
                <a:solidFill>
                  <a:srgbClr val="DA3427"/>
                </a:solidFill>
              </a:rPr>
              <a:t>radio frequency</a:t>
            </a:r>
            <a:r>
              <a:rPr lang="en-US" sz="2600" dirty="0">
                <a:solidFill>
                  <a:srgbClr val="0000FF"/>
                </a:solidFill>
              </a:rPr>
              <a:t> or RF signals.</a:t>
            </a:r>
          </a:p>
        </p:txBody>
      </p:sp>
    </p:spTree>
    <p:extLst>
      <p:ext uri="{BB962C8B-B14F-4D97-AF65-F5344CB8AC3E}">
        <p14:creationId xmlns:p14="http://schemas.microsoft.com/office/powerpoint/2010/main" val="321083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7D70E-BAD1-515D-88E6-39D4AFD6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Waves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42EDA-F4B2-A0C7-E4DF-8142045C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Electromagnetic waves are made up of </a:t>
            </a:r>
            <a:r>
              <a:rPr lang="en-US" i="1" dirty="0">
                <a:solidFill>
                  <a:srgbClr val="DA3427"/>
                </a:solidFill>
              </a:rPr>
              <a:t>electric</a:t>
            </a:r>
            <a:r>
              <a:rPr lang="en-US" dirty="0"/>
              <a:t> and </a:t>
            </a:r>
            <a:r>
              <a:rPr lang="en-US" i="1" dirty="0">
                <a:solidFill>
                  <a:srgbClr val="DA3427"/>
                </a:solidFill>
              </a:rPr>
              <a:t>magnetic</a:t>
            </a:r>
            <a:r>
              <a:rPr lang="en-US" dirty="0"/>
              <a:t> energy (fields)</a:t>
            </a:r>
          </a:p>
          <a:p>
            <a:r>
              <a:rPr lang="en-US" dirty="0"/>
              <a:t>The electric and magnetic fields vary in the pattern of a sine wave</a:t>
            </a:r>
          </a:p>
          <a:p>
            <a:r>
              <a:rPr lang="en-US" dirty="0"/>
              <a:t>Electromagnetic waves travel at the speed of light</a:t>
            </a:r>
          </a:p>
          <a:p>
            <a:r>
              <a:rPr lang="en-US" dirty="0"/>
              <a:t>Moving electrons in an antenna take the place of the moving magnet</a:t>
            </a:r>
          </a:p>
          <a:p>
            <a:r>
              <a:rPr lang="en-US" dirty="0"/>
              <a:t>A signal from a transmitter can make the electrons in an antenna move, transferring energy from the signal to electromagnetic waves</a:t>
            </a:r>
          </a:p>
          <a:p>
            <a:r>
              <a:rPr lang="en-US" dirty="0"/>
              <a:t>The same process works </a:t>
            </a:r>
            <a:r>
              <a:rPr lang="en-US" i="1" dirty="0">
                <a:solidFill>
                  <a:srgbClr val="DA3427"/>
                </a:solidFill>
              </a:rPr>
              <a:t>backwards</a:t>
            </a:r>
            <a:r>
              <a:rPr lang="en-US" dirty="0"/>
              <a:t> too</a:t>
            </a:r>
          </a:p>
          <a:p>
            <a:r>
              <a:rPr lang="en-US" dirty="0"/>
              <a:t>Electromagnetic waves encountering an antenna make its electrons move in sync with the wave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FA077-98CA-5423-BFF8-89B148CD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Waves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5BEE4-0D77-52AD-F222-21312F1B9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Electromagnetic energy is transferred from the wave to the electrons</a:t>
            </a:r>
          </a:p>
          <a:p>
            <a:r>
              <a:rPr lang="en-US" dirty="0"/>
              <a:t>The moving electrons create a signal that can be detected by a receiver</a:t>
            </a:r>
          </a:p>
          <a:p>
            <a:r>
              <a:rPr lang="en-US" dirty="0"/>
              <a:t>The electromagnetic spectrum is divided into ranges of frequencies in which electromagnetic waves behave similarly</a:t>
            </a:r>
          </a:p>
          <a:p>
            <a:r>
              <a:rPr lang="en-US" dirty="0"/>
              <a:t>Each range or segment has a different name</a:t>
            </a:r>
          </a:p>
          <a:p>
            <a:r>
              <a:rPr lang="en-US" dirty="0"/>
              <a:t>Waves with a certain range of frequencies which can be used for communication are called radio waves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0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56055-2495-1980-6670-04B8344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Radio Spectrum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B85F4-8B05-C090-7280-8D23F9F28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range of radio signal frequencies is called the </a:t>
            </a:r>
            <a:r>
              <a:rPr lang="en-US" b="1" i="1" dirty="0">
                <a:solidFill>
                  <a:srgbClr val="DA3427"/>
                </a:solidFill>
              </a:rPr>
              <a:t>radio spectrum</a:t>
            </a:r>
          </a:p>
          <a:p>
            <a:r>
              <a:rPr lang="en-US" dirty="0"/>
              <a:t>Starts at 20 kHz and continues through several hundred GHz</a:t>
            </a:r>
          </a:p>
          <a:p>
            <a:r>
              <a:rPr lang="en-US" dirty="0"/>
              <a:t>A specific range of frequencies in which signals are used for a common purpose or have similar characteristics is called a </a:t>
            </a:r>
            <a:r>
              <a:rPr lang="en-US" b="1" i="1" dirty="0">
                <a:solidFill>
                  <a:srgbClr val="DA3427"/>
                </a:solidFill>
              </a:rPr>
              <a:t>band</a:t>
            </a:r>
          </a:p>
          <a:p>
            <a:r>
              <a:rPr lang="en-US" dirty="0"/>
              <a:t>Frequency bands used by amateurs are called </a:t>
            </a:r>
            <a:r>
              <a:rPr lang="en-US" b="1" i="1" dirty="0">
                <a:solidFill>
                  <a:srgbClr val="DA3427"/>
                </a:solidFill>
              </a:rPr>
              <a:t>amateur bands </a:t>
            </a:r>
            <a:r>
              <a:rPr lang="en-US" dirty="0"/>
              <a:t>or ham bands</a:t>
            </a:r>
          </a:p>
          <a:p>
            <a:r>
              <a:rPr lang="en-US" dirty="0"/>
              <a:t>Frequencies above 1 GHz are generally considered to be </a:t>
            </a:r>
            <a:r>
              <a:rPr lang="en-US" b="1" i="1" dirty="0">
                <a:solidFill>
                  <a:srgbClr val="DA3427"/>
                </a:solidFill>
              </a:rPr>
              <a:t>microwaves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301D-4EE8-EF19-5600-A26B90CFE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2.2: RF Spectrum Ranges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9A504D8-917B-2C50-2044-5019FB35A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41549"/>
              </p:ext>
            </p:extLst>
          </p:nvPr>
        </p:nvGraphicFramePr>
        <p:xfrm>
          <a:off x="541176" y="1690687"/>
          <a:ext cx="9554547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1377">
                  <a:extLst>
                    <a:ext uri="{9D8B030D-6E8A-4147-A177-3AD203B41FA5}">
                      <a16:colId xmlns:a16="http://schemas.microsoft.com/office/drawing/2014/main" val="1670364891"/>
                    </a:ext>
                  </a:extLst>
                </a:gridCol>
                <a:gridCol w="2176376">
                  <a:extLst>
                    <a:ext uri="{9D8B030D-6E8A-4147-A177-3AD203B41FA5}">
                      <a16:colId xmlns:a16="http://schemas.microsoft.com/office/drawing/2014/main" val="478640675"/>
                    </a:ext>
                  </a:extLst>
                </a:gridCol>
                <a:gridCol w="3466794">
                  <a:extLst>
                    <a:ext uri="{9D8B030D-6E8A-4147-A177-3AD203B41FA5}">
                      <a16:colId xmlns:a16="http://schemas.microsoft.com/office/drawing/2014/main" val="2883137882"/>
                    </a:ext>
                  </a:extLst>
                </a:gridCol>
              </a:tblGrid>
              <a:tr h="444923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Range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Abbreviation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Frequency 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7792139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Very Low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VLF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 kHz – 30 kHz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603445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Low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30 kHz – 300 kHz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328779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Medium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MF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300 kHz – 3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711239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High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 MHz – 30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5781461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Very High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VHF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30 MHz – 300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4199774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Ultra High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UHF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300 MHz – 3 GHz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633158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Super High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SHF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 GHz – 30 GHz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332284"/>
                  </a:ext>
                </a:extLst>
              </a:tr>
              <a:tr h="451102">
                <a:tc>
                  <a:txBody>
                    <a:bodyPr/>
                    <a:lstStyle/>
                    <a:p>
                      <a:r>
                        <a:rPr lang="en-US" sz="2700" dirty="0"/>
                        <a:t>Extremely High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EHF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30 GHz – 300 GHz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209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184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9FF2A-E967-CE6C-24A1-1F8F104DE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520820" cy="653143"/>
          </a:xfrm>
        </p:spPr>
        <p:txBody>
          <a:bodyPr>
            <a:normAutofit/>
          </a:bodyPr>
          <a:lstStyle/>
          <a:p>
            <a:r>
              <a:rPr lang="en-US" sz="3200" dirty="0"/>
              <a:t>Figure 2.4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7240A9-3593-5DFA-D6A7-8D7B07A47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878" y="79312"/>
            <a:ext cx="9324800" cy="64007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494C1-EADD-EE0B-7AFF-27ADA7320918}"/>
              </a:ext>
            </a:extLst>
          </p:cNvPr>
          <p:cNvSpPr txBox="1"/>
          <p:nvPr/>
        </p:nvSpPr>
        <p:spPr>
          <a:xfrm>
            <a:off x="145198" y="666883"/>
            <a:ext cx="2684679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As a radio receiver is</a:t>
            </a:r>
          </a:p>
          <a:p>
            <a:r>
              <a:rPr lang="en-US" sz="2300" dirty="0"/>
              <a:t>tuned across the</a:t>
            </a:r>
          </a:p>
          <a:p>
            <a:r>
              <a:rPr lang="en-US" sz="2300" dirty="0"/>
              <a:t>AM broadcast band,</a:t>
            </a:r>
          </a:p>
          <a:p>
            <a:r>
              <a:rPr lang="en-US" sz="2300" dirty="0"/>
              <a:t>starting at the left, it encounters each signal in turn. Between signals, only noise is received. Although signals can be received slightly lower and higher in</a:t>
            </a:r>
          </a:p>
          <a:p>
            <a:r>
              <a:rPr lang="en-US" sz="2300" dirty="0"/>
              <a:t>frequency, the signal is received best when the receiver is tuned exactly to the signal’s frequency.</a:t>
            </a:r>
          </a:p>
        </p:txBody>
      </p:sp>
    </p:spTree>
    <p:extLst>
      <p:ext uri="{BB962C8B-B14F-4D97-AF65-F5344CB8AC3E}">
        <p14:creationId xmlns:p14="http://schemas.microsoft.com/office/powerpoint/2010/main" val="277144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07CC-42E9-3050-0793-2A962DBF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Metric Prefixes – The Language of Radio</a:t>
            </a:r>
            <a:br>
              <a:rPr lang="en-US" sz="4000" dirty="0"/>
            </a:br>
            <a:r>
              <a:rPr lang="en-US" sz="4000" dirty="0"/>
              <a:t>		(see Table 2.1)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7103A-6126-B352-B819-6E4F7513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025"/>
            <a:ext cx="10515600" cy="4351338"/>
          </a:xfrm>
        </p:spPr>
        <p:txBody>
          <a:bodyPr/>
          <a:lstStyle/>
          <a:p>
            <a:r>
              <a:rPr lang="en-US" dirty="0"/>
              <a:t>Metric system used because numbers cover large range of values</a:t>
            </a:r>
          </a:p>
          <a:p>
            <a:r>
              <a:rPr lang="en-US" dirty="0"/>
              <a:t>Most common prefixes in radio …</a:t>
            </a:r>
          </a:p>
          <a:p>
            <a:pPr lvl="1"/>
            <a:r>
              <a:rPr lang="en-US" dirty="0"/>
              <a:t>Pico (p), 0.000000000001, 10</a:t>
            </a:r>
            <a:r>
              <a:rPr lang="en-US" baseline="30000" dirty="0"/>
              <a:t>-12</a:t>
            </a:r>
            <a:endParaRPr lang="en-US" dirty="0"/>
          </a:p>
          <a:p>
            <a:pPr lvl="1"/>
            <a:r>
              <a:rPr lang="en-US" dirty="0"/>
              <a:t>Nano (n), 0.000000001, 10</a:t>
            </a:r>
            <a:r>
              <a:rPr lang="en-US" baseline="30000" dirty="0"/>
              <a:t>-9</a:t>
            </a:r>
          </a:p>
          <a:p>
            <a:pPr lvl="1"/>
            <a:r>
              <a:rPr lang="en-US" dirty="0"/>
              <a:t>Milli (m), 0.001, 10</a:t>
            </a:r>
            <a:r>
              <a:rPr lang="en-US" baseline="30000" dirty="0"/>
              <a:t>-3</a:t>
            </a:r>
          </a:p>
          <a:p>
            <a:pPr lvl="1"/>
            <a:r>
              <a:rPr lang="en-US" dirty="0"/>
              <a:t>Centi (c), 0.01, 10</a:t>
            </a:r>
            <a:r>
              <a:rPr lang="en-US" baseline="30000" dirty="0"/>
              <a:t>-2</a:t>
            </a:r>
          </a:p>
          <a:p>
            <a:pPr lvl="1"/>
            <a:r>
              <a:rPr lang="en-US" dirty="0"/>
              <a:t>Kilo (k), 1000, 10</a:t>
            </a:r>
            <a:r>
              <a:rPr lang="en-US" baseline="30000" dirty="0"/>
              <a:t>3</a:t>
            </a:r>
          </a:p>
          <a:p>
            <a:pPr lvl="1"/>
            <a:r>
              <a:rPr lang="en-US" dirty="0"/>
              <a:t>Mega (</a:t>
            </a:r>
            <a:r>
              <a:rPr lang="en-US" b="1" dirty="0">
                <a:solidFill>
                  <a:srgbClr val="DA3427"/>
                </a:solidFill>
              </a:rPr>
              <a:t>M</a:t>
            </a:r>
            <a:r>
              <a:rPr lang="en-US" dirty="0"/>
              <a:t>), 1000000, 10</a:t>
            </a:r>
            <a:r>
              <a:rPr lang="en-US" baseline="30000" dirty="0"/>
              <a:t>6</a:t>
            </a:r>
          </a:p>
          <a:p>
            <a:pPr lvl="1"/>
            <a:r>
              <a:rPr lang="en-US" dirty="0"/>
              <a:t>Giga (</a:t>
            </a:r>
            <a:r>
              <a:rPr lang="en-US" b="1" dirty="0">
                <a:solidFill>
                  <a:srgbClr val="DA3427"/>
                </a:solidFill>
              </a:rPr>
              <a:t>G</a:t>
            </a:r>
            <a:r>
              <a:rPr lang="en-US" dirty="0"/>
              <a:t>), 1000000000, 10</a:t>
            </a:r>
            <a:r>
              <a:rPr lang="en-US" baseline="30000" dirty="0"/>
              <a:t>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569FE6-59AC-E3FF-3417-A3931C463E84}"/>
              </a:ext>
            </a:extLst>
          </p:cNvPr>
          <p:cNvSpPr txBox="1"/>
          <p:nvPr/>
        </p:nvSpPr>
        <p:spPr>
          <a:xfrm>
            <a:off x="6582642" y="5345966"/>
            <a:ext cx="4591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427"/>
                </a:solidFill>
              </a:rPr>
              <a:t>NOTE: </a:t>
            </a:r>
            <a:r>
              <a:rPr lang="en-US" sz="2400" b="1" i="1" dirty="0">
                <a:solidFill>
                  <a:srgbClr val="DA3427"/>
                </a:solidFill>
              </a:rPr>
              <a:t>M</a:t>
            </a:r>
            <a:r>
              <a:rPr lang="en-US" sz="2400" i="1" dirty="0">
                <a:solidFill>
                  <a:srgbClr val="DA3427"/>
                </a:solidFill>
              </a:rPr>
              <a:t>ega and </a:t>
            </a:r>
            <a:r>
              <a:rPr lang="en-US" sz="2400" b="1" i="1" dirty="0">
                <a:solidFill>
                  <a:srgbClr val="DA3427"/>
                </a:solidFill>
              </a:rPr>
              <a:t>G</a:t>
            </a:r>
            <a:r>
              <a:rPr lang="en-US" sz="2400" i="1" dirty="0">
                <a:solidFill>
                  <a:srgbClr val="DA3427"/>
                </a:solidFill>
              </a:rPr>
              <a:t>iga use capital letters in the abbreviation.</a:t>
            </a:r>
          </a:p>
        </p:txBody>
      </p:sp>
    </p:spTree>
    <p:extLst>
      <p:ext uri="{BB962C8B-B14F-4D97-AF65-F5344CB8AC3E}">
        <p14:creationId xmlns:p14="http://schemas.microsoft.com/office/powerpoint/2010/main" val="130118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4117132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frequency range is referred to as VHF?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pl-PL" dirty="0"/>
              <a:t>30 kHz to 300 kHz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 MHz to 300 MHz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300 kHz to 3000 kHz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300 MHz to 3000 MHz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T3B08 B 2-4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60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frequency range is referred to as UHF?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pl-PL" dirty="0"/>
              <a:t>30 to 300 kHz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 to 300 MHz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300 to 3000 kHz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300 to 3000 MHz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T3B09 D 2-4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1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frequency range is referred to as HF?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pl-PL" dirty="0"/>
              <a:t>300 to 3000 MHz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 to 300 MHz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 to 30 MHz</a:t>
            </a:r>
          </a:p>
          <a:p>
            <a:pPr marL="514350" indent="-514350">
              <a:buFont typeface="+mj-lt"/>
              <a:buAutoNum type="alphaUcPeriod"/>
            </a:pPr>
            <a:r>
              <a:rPr lang="pl-PL" dirty="0"/>
              <a:t>300 to 3000 kHz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T3B10 C 2-4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78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does the abbreviation “RF”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Radio frequency signals of all types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resonant frequency of a tuned circuit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real frequency transmitted as opposed to the apparent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Reflective force in antenna transmission 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T5C06 A 2-4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8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B988-611E-6649-DFAF-3501F40D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9544-D3CA-7EB4-51CE-60C43C53B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6525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Wavelength</a:t>
            </a:r>
            <a:r>
              <a:rPr lang="en-US" dirty="0"/>
              <a:t> is the distance a radio wave travels during one cycle of the wave’s electric and magnetic fields</a:t>
            </a:r>
          </a:p>
          <a:p>
            <a:pPr>
              <a:buClr>
                <a:schemeClr val="tx1"/>
              </a:buClr>
            </a:pPr>
            <a:r>
              <a:rPr lang="en-US" b="1" i="1" dirty="0">
                <a:solidFill>
                  <a:srgbClr val="DA3427"/>
                </a:solidFill>
              </a:rPr>
              <a:t>λ</a:t>
            </a:r>
            <a:r>
              <a:rPr lang="en-US" dirty="0"/>
              <a:t> (lambda) is the symbol for wavelength</a:t>
            </a:r>
          </a:p>
          <a:p>
            <a:r>
              <a:rPr lang="en-US" dirty="0"/>
              <a:t>Waves travel at the speed of light, </a:t>
            </a:r>
            <a:r>
              <a:rPr lang="en-US" b="1" i="1" dirty="0">
                <a:solidFill>
                  <a:srgbClr val="DA3427"/>
                </a:solidFill>
              </a:rPr>
              <a:t>c</a:t>
            </a:r>
            <a:r>
              <a:rPr lang="en-US" dirty="0"/>
              <a:t> (300,000,000 or 3 × 10</a:t>
            </a:r>
            <a:r>
              <a:rPr lang="en-US" baseline="30000" dirty="0"/>
              <a:t>8</a:t>
            </a:r>
            <a:r>
              <a:rPr lang="en-US" dirty="0"/>
              <a:t> meters per second)</a:t>
            </a:r>
          </a:p>
          <a:p>
            <a:r>
              <a:rPr lang="en-US" dirty="0"/>
              <a:t>Hams can refer to bands by frequency (50MHz) or wavelength (6 meters)</a:t>
            </a:r>
          </a:p>
          <a:p>
            <a:r>
              <a:rPr lang="en-US" dirty="0"/>
              <a:t>Because radio waves travel at a constant speed (one wavelength) …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8E2E76F-53B3-84F5-7256-18A889EF9D4A}"/>
                  </a:ext>
                </a:extLst>
              </p:cNvPr>
              <p:cNvSpPr txBox="1"/>
              <p:nvPr/>
            </p:nvSpPr>
            <p:spPr>
              <a:xfrm>
                <a:off x="3673888" y="5907087"/>
                <a:ext cx="104195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8E2E76F-53B3-84F5-7256-18A889EF9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888" y="5907087"/>
                <a:ext cx="104195" cy="310791"/>
              </a:xfrm>
              <a:prstGeom prst="rect">
                <a:avLst/>
              </a:prstGeom>
              <a:blipFill>
                <a:blip r:embed="rId2"/>
                <a:stretch>
                  <a:fillRect l="-117647" t="-17647" r="-105882" b="-4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1CBECC-617B-180C-1E62-FF3D76C0524A}"/>
                  </a:ext>
                </a:extLst>
              </p:cNvPr>
              <p:cNvSpPr txBox="1"/>
              <p:nvPr/>
            </p:nvSpPr>
            <p:spPr>
              <a:xfrm>
                <a:off x="4096409" y="5772150"/>
                <a:ext cx="952953" cy="819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DA3427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2800" b="1" i="1" smtClean="0">
                          <a:solidFill>
                            <a:srgbClr val="DA342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DA342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DA3427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DA3427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DA3427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1CBECC-617B-180C-1E62-FF3D76C05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409" y="5772150"/>
                <a:ext cx="952953" cy="8195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58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5332-6FD6-DED8-70F9-FD7D5752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0"/>
            <a:ext cx="5048250" cy="1325563"/>
          </a:xfrm>
        </p:spPr>
        <p:txBody>
          <a:bodyPr/>
          <a:lstStyle/>
          <a:p>
            <a:r>
              <a:rPr lang="en-US" dirty="0"/>
              <a:t>Wavelength (cont.)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A76065-CB51-A6EE-4738-A4F38C185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853281"/>
            <a:ext cx="7562850" cy="48249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008D5D0-EAA2-EDFD-F042-92D1D10439C6}"/>
              </a:ext>
            </a:extLst>
          </p:cNvPr>
          <p:cNvSpPr txBox="1"/>
          <p:nvPr/>
        </p:nvSpPr>
        <p:spPr>
          <a:xfrm>
            <a:off x="247650" y="1247138"/>
            <a:ext cx="43815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Figure 2.5 </a:t>
            </a:r>
            <a:r>
              <a:rPr lang="en-US" sz="2400" dirty="0"/>
              <a:t>— As a radio wave travels, it oscillates at the frequency of the signal. Wavelength is the distance traveled by the wave during</a:t>
            </a:r>
          </a:p>
          <a:p>
            <a:r>
              <a:rPr lang="en-US" sz="2400" dirty="0"/>
              <a:t>the time for one complete cycle.</a:t>
            </a:r>
          </a:p>
          <a:p>
            <a:endParaRPr lang="en-US" sz="2400" dirty="0"/>
          </a:p>
          <a:p>
            <a:r>
              <a:rPr lang="en-US" sz="2400" dirty="0"/>
              <a:t>A radio wave can be referred to by wavelength or frequency because the wave is moving</a:t>
            </a:r>
          </a:p>
          <a:p>
            <a:r>
              <a:rPr lang="en-US" sz="2400" dirty="0"/>
              <a:t>at a constant velocity — the speed of light. If you know the frequency of a radio wave, you automatically know its wavelength!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71C608-2B17-9FC8-2215-E028FD2D7C6C}"/>
              </a:ext>
            </a:extLst>
          </p:cNvPr>
          <p:cNvSpPr/>
          <p:nvPr/>
        </p:nvSpPr>
        <p:spPr>
          <a:xfrm>
            <a:off x="6096000" y="4953000"/>
            <a:ext cx="3219450" cy="725188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2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39408268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velocity of a radio wave traveling through free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Speed of light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Speed of sound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Speed inversely proportional to its wavelength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Speed that increases as the frequency increases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T3B04 A 2-5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relationship between wavelength and frequency?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Wavelength gets longer as frequency increases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gets shorter as frequency increases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and frequency are unrelated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and frequency increase as path length increases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T3B05 B 2-5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D361A-7EC9-A083-FFA8-9BA508FB6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82" y="365125"/>
            <a:ext cx="10799618" cy="854075"/>
          </a:xfrm>
        </p:spPr>
        <p:txBody>
          <a:bodyPr>
            <a:normAutofit/>
          </a:bodyPr>
          <a:lstStyle/>
          <a:p>
            <a:r>
              <a:rPr lang="en-US" sz="3300" b="1" dirty="0"/>
              <a:t>Table 2.1: International System of Units (SI) — Metric Units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894555-8691-C43A-5D44-CDDEB07C3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232828"/>
              </p:ext>
            </p:extLst>
          </p:nvPr>
        </p:nvGraphicFramePr>
        <p:xfrm>
          <a:off x="658092" y="1219200"/>
          <a:ext cx="7405254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838">
                  <a:extLst>
                    <a:ext uri="{9D8B030D-6E8A-4147-A177-3AD203B41FA5}">
                      <a16:colId xmlns:a16="http://schemas.microsoft.com/office/drawing/2014/main" val="3700202108"/>
                    </a:ext>
                  </a:extLst>
                </a:gridCol>
                <a:gridCol w="1118862">
                  <a:extLst>
                    <a:ext uri="{9D8B030D-6E8A-4147-A177-3AD203B41FA5}">
                      <a16:colId xmlns:a16="http://schemas.microsoft.com/office/drawing/2014/main" val="1300098127"/>
                    </a:ext>
                  </a:extLst>
                </a:gridCol>
                <a:gridCol w="5137554">
                  <a:extLst>
                    <a:ext uri="{9D8B030D-6E8A-4147-A177-3AD203B41FA5}">
                      <a16:colId xmlns:a16="http://schemas.microsoft.com/office/drawing/2014/main" val="2440513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MULTIPLICATION FACTOR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81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Tera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12</a:t>
                      </a:r>
                      <a:r>
                        <a:rPr lang="en-US" sz="2100" dirty="0"/>
                        <a:t> = 1,000,000,000,000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Giga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9</a:t>
                      </a:r>
                      <a:r>
                        <a:rPr lang="en-US" sz="2100" dirty="0"/>
                        <a:t> = 1,000,000,000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34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Mega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6</a:t>
                      </a:r>
                      <a:r>
                        <a:rPr lang="en-US" sz="2100" dirty="0"/>
                        <a:t> = 1,000,000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912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Kilo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3</a:t>
                      </a:r>
                      <a:r>
                        <a:rPr lang="en-US" sz="2100" dirty="0"/>
                        <a:t> = 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81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Hecto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2</a:t>
                      </a:r>
                      <a:r>
                        <a:rPr lang="en-US" sz="2100" dirty="0"/>
                        <a:t> =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7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Deca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1</a:t>
                      </a:r>
                      <a:r>
                        <a:rPr lang="en-US" sz="2100" dirty="0"/>
                        <a:t> =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05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Deci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-1</a:t>
                      </a:r>
                      <a:r>
                        <a:rPr lang="en-US" sz="2100" dirty="0"/>
                        <a:t> = 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19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Centi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-2</a:t>
                      </a:r>
                      <a:r>
                        <a:rPr lang="en-US" sz="2100" dirty="0"/>
                        <a:t> = 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1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Milli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-3</a:t>
                      </a:r>
                      <a:r>
                        <a:rPr lang="en-US" sz="2100" dirty="0"/>
                        <a:t> =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96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Micro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-6</a:t>
                      </a:r>
                      <a:r>
                        <a:rPr lang="en-US" sz="2100" dirty="0"/>
                        <a:t> = 0.000001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20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Nano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-9</a:t>
                      </a:r>
                      <a:r>
                        <a:rPr lang="en-US" sz="2100" dirty="0"/>
                        <a:t> = 0.000000001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27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Pico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  <a:r>
                        <a:rPr lang="en-US" sz="2100" baseline="30000" dirty="0"/>
                        <a:t>-12</a:t>
                      </a:r>
                      <a:r>
                        <a:rPr lang="en-US" sz="2100" dirty="0"/>
                        <a:t> = 0.000000000001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95766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82D48CB6-0856-2C4D-EA02-25A20319A810}"/>
              </a:ext>
            </a:extLst>
          </p:cNvPr>
          <p:cNvGrpSpPr/>
          <p:nvPr/>
        </p:nvGrpSpPr>
        <p:grpSpPr>
          <a:xfrm>
            <a:off x="8922327" y="1662545"/>
            <a:ext cx="3006437" cy="3810000"/>
            <a:chOff x="8922327" y="1662545"/>
            <a:chExt cx="3006437" cy="3810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359DB348-74E9-2EE0-53A5-64AD05A62AA2}"/>
                    </a:ext>
                  </a:extLst>
                </p:cNvPr>
                <p:cNvSpPr txBox="1"/>
                <p:nvPr/>
              </p:nvSpPr>
              <p:spPr>
                <a:xfrm>
                  <a:off x="9381566" y="2604658"/>
                  <a:ext cx="714876" cy="4062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359DB348-74E9-2EE0-53A5-64AD05A62A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1566" y="2604658"/>
                  <a:ext cx="714876" cy="40626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C81845E-BB6C-0B38-A952-8FA1BE375DEF}"/>
                </a:ext>
              </a:extLst>
            </p:cNvPr>
            <p:cNvSpPr txBox="1"/>
            <p:nvPr/>
          </p:nvSpPr>
          <p:spPr>
            <a:xfrm>
              <a:off x="10124152" y="2576948"/>
              <a:ext cx="578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86F44FB6-A869-62B2-26B1-425574BF26EC}"/>
                    </a:ext>
                  </a:extLst>
                </p:cNvPr>
                <p:cNvSpPr txBox="1"/>
                <p:nvPr/>
              </p:nvSpPr>
              <p:spPr>
                <a:xfrm>
                  <a:off x="10605197" y="2344769"/>
                  <a:ext cx="408766" cy="6938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86F44FB6-A869-62B2-26B1-425574BF26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5197" y="2344769"/>
                  <a:ext cx="408766" cy="69384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ABEFD57-4F6D-5499-6174-C20B910ED0EA}"/>
                    </a:ext>
                  </a:extLst>
                </p:cNvPr>
                <p:cNvSpPr txBox="1"/>
                <p:nvPr/>
              </p:nvSpPr>
              <p:spPr>
                <a:xfrm>
                  <a:off x="9381566" y="3627666"/>
                  <a:ext cx="714876" cy="4062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bSup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ABEFD57-4F6D-5499-6174-C20B910ED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1566" y="3627666"/>
                  <a:ext cx="714876" cy="4062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0A4DBCD-2302-5140-DCE5-B84E494BBC01}"/>
                </a:ext>
              </a:extLst>
            </p:cNvPr>
            <p:cNvSpPr txBox="1"/>
            <p:nvPr/>
          </p:nvSpPr>
          <p:spPr>
            <a:xfrm>
              <a:off x="10124152" y="3599956"/>
              <a:ext cx="578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653A7FE-0005-0823-6CED-A6859FE23EB7}"/>
                    </a:ext>
                  </a:extLst>
                </p:cNvPr>
                <p:cNvSpPr txBox="1"/>
                <p:nvPr/>
              </p:nvSpPr>
              <p:spPr>
                <a:xfrm>
                  <a:off x="10605197" y="3367777"/>
                  <a:ext cx="578685" cy="6938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653A7FE-0005-0823-6CED-A6859FE23E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5197" y="3367777"/>
                  <a:ext cx="578685" cy="69384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A5B5F64-5276-3B0A-0EE7-20EF5D21F0B9}"/>
                    </a:ext>
                  </a:extLst>
                </p:cNvPr>
                <p:cNvSpPr txBox="1"/>
                <p:nvPr/>
              </p:nvSpPr>
              <p:spPr>
                <a:xfrm>
                  <a:off x="9381566" y="4622944"/>
                  <a:ext cx="714876" cy="4088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bSup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A5B5F64-5276-3B0A-0EE7-20EF5D21F0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1566" y="4622944"/>
                  <a:ext cx="714876" cy="40889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B436B69-A844-D964-00BD-614B07B20B0C}"/>
                </a:ext>
              </a:extLst>
            </p:cNvPr>
            <p:cNvSpPr txBox="1"/>
            <p:nvPr/>
          </p:nvSpPr>
          <p:spPr>
            <a:xfrm>
              <a:off x="10124152" y="4595234"/>
              <a:ext cx="578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211288E-B133-E95F-EC0A-DD22BF2FAEC1}"/>
                    </a:ext>
                  </a:extLst>
                </p:cNvPr>
                <p:cNvSpPr txBox="1"/>
                <p:nvPr/>
              </p:nvSpPr>
              <p:spPr>
                <a:xfrm>
                  <a:off x="10605197" y="4363055"/>
                  <a:ext cx="748603" cy="6938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1000</m:t>
                            </m:r>
                          </m:den>
                        </m:f>
                      </m:oMath>
                    </m:oMathPara>
                  </a14:m>
                  <a:endParaRPr lang="en-US" sz="2400" i="1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211288E-B133-E95F-EC0A-DD22BF2FAE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5197" y="4363055"/>
                  <a:ext cx="748603" cy="69384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1371C74-9685-63E0-75F5-5FE5AB987F76}"/>
                </a:ext>
              </a:extLst>
            </p:cNvPr>
            <p:cNvSpPr txBox="1"/>
            <p:nvPr/>
          </p:nvSpPr>
          <p:spPr>
            <a:xfrm>
              <a:off x="9797799" y="1813849"/>
              <a:ext cx="16147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NOTE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6D0CF3-5C96-1A69-F28B-E5664E8E60D5}"/>
                </a:ext>
              </a:extLst>
            </p:cNvPr>
            <p:cNvSpPr/>
            <p:nvPr/>
          </p:nvSpPr>
          <p:spPr>
            <a:xfrm>
              <a:off x="8922327" y="1662545"/>
              <a:ext cx="3006437" cy="381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3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1113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formula for converting frequency to approximate wavelength in meters?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Wavelength in meters equals frequency in hertz multiplied by 300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in meters equals frequency in hertz divided by 300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in meters equals frequency in megahertz divided by 300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Wavelength in meters equals 300 divided by frequency in megahertz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T3B06 D 2-5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8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In addition to frequency, which of the following is used to identify amateur radio bands?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approximate wavelength in 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Traditional letter/number designators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Channel numbers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T3B07 A 2-5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5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approximate velocity of a radio wave in free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150,000 meters per second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300,000,000 meters per second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300,000,000 miles per hour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150,000 miles per hour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T3B11 B 2-5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4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9E2C-DFA1-7F93-1185-D6F03419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Equipment Basics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3F96E12-B978-9666-4CAD-E15F57C4EDD6}"/>
              </a:ext>
            </a:extLst>
          </p:cNvPr>
          <p:cNvGrpSpPr/>
          <p:nvPr/>
        </p:nvGrpSpPr>
        <p:grpSpPr>
          <a:xfrm>
            <a:off x="3733800" y="1755904"/>
            <a:ext cx="7987966" cy="4968745"/>
            <a:chOff x="124690" y="1536962"/>
            <a:chExt cx="5939225" cy="3797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FB6D214-685F-F8A0-291B-DE235C57561C}"/>
                </a:ext>
              </a:extLst>
            </p:cNvPr>
            <p:cNvSpPr/>
            <p:nvPr/>
          </p:nvSpPr>
          <p:spPr>
            <a:xfrm>
              <a:off x="401782" y="3325091"/>
              <a:ext cx="1427018" cy="6511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TRANSMITTER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5625EF1-46C2-3A26-7F6A-E72C83FF4B45}"/>
                </a:ext>
              </a:extLst>
            </p:cNvPr>
            <p:cNvSpPr/>
            <p:nvPr/>
          </p:nvSpPr>
          <p:spPr>
            <a:xfrm>
              <a:off x="2355273" y="3325090"/>
              <a:ext cx="1427018" cy="6511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TR SWITCH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436F0E-B489-2241-9281-63847E2B0DDC}"/>
                </a:ext>
              </a:extLst>
            </p:cNvPr>
            <p:cNvSpPr/>
            <p:nvPr/>
          </p:nvSpPr>
          <p:spPr>
            <a:xfrm>
              <a:off x="4241678" y="3325089"/>
              <a:ext cx="1427018" cy="6511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RECEIVER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F0F50C-5577-2302-D02B-2A94AF7EDF88}"/>
                </a:ext>
              </a:extLst>
            </p:cNvPr>
            <p:cNvSpPr/>
            <p:nvPr/>
          </p:nvSpPr>
          <p:spPr>
            <a:xfrm>
              <a:off x="540327" y="4461164"/>
              <a:ext cx="1149927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POWER SUPPLY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3EA75ED-F363-8322-8EB8-BFF96B980125}"/>
                </a:ext>
              </a:extLst>
            </p:cNvPr>
            <p:cNvCxnSpPr>
              <a:stCxn id="8" idx="0"/>
              <a:endCxn id="5" idx="2"/>
            </p:cNvCxnSpPr>
            <p:nvPr/>
          </p:nvCxnSpPr>
          <p:spPr>
            <a:xfrm flipV="1">
              <a:off x="1115291" y="3976254"/>
              <a:ext cx="0" cy="484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150732D7-3A74-DD88-FC85-D2D6C0E68EDC}"/>
                </a:ext>
              </a:extLst>
            </p:cNvPr>
            <p:cNvCxnSpPr>
              <a:stCxn id="8" idx="3"/>
              <a:endCxn id="7" idx="2"/>
            </p:cNvCxnSpPr>
            <p:nvPr/>
          </p:nvCxnSpPr>
          <p:spPr>
            <a:xfrm flipV="1">
              <a:off x="1690254" y="3976252"/>
              <a:ext cx="3264933" cy="865912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35DD8025-E582-5C8F-DD11-1CECE7D2EC96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 flipV="1">
              <a:off x="1828800" y="3650672"/>
              <a:ext cx="526473" cy="1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295314FA-F41C-E0EA-D0D7-372EEF41BC99}"/>
                </a:ext>
              </a:extLst>
            </p:cNvPr>
            <p:cNvCxnSpPr>
              <a:stCxn id="6" idx="3"/>
              <a:endCxn id="7" idx="1"/>
            </p:cNvCxnSpPr>
            <p:nvPr/>
          </p:nvCxnSpPr>
          <p:spPr>
            <a:xfrm flipV="1">
              <a:off x="3782291" y="3650671"/>
              <a:ext cx="459387" cy="1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FB9D120-BD45-F0D6-37E4-014851A8E873}"/>
                </a:ext>
              </a:extLst>
            </p:cNvPr>
            <p:cNvCxnSpPr>
              <a:stCxn id="6" idx="0"/>
            </p:cNvCxnSpPr>
            <p:nvPr/>
          </p:nvCxnSpPr>
          <p:spPr>
            <a:xfrm flipV="1">
              <a:off x="3068782" y="2313709"/>
              <a:ext cx="0" cy="10113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E812ED-7C2A-BD40-D940-518D66157251}"/>
                </a:ext>
              </a:extLst>
            </p:cNvPr>
            <p:cNvCxnSpPr/>
            <p:nvPr/>
          </p:nvCxnSpPr>
          <p:spPr>
            <a:xfrm flipV="1">
              <a:off x="3068782" y="1856509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77BEA703-E046-5B2E-99EF-B86D2DB2A98F}"/>
                </a:ext>
              </a:extLst>
            </p:cNvPr>
            <p:cNvSpPr/>
            <p:nvPr/>
          </p:nvSpPr>
          <p:spPr>
            <a:xfrm rot="10800000">
              <a:off x="2839526" y="1842660"/>
              <a:ext cx="443346" cy="27016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AE5A2D-C938-9628-AA70-46C9403B9199}"/>
                </a:ext>
              </a:extLst>
            </p:cNvPr>
            <p:cNvSpPr/>
            <p:nvPr/>
          </p:nvSpPr>
          <p:spPr>
            <a:xfrm>
              <a:off x="2715491" y="1717964"/>
              <a:ext cx="775854" cy="1371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8E601F5-5BF6-6869-66D9-18E5B399DA4F}"/>
                </a:ext>
              </a:extLst>
            </p:cNvPr>
            <p:cNvSpPr/>
            <p:nvPr/>
          </p:nvSpPr>
          <p:spPr>
            <a:xfrm>
              <a:off x="249382" y="3158836"/>
              <a:ext cx="5597235" cy="1011381"/>
            </a:xfrm>
            <a:prstGeom prst="rect">
              <a:avLst/>
            </a:prstGeom>
            <a:noFill/>
            <a:ln w="952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8D6533E-9A1F-A552-CBB5-55B369A20FEC}"/>
                </a:ext>
              </a:extLst>
            </p:cNvPr>
            <p:cNvSpPr txBox="1"/>
            <p:nvPr/>
          </p:nvSpPr>
          <p:spPr>
            <a:xfrm>
              <a:off x="4610764" y="2544945"/>
              <a:ext cx="1288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Transceiver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074AE99-7D97-B2B0-E846-2574F586B2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55187" y="2803081"/>
              <a:ext cx="139327" cy="3557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0431DFF-85AF-9AC6-0E09-E7E210BD11F8}"/>
                </a:ext>
              </a:extLst>
            </p:cNvPr>
            <p:cNvSpPr txBox="1"/>
            <p:nvPr/>
          </p:nvSpPr>
          <p:spPr>
            <a:xfrm>
              <a:off x="2678508" y="1536962"/>
              <a:ext cx="1288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Antenna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7061041-26E0-2833-34E2-07D169530025}"/>
                </a:ext>
              </a:extLst>
            </p:cNvPr>
            <p:cNvCxnSpPr/>
            <p:nvPr/>
          </p:nvCxnSpPr>
          <p:spPr>
            <a:xfrm>
              <a:off x="2355273" y="2313709"/>
              <a:ext cx="692726" cy="3851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2FC8458-6A27-683F-9C7D-EA36701BF37C}"/>
                </a:ext>
              </a:extLst>
            </p:cNvPr>
            <p:cNvSpPr txBox="1"/>
            <p:nvPr/>
          </p:nvSpPr>
          <p:spPr>
            <a:xfrm>
              <a:off x="1570181" y="2070352"/>
              <a:ext cx="1288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Feed line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5FA40E6-6171-AD7B-69E6-1CCCF23C3EDA}"/>
                </a:ext>
              </a:extLst>
            </p:cNvPr>
            <p:cNvSpPr/>
            <p:nvPr/>
          </p:nvSpPr>
          <p:spPr>
            <a:xfrm>
              <a:off x="124690" y="1536962"/>
              <a:ext cx="5939225" cy="37970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Title 3">
            <a:extLst>
              <a:ext uri="{FF2B5EF4-FFF2-40B4-BE49-F238E27FC236}">
                <a16:creationId xmlns:a16="http://schemas.microsoft.com/office/drawing/2014/main" id="{CFDD06D2-E370-DA3D-A35D-47577D0548B5}"/>
              </a:ext>
            </a:extLst>
          </p:cNvPr>
          <p:cNvSpPr txBox="1">
            <a:spLocks/>
          </p:cNvSpPr>
          <p:nvPr/>
        </p:nvSpPr>
        <p:spPr>
          <a:xfrm>
            <a:off x="138776" y="1957280"/>
            <a:ext cx="3409996" cy="224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4183F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The Basic Radio Station</a:t>
            </a:r>
          </a:p>
          <a:p>
            <a:pPr algn="ctr"/>
            <a:r>
              <a:rPr lang="en-US" sz="3600" dirty="0"/>
              <a:t>(also called a </a:t>
            </a:r>
            <a:r>
              <a:rPr lang="en-US" sz="3600" i="1" dirty="0">
                <a:solidFill>
                  <a:srgbClr val="DA3427"/>
                </a:solidFill>
              </a:rPr>
              <a:t>Transceiver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11239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C455A-1348-84FB-04CA-165DB667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Amateur Radio Station Consists of 3 Basic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4DC9F-CB6B-3315-0F40-5D7E2A496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Transmitter</a:t>
            </a:r>
            <a:r>
              <a:rPr lang="en-US" dirty="0"/>
              <a:t> (XMTR)</a:t>
            </a:r>
          </a:p>
          <a:p>
            <a:pPr lvl="1"/>
            <a:r>
              <a:rPr lang="en-US" dirty="0"/>
              <a:t>Generates a signal carrying speech, Morse Code, or data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Receiver</a:t>
            </a:r>
            <a:r>
              <a:rPr lang="en-US" dirty="0"/>
              <a:t> (RCVR)</a:t>
            </a:r>
          </a:p>
          <a:p>
            <a:pPr lvl="1"/>
            <a:r>
              <a:rPr lang="en-US" dirty="0"/>
              <a:t>Recovers the signal from someone else’s transmitter</a:t>
            </a:r>
          </a:p>
          <a:p>
            <a:r>
              <a:rPr lang="en-US" i="1" dirty="0"/>
              <a:t>Antenna</a:t>
            </a:r>
          </a:p>
          <a:p>
            <a:pPr lvl="1"/>
            <a:r>
              <a:rPr lang="en-US" dirty="0"/>
              <a:t>Turns signals from transmitter into energy (radio waves)</a:t>
            </a:r>
          </a:p>
          <a:p>
            <a:pPr lvl="1"/>
            <a:r>
              <a:rPr lang="en-US" dirty="0"/>
              <a:t>Captures signals (radio waves) and turns them into signals for the receiver</a:t>
            </a:r>
          </a:p>
          <a:p>
            <a:pPr lvl="1"/>
            <a:r>
              <a:rPr lang="en-US" dirty="0"/>
              <a:t>A feed line (or transmission line) connects the antenna to the transmitter or receiver</a:t>
            </a:r>
          </a:p>
          <a:p>
            <a:r>
              <a:rPr lang="en-US" dirty="0"/>
              <a:t>Most systems combine </a:t>
            </a:r>
            <a:r>
              <a:rPr lang="en-US" i="1" dirty="0">
                <a:solidFill>
                  <a:srgbClr val="DA3427"/>
                </a:solidFill>
              </a:rPr>
              <a:t>transmitter</a:t>
            </a:r>
            <a:r>
              <a:rPr lang="en-US" dirty="0"/>
              <a:t> &amp; </a:t>
            </a:r>
            <a:r>
              <a:rPr lang="en-US" i="1" dirty="0">
                <a:solidFill>
                  <a:srgbClr val="DA3427"/>
                </a:solidFill>
              </a:rPr>
              <a:t>receiver</a:t>
            </a:r>
            <a:r>
              <a:rPr lang="en-US" dirty="0"/>
              <a:t> into a </a:t>
            </a:r>
            <a:r>
              <a:rPr lang="en-US" i="1" dirty="0">
                <a:solidFill>
                  <a:srgbClr val="0000FF"/>
                </a:solidFill>
              </a:rPr>
              <a:t>Transceiver </a:t>
            </a:r>
            <a:r>
              <a:rPr lang="en-US" dirty="0"/>
              <a:t>(abbreviated XCVR)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11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33490998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transceiver?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device that combines a receiver and transmitter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device for matching feed line impedance to 50 ohms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device for automatically sending and decoding Morse code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device for converting receiver and transmitter frequencies to another band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T7A02 A 2-7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1387-1A0F-F861-675B-2BF7CB114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Equipment Basics (cont.)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F4EC30-F8D1-7FF2-772C-4CF1561DC0E0}"/>
              </a:ext>
            </a:extLst>
          </p:cNvPr>
          <p:cNvSpPr txBox="1">
            <a:spLocks/>
          </p:cNvSpPr>
          <p:nvPr/>
        </p:nvSpPr>
        <p:spPr>
          <a:xfrm>
            <a:off x="704850" y="2187651"/>
            <a:ext cx="2514600" cy="1188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4183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Repeaters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41EDE1-BDD6-D98F-1F27-16E693306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587" y="1256501"/>
            <a:ext cx="8272246" cy="523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407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2322-CAF5-0C22-DC78-2FFA7A08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75818-77FB-6A14-740D-1E13F7DE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Consists of a receiver and transmitter that re-transmit info from a received signal simultaneously on another frequency or channel</a:t>
            </a:r>
          </a:p>
          <a:p>
            <a:pPr lvl="1"/>
            <a:r>
              <a:rPr lang="en-US" dirty="0"/>
              <a:t>Called </a:t>
            </a:r>
            <a:r>
              <a:rPr lang="en-US" b="1" i="1" dirty="0">
                <a:solidFill>
                  <a:srgbClr val="DA3427"/>
                </a:solidFill>
              </a:rPr>
              <a:t>duplex communication</a:t>
            </a:r>
          </a:p>
          <a:p>
            <a:r>
              <a:rPr lang="en-US" dirty="0"/>
              <a:t>Usually located on high buildings, towers, hills, etc. for max. range</a:t>
            </a:r>
          </a:p>
          <a:p>
            <a:r>
              <a:rPr lang="en-US" dirty="0"/>
              <a:t>Provide local &amp; regional communications between low-power stations</a:t>
            </a:r>
          </a:p>
          <a:p>
            <a:r>
              <a:rPr lang="en-US" dirty="0"/>
              <a:t>Often used for local emergency “traffic”</a:t>
            </a:r>
          </a:p>
          <a:p>
            <a:r>
              <a:rPr lang="en-US" dirty="0"/>
              <a:t>Can be used for voice, data, or video signals (voice is the most common)</a:t>
            </a:r>
          </a:p>
          <a:p>
            <a:r>
              <a:rPr lang="en-US" dirty="0"/>
              <a:t>The duplexer allows the repeater’s transmitter and receiver to share a common antenna at the same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9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194311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26649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19609723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78662"/>
            <a:ext cx="10965873" cy="2148745"/>
          </a:xfrm>
        </p:spPr>
        <p:txBody>
          <a:bodyPr>
            <a:normAutofit/>
          </a:bodyPr>
          <a:lstStyle/>
          <a:p>
            <a:r>
              <a:rPr lang="en-US" sz="3400" b="1" dirty="0"/>
              <a:t>What type of amateur station simultaneously retransmits the signal of another amateur station on a different channel or channels?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Beacon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Earth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Repeater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Message forwarding station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DA3427"/>
                </a:solidFill>
              </a:rPr>
              <a:t>T1F09 C 97.3(a)(40) 2-8</a:t>
            </a:r>
            <a:endParaRPr lang="en-US" i="1" dirty="0">
              <a:solidFill>
                <a:srgbClr val="141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5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4305-63D3-9AD2-ABB4-144E30A3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32" y="122345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DA3427"/>
                </a:solidFill>
              </a:rPr>
              <a:t>END OF MODULE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6509D-3563-9675-A4FD-47C0B9202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920" y="3803904"/>
            <a:ext cx="5773576" cy="183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1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How many milliamperes is 1.5 amperes?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15 milliamperes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150 milliamperes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1500 milliamperes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15,000 milliamperes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1019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T5B01 C 2-2   </a:t>
            </a:r>
            <a:r>
              <a:rPr lang="en-US" i="1" dirty="0">
                <a:solidFill>
                  <a:srgbClr val="14183F"/>
                </a:solidFill>
              </a:rPr>
              <a:t>(Format: </a:t>
            </a:r>
            <a:r>
              <a:rPr lang="en-US" b="1" i="1" dirty="0">
                <a:solidFill>
                  <a:srgbClr val="14183F"/>
                </a:solidFill>
              </a:rPr>
              <a:t>T5B01</a:t>
            </a:r>
            <a:r>
              <a:rPr lang="en-US" i="1" dirty="0">
                <a:solidFill>
                  <a:srgbClr val="14183F"/>
                </a:solidFill>
              </a:rPr>
              <a:t> = test pool question, </a:t>
            </a:r>
            <a:r>
              <a:rPr lang="en-US" b="1" i="1" dirty="0">
                <a:solidFill>
                  <a:srgbClr val="14183F"/>
                </a:solidFill>
              </a:rPr>
              <a:t>C</a:t>
            </a:r>
            <a:r>
              <a:rPr lang="en-US" i="1" dirty="0">
                <a:solidFill>
                  <a:srgbClr val="14183F"/>
                </a:solidFill>
              </a:rPr>
              <a:t> = correct answer, </a:t>
            </a:r>
            <a:r>
              <a:rPr lang="en-US" b="1" i="1" dirty="0">
                <a:solidFill>
                  <a:srgbClr val="14183F"/>
                </a:solidFill>
              </a:rPr>
              <a:t>2-2</a:t>
            </a:r>
            <a:r>
              <a:rPr lang="en-US" i="1" dirty="0">
                <a:solidFill>
                  <a:srgbClr val="14183F"/>
                </a:solidFill>
              </a:rPr>
              <a:t> = page number in manual) </a:t>
            </a:r>
          </a:p>
        </p:txBody>
      </p:sp>
    </p:spTree>
    <p:extLst>
      <p:ext uri="{BB962C8B-B14F-4D97-AF65-F5344CB8AC3E}">
        <p14:creationId xmlns:p14="http://schemas.microsoft.com/office/powerpoint/2010/main" val="204124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1,500,000 hertz?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1500 kHz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1500 MHz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 GHz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150 kHz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T5B02 A 2-2</a:t>
            </a:r>
          </a:p>
        </p:txBody>
      </p:sp>
    </p:spTree>
    <p:extLst>
      <p:ext uri="{BB962C8B-B14F-4D97-AF65-F5344CB8AC3E}">
        <p14:creationId xmlns:p14="http://schemas.microsoft.com/office/powerpoint/2010/main" val="131450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one kilovolt?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One one-thousandth of a volt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hundred volts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thousand volts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million volts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T5B03 C 2-2</a:t>
            </a:r>
          </a:p>
        </p:txBody>
      </p:sp>
    </p:spTree>
    <p:extLst>
      <p:ext uri="{BB962C8B-B14F-4D97-AF65-F5344CB8AC3E}">
        <p14:creationId xmlns:p14="http://schemas.microsoft.com/office/powerpoint/2010/main" val="243378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10965873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equal to one microvolt?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227406"/>
            <a:ext cx="10965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One one-millionth of a volt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million volts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thousand kilovolts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One one-thousandth of a volt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BB73E-E005-9387-E864-50784335AE08}"/>
              </a:ext>
            </a:extLst>
          </p:cNvPr>
          <p:cNvSpPr txBox="1"/>
          <p:nvPr/>
        </p:nvSpPr>
        <p:spPr>
          <a:xfrm>
            <a:off x="387927" y="6317673"/>
            <a:ext cx="522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T5B04 A 2-2</a:t>
            </a:r>
          </a:p>
        </p:txBody>
      </p:sp>
    </p:spTree>
    <p:extLst>
      <p:ext uri="{BB962C8B-B14F-4D97-AF65-F5344CB8AC3E}">
        <p14:creationId xmlns:p14="http://schemas.microsoft.com/office/powerpoint/2010/main" val="260835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1910</Words>
  <Application>Microsoft Office PowerPoint</Application>
  <PresentationFormat>Widescreen</PresentationFormat>
  <Paragraphs>342</Paragraphs>
  <Slides>51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Franklin Gothic Heavy</vt:lpstr>
      <vt:lpstr>Gill Sans</vt:lpstr>
      <vt:lpstr>Office Theme</vt:lpstr>
      <vt:lpstr>PowerPoint Presentation</vt:lpstr>
      <vt:lpstr>Amateur Radio Technician Exam Prep Course</vt:lpstr>
      <vt:lpstr>Metric Prefixes – The Language of Radio   (see Table 2.1)</vt:lpstr>
      <vt:lpstr>Table 2.1: International System of Units (SI) — Metric Units</vt:lpstr>
      <vt:lpstr>PRACTICE QUESTIONS</vt:lpstr>
      <vt:lpstr>How many milliamperes is 1.5 amperes?</vt:lpstr>
      <vt:lpstr>Which is equal to 1,500,000 hertz?</vt:lpstr>
      <vt:lpstr>Which is equal to one kilovolt?</vt:lpstr>
      <vt:lpstr>Which is equal to one microvolt?</vt:lpstr>
      <vt:lpstr>Which is equal to 500 milliwatts?</vt:lpstr>
      <vt:lpstr>Which is equal to 3000 milliamperes?</vt:lpstr>
      <vt:lpstr>Which is equal to 3.525 MHz?</vt:lpstr>
      <vt:lpstr>Which is equal to 1,000,000 picofarads?</vt:lpstr>
      <vt:lpstr>Which is equal to 28400 kHz?</vt:lpstr>
      <vt:lpstr>Which is equal to 2425 MHz?</vt:lpstr>
      <vt:lpstr>Frequency (See Fig 2.1)</vt:lpstr>
      <vt:lpstr>Figure 2.1: The frequency of a signal and its period are reciprocals. Higher frequency means shorter period and vice-versa.</vt:lpstr>
      <vt:lpstr>Figure 2.2: PHASE is used as a measure of time within the signal. Each cycle of a sine wave is divided into 360° of phase (A). Parts (B) and (C) show two special cases. In (B) the two signals are 90° out of phase, and in (C) they are 180° out of phase.</vt:lpstr>
      <vt:lpstr>PRACTICE QUESTIONS</vt:lpstr>
      <vt:lpstr>What is the unit of frequency?</vt:lpstr>
      <vt:lpstr>What describes the number of times per second that an alternating current makes a complete cycle?</vt:lpstr>
      <vt:lpstr>What is the abbreviation for megahertz?</vt:lpstr>
      <vt:lpstr>What is the abbreviation for kilohertz?</vt:lpstr>
      <vt:lpstr>The Radio Spectrum</vt:lpstr>
      <vt:lpstr>Electromagnetic Waves</vt:lpstr>
      <vt:lpstr>Electromagnetic Waves (cont.)</vt:lpstr>
      <vt:lpstr>The Radio Spectrum (cont.)</vt:lpstr>
      <vt:lpstr>Table 2.2: RF Spectrum Ranges</vt:lpstr>
      <vt:lpstr>Figure 2.4</vt:lpstr>
      <vt:lpstr>PRACTICE QUESTIONS</vt:lpstr>
      <vt:lpstr>What frequency range is referred to as VHF?</vt:lpstr>
      <vt:lpstr>What frequency range is referred to as UHF?</vt:lpstr>
      <vt:lpstr>What frequency range is referred to as HF?</vt:lpstr>
      <vt:lpstr>What does the abbreviation “RF” mean?</vt:lpstr>
      <vt:lpstr>Wavelength</vt:lpstr>
      <vt:lpstr>Wavelength (cont.)</vt:lpstr>
      <vt:lpstr>PRACTICE QUESTIONS</vt:lpstr>
      <vt:lpstr>What is the velocity of a radio wave traveling through free space?</vt:lpstr>
      <vt:lpstr>What is the relationship between wavelength and frequency?</vt:lpstr>
      <vt:lpstr>What is the formula for converting frequency to approximate wavelength in meters?</vt:lpstr>
      <vt:lpstr>In addition to frequency, which of the following is used to identify amateur radio bands?</vt:lpstr>
      <vt:lpstr>What is the approximate velocity of a radio wave in free space?</vt:lpstr>
      <vt:lpstr>Radio Equipment Basics</vt:lpstr>
      <vt:lpstr>An Amateur Radio Station Consists of 3 Basic Elements</vt:lpstr>
      <vt:lpstr>PRACTICE QUESTIONS</vt:lpstr>
      <vt:lpstr>What is a transceiver?</vt:lpstr>
      <vt:lpstr>Radio Equipment Basics (cont.)</vt:lpstr>
      <vt:lpstr>Repeaters</vt:lpstr>
      <vt:lpstr>PRACTICE QUESTIONS</vt:lpstr>
      <vt:lpstr>What type of amateur station simultaneously retransmits the signal of another amateur station on a different channel or channels?</vt:lpstr>
      <vt:lpstr>END OF MODULE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Kilpatrick</dc:creator>
  <cp:lastModifiedBy>Jerry Kilpatrick</cp:lastModifiedBy>
  <cp:revision>29</cp:revision>
  <dcterms:created xsi:type="dcterms:W3CDTF">2022-05-19T11:58:59Z</dcterms:created>
  <dcterms:modified xsi:type="dcterms:W3CDTF">2022-07-24T17:03:41Z</dcterms:modified>
</cp:coreProperties>
</file>