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74" r:id="rId4"/>
    <p:sldId id="275" r:id="rId5"/>
    <p:sldId id="276" r:id="rId6"/>
    <p:sldId id="277" r:id="rId7"/>
    <p:sldId id="278" r:id="rId8"/>
    <p:sldId id="279" r:id="rId9"/>
    <p:sldId id="280" r:id="rId10"/>
    <p:sldId id="281" r:id="rId11"/>
    <p:sldId id="283" r:id="rId12"/>
    <p:sldId id="285" r:id="rId13"/>
    <p:sldId id="288" r:id="rId14"/>
    <p:sldId id="297" r:id="rId15"/>
    <p:sldId id="273" r:id="rId16"/>
    <p:sldId id="272" r:id="rId17"/>
    <p:sldId id="282" r:id="rId18"/>
    <p:sldId id="284" r:id="rId19"/>
    <p:sldId id="286" r:id="rId20"/>
    <p:sldId id="287" r:id="rId21"/>
    <p:sldId id="289" r:id="rId22"/>
    <p:sldId id="290" r:id="rId23"/>
    <p:sldId id="291" r:id="rId24"/>
    <p:sldId id="292" r:id="rId25"/>
    <p:sldId id="293" r:id="rId26"/>
    <p:sldId id="294" r:id="rId27"/>
    <p:sldId id="295" r:id="rId28"/>
    <p:sldId id="296" r:id="rId29"/>
    <p:sldId id="298" r:id="rId30"/>
    <p:sldId id="302" r:id="rId31"/>
    <p:sldId id="303" r:id="rId32"/>
    <p:sldId id="304" r:id="rId33"/>
    <p:sldId id="305" r:id="rId34"/>
    <p:sldId id="306" r:id="rId35"/>
    <p:sldId id="307" r:id="rId36"/>
    <p:sldId id="308" r:id="rId37"/>
    <p:sldId id="309" r:id="rId38"/>
    <p:sldId id="321" r:id="rId39"/>
    <p:sldId id="322" r:id="rId40"/>
    <p:sldId id="327" r:id="rId41"/>
    <p:sldId id="331" r:id="rId42"/>
    <p:sldId id="334" r:id="rId43"/>
    <p:sldId id="338" r:id="rId44"/>
    <p:sldId id="343" r:id="rId45"/>
    <p:sldId id="346" r:id="rId46"/>
    <p:sldId id="299" r:id="rId47"/>
    <p:sldId id="300" r:id="rId48"/>
    <p:sldId id="301" r:id="rId49"/>
    <p:sldId id="323" r:id="rId50"/>
    <p:sldId id="324" r:id="rId51"/>
    <p:sldId id="325" r:id="rId52"/>
    <p:sldId id="326" r:id="rId53"/>
    <p:sldId id="328" r:id="rId54"/>
    <p:sldId id="329" r:id="rId55"/>
    <p:sldId id="330" r:id="rId56"/>
    <p:sldId id="332" r:id="rId57"/>
    <p:sldId id="333" r:id="rId58"/>
    <p:sldId id="335" r:id="rId59"/>
    <p:sldId id="336" r:id="rId60"/>
    <p:sldId id="337" r:id="rId61"/>
    <p:sldId id="339" r:id="rId62"/>
    <p:sldId id="340" r:id="rId63"/>
    <p:sldId id="341" r:id="rId64"/>
    <p:sldId id="342" r:id="rId65"/>
    <p:sldId id="344" r:id="rId66"/>
    <p:sldId id="345" r:id="rId67"/>
    <p:sldId id="347" r:id="rId68"/>
    <p:sldId id="348" r:id="rId69"/>
    <p:sldId id="349" r:id="rId70"/>
    <p:sldId id="355" r:id="rId71"/>
    <p:sldId id="358" r:id="rId72"/>
    <p:sldId id="360" r:id="rId73"/>
    <p:sldId id="363" r:id="rId74"/>
    <p:sldId id="367" r:id="rId75"/>
    <p:sldId id="368" r:id="rId76"/>
    <p:sldId id="370" r:id="rId77"/>
    <p:sldId id="350" r:id="rId78"/>
    <p:sldId id="351" r:id="rId79"/>
    <p:sldId id="352" r:id="rId80"/>
    <p:sldId id="353" r:id="rId81"/>
    <p:sldId id="354" r:id="rId82"/>
    <p:sldId id="356" r:id="rId83"/>
    <p:sldId id="357" r:id="rId84"/>
    <p:sldId id="359" r:id="rId85"/>
    <p:sldId id="361" r:id="rId86"/>
    <p:sldId id="362" r:id="rId87"/>
    <p:sldId id="364" r:id="rId88"/>
    <p:sldId id="365" r:id="rId89"/>
    <p:sldId id="366" r:id="rId90"/>
    <p:sldId id="369" r:id="rId91"/>
    <p:sldId id="371" r:id="rId92"/>
    <p:sldId id="375" r:id="rId93"/>
    <p:sldId id="378" r:id="rId94"/>
    <p:sldId id="380" r:id="rId95"/>
    <p:sldId id="385" r:id="rId96"/>
    <p:sldId id="372" r:id="rId97"/>
    <p:sldId id="373" r:id="rId98"/>
    <p:sldId id="374" r:id="rId99"/>
    <p:sldId id="377" r:id="rId100"/>
    <p:sldId id="379" r:id="rId101"/>
    <p:sldId id="381" r:id="rId102"/>
    <p:sldId id="382" r:id="rId103"/>
    <p:sldId id="383" r:id="rId104"/>
    <p:sldId id="384" r:id="rId105"/>
    <p:sldId id="270"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427"/>
    <a:srgbClr val="0000FF"/>
    <a:srgbClr val="41FF05"/>
    <a:srgbClr val="66FF33"/>
    <a:srgbClr val="1418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49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908A-F99F-92A1-DB37-7C9BB37D9AD0}"/>
              </a:ext>
            </a:extLst>
          </p:cNvPr>
          <p:cNvSpPr>
            <a:spLocks noGrp="1"/>
          </p:cNvSpPr>
          <p:nvPr>
            <p:ph type="ctrTitle"/>
          </p:nvPr>
        </p:nvSpPr>
        <p:spPr>
          <a:xfrm>
            <a:off x="1524000" y="1122363"/>
            <a:ext cx="9144000" cy="2387600"/>
          </a:xfrm>
        </p:spPr>
        <p:txBody>
          <a:bodyPr anchor="b"/>
          <a:lstStyle>
            <a:lvl1pPr algn="ctr">
              <a:defRPr sz="6000">
                <a:solidFill>
                  <a:srgbClr val="14183F"/>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9C4F7D20-FE8C-130D-B4E8-934A3A92F6FC}"/>
              </a:ext>
            </a:extLst>
          </p:cNvPr>
          <p:cNvSpPr>
            <a:spLocks noGrp="1"/>
          </p:cNvSpPr>
          <p:nvPr>
            <p:ph type="subTitle" idx="1"/>
          </p:nvPr>
        </p:nvSpPr>
        <p:spPr>
          <a:xfrm>
            <a:off x="1524000" y="3602038"/>
            <a:ext cx="9144000" cy="1655762"/>
          </a:xfrm>
        </p:spPr>
        <p:txBody>
          <a:bodyPr/>
          <a:lstStyle>
            <a:lvl1pPr marL="0" indent="0" algn="ctr">
              <a:buNone/>
              <a:defRPr sz="2400">
                <a:solidFill>
                  <a:srgbClr val="14183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31823F-C096-C28D-03ED-A2B1AEDC661C}"/>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5" name="Footer Placeholder 4">
            <a:extLst>
              <a:ext uri="{FF2B5EF4-FFF2-40B4-BE49-F238E27FC236}">
                <a16:creationId xmlns:a16="http://schemas.microsoft.com/office/drawing/2014/main" id="{8A1AFDC8-28CB-4D03-6613-F60531F35AEB}"/>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4C7ABF6E-E2A6-18D3-4DA3-3BCB2B0944EA}"/>
              </a:ext>
            </a:extLst>
          </p:cNvPr>
          <p:cNvSpPr txBox="1"/>
          <p:nvPr userDrawn="1"/>
        </p:nvSpPr>
        <p:spPr>
          <a:xfrm>
            <a:off x="11573301" y="6451886"/>
            <a:ext cx="618699" cy="369332"/>
          </a:xfrm>
          <a:prstGeom prst="rect">
            <a:avLst/>
          </a:prstGeom>
          <a:noFill/>
        </p:spPr>
        <p:txBody>
          <a:bodyPr wrap="square" rtlCol="0">
            <a:spAutoFit/>
          </a:bodyPr>
          <a:lstStyle/>
          <a:p>
            <a:pPr algn="r"/>
            <a:fld id="{68A9F430-D7DF-46CB-B55B-52E5ECADAC46}" type="slidenum">
              <a:rPr lang="en-US" smtClean="0"/>
              <a:pPr algn="r"/>
              <a:t>‹#›</a:t>
            </a:fld>
            <a:endParaRPr lang="en-US" dirty="0"/>
          </a:p>
        </p:txBody>
      </p:sp>
    </p:spTree>
    <p:extLst>
      <p:ext uri="{BB962C8B-B14F-4D97-AF65-F5344CB8AC3E}">
        <p14:creationId xmlns:p14="http://schemas.microsoft.com/office/powerpoint/2010/main" val="276891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86D2-CD9F-4EF4-AFF4-04AC73ADF987}"/>
              </a:ext>
            </a:extLst>
          </p:cNvPr>
          <p:cNvSpPr>
            <a:spLocks noGrp="1"/>
          </p:cNvSpPr>
          <p:nvPr>
            <p:ph type="title"/>
          </p:nvPr>
        </p:nvSpPr>
        <p:spPr/>
        <p:txBody>
          <a:bodyPr/>
          <a:lstStyle>
            <a:lvl1pPr>
              <a:defRPr>
                <a:solidFill>
                  <a:srgbClr val="14183F"/>
                </a:solidFill>
                <a:latin typeface="+mn-lt"/>
              </a:defRPr>
            </a:lvl1pPr>
          </a:lstStyle>
          <a:p>
            <a:r>
              <a:rPr lang="en-US"/>
              <a:t>Click to edit Master title style</a:t>
            </a:r>
          </a:p>
        </p:txBody>
      </p:sp>
      <p:sp>
        <p:nvSpPr>
          <p:cNvPr id="3" name="Vertical Text Placeholder 2">
            <a:extLst>
              <a:ext uri="{FF2B5EF4-FFF2-40B4-BE49-F238E27FC236}">
                <a16:creationId xmlns:a16="http://schemas.microsoft.com/office/drawing/2014/main" id="{CDB567E5-94ED-886F-C205-10FCA3A2CDA8}"/>
              </a:ext>
            </a:extLst>
          </p:cNvPr>
          <p:cNvSpPr>
            <a:spLocks noGrp="1"/>
          </p:cNvSpPr>
          <p:nvPr>
            <p:ph type="body" orient="vert" idx="1"/>
          </p:nvPr>
        </p:nvSpPr>
        <p:spPr/>
        <p:txBody>
          <a:bodyPr vert="eaVert"/>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227D6-FCC8-17DE-2977-C13559959001}"/>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5" name="Footer Placeholder 4">
            <a:extLst>
              <a:ext uri="{FF2B5EF4-FFF2-40B4-BE49-F238E27FC236}">
                <a16:creationId xmlns:a16="http://schemas.microsoft.com/office/drawing/2014/main" id="{7DBF339B-EB9A-35B1-26DA-597B391CDCE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4947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65083-3231-6214-C4C8-CEDC5EB0559D}"/>
              </a:ext>
            </a:extLst>
          </p:cNvPr>
          <p:cNvSpPr>
            <a:spLocks noGrp="1"/>
          </p:cNvSpPr>
          <p:nvPr>
            <p:ph type="title" orient="vert"/>
          </p:nvPr>
        </p:nvSpPr>
        <p:spPr>
          <a:xfrm>
            <a:off x="8724900" y="365125"/>
            <a:ext cx="2628900" cy="5811838"/>
          </a:xfrm>
        </p:spPr>
        <p:txBody>
          <a:bodyPr vert="eaVert"/>
          <a:lstStyle>
            <a:lvl1pPr>
              <a:defRPr>
                <a:solidFill>
                  <a:srgbClr val="14183F"/>
                </a:solidFill>
                <a:latin typeface="+mn-lt"/>
              </a:defRPr>
            </a:lvl1pPr>
          </a:lstStyle>
          <a:p>
            <a:r>
              <a:rPr lang="en-US"/>
              <a:t>Click to edit Master title style</a:t>
            </a:r>
          </a:p>
        </p:txBody>
      </p:sp>
      <p:sp>
        <p:nvSpPr>
          <p:cNvPr id="3" name="Vertical Text Placeholder 2">
            <a:extLst>
              <a:ext uri="{FF2B5EF4-FFF2-40B4-BE49-F238E27FC236}">
                <a16:creationId xmlns:a16="http://schemas.microsoft.com/office/drawing/2014/main" id="{5B5CA91D-74EA-865B-1257-F44BA2D0D733}"/>
              </a:ext>
            </a:extLst>
          </p:cNvPr>
          <p:cNvSpPr>
            <a:spLocks noGrp="1"/>
          </p:cNvSpPr>
          <p:nvPr>
            <p:ph type="body" orient="vert" idx="1"/>
          </p:nvPr>
        </p:nvSpPr>
        <p:spPr>
          <a:xfrm>
            <a:off x="838200" y="365125"/>
            <a:ext cx="7734300" cy="5811838"/>
          </a:xfrm>
        </p:spPr>
        <p:txBody>
          <a:bodyPr vert="eaVert"/>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5F9D1-C38A-B7E2-F77F-B4DB20586A86}"/>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5" name="Footer Placeholder 4">
            <a:extLst>
              <a:ext uri="{FF2B5EF4-FFF2-40B4-BE49-F238E27FC236}">
                <a16:creationId xmlns:a16="http://schemas.microsoft.com/office/drawing/2014/main" id="{C289572F-A2C6-5759-D062-9775F736F14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6712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79AF1-542A-93B2-F187-99AF168CEE25}"/>
              </a:ext>
            </a:extLst>
          </p:cNvPr>
          <p:cNvSpPr>
            <a:spLocks noGrp="1"/>
          </p:cNvSpPr>
          <p:nvPr>
            <p:ph type="title"/>
          </p:nvPr>
        </p:nvSpPr>
        <p:spPr/>
        <p:txBody>
          <a:bodyPr/>
          <a:lstStyle>
            <a:lvl1pPr>
              <a:defRPr>
                <a:solidFill>
                  <a:srgbClr val="14183F"/>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875C7103-CF40-E179-7025-FBAA5CEAEA0D}"/>
              </a:ext>
            </a:extLst>
          </p:cNvPr>
          <p:cNvSpPr>
            <a:spLocks noGrp="1"/>
          </p:cNvSpPr>
          <p:nvPr>
            <p:ph idx="1"/>
          </p:nvPr>
        </p:nvSpPr>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5C943-DBBB-FD21-F96E-FA3DCCAF2736}"/>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5" name="Footer Placeholder 4">
            <a:extLst>
              <a:ext uri="{FF2B5EF4-FFF2-40B4-BE49-F238E27FC236}">
                <a16:creationId xmlns:a16="http://schemas.microsoft.com/office/drawing/2014/main" id="{290587FD-2241-9FAE-0B83-C4F1A8CBE6A7}"/>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55CEC5FE-0722-C3D0-B527-DA85FE5C5639}"/>
              </a:ext>
            </a:extLst>
          </p:cNvPr>
          <p:cNvSpPr txBox="1"/>
          <p:nvPr userDrawn="1"/>
        </p:nvSpPr>
        <p:spPr>
          <a:xfrm>
            <a:off x="11573301" y="6451886"/>
            <a:ext cx="618699" cy="369332"/>
          </a:xfrm>
          <a:prstGeom prst="rect">
            <a:avLst/>
          </a:prstGeom>
          <a:noFill/>
        </p:spPr>
        <p:txBody>
          <a:bodyPr wrap="square" rtlCol="0">
            <a:spAutoFit/>
          </a:bodyPr>
          <a:lstStyle/>
          <a:p>
            <a:pPr algn="r"/>
            <a:fld id="{68A9F430-D7DF-46CB-B55B-52E5ECADAC46}" type="slidenum">
              <a:rPr lang="en-US" smtClean="0"/>
              <a:pPr algn="r"/>
              <a:t>‹#›</a:t>
            </a:fld>
            <a:endParaRPr lang="en-US" dirty="0"/>
          </a:p>
        </p:txBody>
      </p:sp>
    </p:spTree>
    <p:extLst>
      <p:ext uri="{BB962C8B-B14F-4D97-AF65-F5344CB8AC3E}">
        <p14:creationId xmlns:p14="http://schemas.microsoft.com/office/powerpoint/2010/main" val="133163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1E9B-71C3-2172-7BE6-3D4A327112CE}"/>
              </a:ext>
            </a:extLst>
          </p:cNvPr>
          <p:cNvSpPr>
            <a:spLocks noGrp="1"/>
          </p:cNvSpPr>
          <p:nvPr>
            <p:ph type="title"/>
          </p:nvPr>
        </p:nvSpPr>
        <p:spPr>
          <a:xfrm>
            <a:off x="831850" y="1709738"/>
            <a:ext cx="10515600" cy="2852737"/>
          </a:xfrm>
        </p:spPr>
        <p:txBody>
          <a:bodyPr anchor="b"/>
          <a:lstStyle>
            <a:lvl1pPr>
              <a:defRPr sz="6000">
                <a:solidFill>
                  <a:srgbClr val="14183F"/>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525EDA0C-3D19-491A-DD54-858CD7D40592}"/>
              </a:ext>
            </a:extLst>
          </p:cNvPr>
          <p:cNvSpPr>
            <a:spLocks noGrp="1"/>
          </p:cNvSpPr>
          <p:nvPr>
            <p:ph type="body" idx="1"/>
          </p:nvPr>
        </p:nvSpPr>
        <p:spPr>
          <a:xfrm>
            <a:off x="831850" y="4589463"/>
            <a:ext cx="10515600" cy="1500187"/>
          </a:xfrm>
        </p:spPr>
        <p:txBody>
          <a:bodyPr/>
          <a:lstStyle>
            <a:lvl1pPr marL="0" indent="0">
              <a:buNone/>
              <a:defRPr sz="2400">
                <a:solidFill>
                  <a:srgbClr val="1418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F44DA1-140C-F634-633C-88E49932B081}"/>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5" name="Footer Placeholder 4">
            <a:extLst>
              <a:ext uri="{FF2B5EF4-FFF2-40B4-BE49-F238E27FC236}">
                <a16:creationId xmlns:a16="http://schemas.microsoft.com/office/drawing/2014/main" id="{7F59B3EA-70B3-CCAC-AA9D-953C03013B5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6054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45C3-CA18-8124-8150-2D2E865AB69E}"/>
              </a:ext>
            </a:extLst>
          </p:cNvPr>
          <p:cNvSpPr>
            <a:spLocks noGrp="1"/>
          </p:cNvSpPr>
          <p:nvPr>
            <p:ph type="title"/>
          </p:nvPr>
        </p:nvSpPr>
        <p:spPr/>
        <p:txBody>
          <a:bodyPr/>
          <a:lstStyle>
            <a:lvl1pPr>
              <a:defRPr>
                <a:solidFill>
                  <a:srgbClr val="14183F"/>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6A3BC03D-435A-DC33-A5E1-09E3616D6247}"/>
              </a:ext>
            </a:extLst>
          </p:cNvPr>
          <p:cNvSpPr>
            <a:spLocks noGrp="1"/>
          </p:cNvSpPr>
          <p:nvPr>
            <p:ph sz="half" idx="1"/>
          </p:nvPr>
        </p:nvSpPr>
        <p:spPr>
          <a:xfrm>
            <a:off x="838200" y="1825625"/>
            <a:ext cx="5181600" cy="4351338"/>
          </a:xfrm>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42CFE-D21A-783C-3BEB-94C675449B7D}"/>
              </a:ext>
            </a:extLst>
          </p:cNvPr>
          <p:cNvSpPr>
            <a:spLocks noGrp="1"/>
          </p:cNvSpPr>
          <p:nvPr>
            <p:ph sz="half" idx="2"/>
          </p:nvPr>
        </p:nvSpPr>
        <p:spPr>
          <a:xfrm>
            <a:off x="6172200" y="1825625"/>
            <a:ext cx="5181600" cy="4351338"/>
          </a:xfrm>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ED426B-B642-4C33-5648-D168F31EFAE9}"/>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6" name="Footer Placeholder 5">
            <a:extLst>
              <a:ext uri="{FF2B5EF4-FFF2-40B4-BE49-F238E27FC236}">
                <a16:creationId xmlns:a16="http://schemas.microsoft.com/office/drawing/2014/main" id="{A13815B7-3C8B-E303-67BB-948EFC09119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1886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7AD3-CAA0-991F-614D-21A4A0FA6EE2}"/>
              </a:ext>
            </a:extLst>
          </p:cNvPr>
          <p:cNvSpPr>
            <a:spLocks noGrp="1"/>
          </p:cNvSpPr>
          <p:nvPr>
            <p:ph type="title"/>
          </p:nvPr>
        </p:nvSpPr>
        <p:spPr>
          <a:xfrm>
            <a:off x="839788" y="365125"/>
            <a:ext cx="10515600" cy="1325563"/>
          </a:xfrm>
        </p:spPr>
        <p:txBody>
          <a:bodyPr/>
          <a:lstStyle>
            <a:lvl1pPr>
              <a:defRPr>
                <a:solidFill>
                  <a:srgbClr val="14183F"/>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60393C8E-FAAC-6B46-4500-BC55F35543B4}"/>
              </a:ext>
            </a:extLst>
          </p:cNvPr>
          <p:cNvSpPr>
            <a:spLocks noGrp="1"/>
          </p:cNvSpPr>
          <p:nvPr>
            <p:ph type="body" idx="1"/>
          </p:nvPr>
        </p:nvSpPr>
        <p:spPr>
          <a:xfrm>
            <a:off x="839788" y="1681163"/>
            <a:ext cx="5157787" cy="823912"/>
          </a:xfrm>
        </p:spPr>
        <p:txBody>
          <a:bodyPr anchor="b"/>
          <a:lstStyle>
            <a:lvl1pPr marL="0" indent="0">
              <a:buNone/>
              <a:defRPr sz="2400" b="1">
                <a:solidFill>
                  <a:srgbClr val="1418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C2A257-9989-2611-44F0-53116FBDF738}"/>
              </a:ext>
            </a:extLst>
          </p:cNvPr>
          <p:cNvSpPr>
            <a:spLocks noGrp="1"/>
          </p:cNvSpPr>
          <p:nvPr>
            <p:ph sz="half" idx="2"/>
          </p:nvPr>
        </p:nvSpPr>
        <p:spPr>
          <a:xfrm>
            <a:off x="839788" y="2505075"/>
            <a:ext cx="5157787" cy="3684588"/>
          </a:xfrm>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448BA6-C96A-9BDA-AD20-07B61307D02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1418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CB2D08-C4C7-D389-1161-64D110932257}"/>
              </a:ext>
            </a:extLst>
          </p:cNvPr>
          <p:cNvSpPr>
            <a:spLocks noGrp="1"/>
          </p:cNvSpPr>
          <p:nvPr>
            <p:ph sz="quarter" idx="4"/>
          </p:nvPr>
        </p:nvSpPr>
        <p:spPr>
          <a:xfrm>
            <a:off x="6172200" y="2505075"/>
            <a:ext cx="5183188" cy="3684588"/>
          </a:xfrm>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455890-A863-E416-979C-6B9B5308DCC4}"/>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8" name="Footer Placeholder 7">
            <a:extLst>
              <a:ext uri="{FF2B5EF4-FFF2-40B4-BE49-F238E27FC236}">
                <a16:creationId xmlns:a16="http://schemas.microsoft.com/office/drawing/2014/main" id="{76B9AD17-7E41-FF4A-325B-55DC8E6B498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7418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420D-8922-B51D-DBE7-56EF7E44F32C}"/>
              </a:ext>
            </a:extLst>
          </p:cNvPr>
          <p:cNvSpPr>
            <a:spLocks noGrp="1"/>
          </p:cNvSpPr>
          <p:nvPr>
            <p:ph type="title"/>
          </p:nvPr>
        </p:nvSpPr>
        <p:spPr/>
        <p:txBody>
          <a:bodyPr/>
          <a:lstStyle>
            <a:lvl1pPr>
              <a:defRPr>
                <a:solidFill>
                  <a:srgbClr val="14183F"/>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839D6D68-27C7-044E-1826-8CEFBB53703B}"/>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4" name="Footer Placeholder 3">
            <a:extLst>
              <a:ext uri="{FF2B5EF4-FFF2-40B4-BE49-F238E27FC236}">
                <a16:creationId xmlns:a16="http://schemas.microsoft.com/office/drawing/2014/main" id="{1B3A62E1-0CF8-5C8F-6179-3D967C91208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9283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90040-99EE-77B6-56FB-FF6C0325FCAF}"/>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3" name="Footer Placeholder 2">
            <a:extLst>
              <a:ext uri="{FF2B5EF4-FFF2-40B4-BE49-F238E27FC236}">
                <a16:creationId xmlns:a16="http://schemas.microsoft.com/office/drawing/2014/main" id="{370A27A0-A5DE-1444-964F-6F6E5F5DC33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9081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AB2C-A59F-9E22-D161-6C7AE3C2FB1B}"/>
              </a:ext>
            </a:extLst>
          </p:cNvPr>
          <p:cNvSpPr>
            <a:spLocks noGrp="1"/>
          </p:cNvSpPr>
          <p:nvPr>
            <p:ph type="title"/>
          </p:nvPr>
        </p:nvSpPr>
        <p:spPr>
          <a:xfrm>
            <a:off x="839788" y="457200"/>
            <a:ext cx="3932237" cy="1600200"/>
          </a:xfrm>
        </p:spPr>
        <p:txBody>
          <a:bodyPr anchor="b"/>
          <a:lstStyle>
            <a:lvl1pPr>
              <a:defRPr sz="3200">
                <a:solidFill>
                  <a:srgbClr val="14183F"/>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509947F-4F17-CE37-0E62-CB87BE223B71}"/>
              </a:ext>
            </a:extLst>
          </p:cNvPr>
          <p:cNvSpPr>
            <a:spLocks noGrp="1"/>
          </p:cNvSpPr>
          <p:nvPr>
            <p:ph idx="1"/>
          </p:nvPr>
        </p:nvSpPr>
        <p:spPr>
          <a:xfrm>
            <a:off x="5183188" y="987425"/>
            <a:ext cx="6172200" cy="4873625"/>
          </a:xfrm>
        </p:spPr>
        <p:txBody>
          <a:bodyPr/>
          <a:lstStyle>
            <a:lvl1pPr>
              <a:defRPr sz="3200">
                <a:solidFill>
                  <a:srgbClr val="14183F"/>
                </a:solidFill>
              </a:defRPr>
            </a:lvl1pPr>
            <a:lvl2pPr>
              <a:defRPr sz="2800">
                <a:solidFill>
                  <a:srgbClr val="14183F"/>
                </a:solidFill>
              </a:defRPr>
            </a:lvl2pPr>
            <a:lvl3pPr>
              <a:defRPr sz="2400">
                <a:solidFill>
                  <a:srgbClr val="14183F"/>
                </a:solidFill>
              </a:defRPr>
            </a:lvl3pPr>
            <a:lvl4pPr>
              <a:defRPr sz="2000">
                <a:solidFill>
                  <a:srgbClr val="14183F"/>
                </a:solidFill>
              </a:defRPr>
            </a:lvl4pPr>
            <a:lvl5pPr>
              <a:defRPr sz="2000">
                <a:solidFill>
                  <a:srgbClr val="14183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C3EDC-A3A2-E102-2C6E-54C8E29EE942}"/>
              </a:ext>
            </a:extLst>
          </p:cNvPr>
          <p:cNvSpPr>
            <a:spLocks noGrp="1"/>
          </p:cNvSpPr>
          <p:nvPr>
            <p:ph type="body" sz="half" idx="2"/>
          </p:nvPr>
        </p:nvSpPr>
        <p:spPr>
          <a:xfrm>
            <a:off x="839788" y="2057400"/>
            <a:ext cx="3932237" cy="3811588"/>
          </a:xfrm>
        </p:spPr>
        <p:txBody>
          <a:bodyPr/>
          <a:lstStyle>
            <a:lvl1pPr marL="0" indent="0">
              <a:buNone/>
              <a:defRPr sz="1600">
                <a:solidFill>
                  <a:srgbClr val="14183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89217-5582-CCDC-23C4-1C4ABA38D0C7}"/>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6" name="Footer Placeholder 5">
            <a:extLst>
              <a:ext uri="{FF2B5EF4-FFF2-40B4-BE49-F238E27FC236}">
                <a16:creationId xmlns:a16="http://schemas.microsoft.com/office/drawing/2014/main" id="{EC9B361E-E229-FA91-A818-68EDF3A2BEB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427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6BC9-4125-4B75-2807-29AC49E37398}"/>
              </a:ext>
            </a:extLst>
          </p:cNvPr>
          <p:cNvSpPr>
            <a:spLocks noGrp="1"/>
          </p:cNvSpPr>
          <p:nvPr>
            <p:ph type="title"/>
          </p:nvPr>
        </p:nvSpPr>
        <p:spPr>
          <a:xfrm>
            <a:off x="839788" y="457200"/>
            <a:ext cx="3932237" cy="1600200"/>
          </a:xfrm>
        </p:spPr>
        <p:txBody>
          <a:bodyPr anchor="b"/>
          <a:lstStyle>
            <a:lvl1pPr>
              <a:defRPr sz="3200">
                <a:solidFill>
                  <a:srgbClr val="14183F"/>
                </a:solidFill>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93111AFE-06C8-A261-C990-D1E2018AF1CA}"/>
              </a:ext>
            </a:extLst>
          </p:cNvPr>
          <p:cNvSpPr>
            <a:spLocks noGrp="1"/>
          </p:cNvSpPr>
          <p:nvPr>
            <p:ph type="pic" idx="1"/>
          </p:nvPr>
        </p:nvSpPr>
        <p:spPr>
          <a:xfrm>
            <a:off x="5183188" y="987425"/>
            <a:ext cx="6172200" cy="4873625"/>
          </a:xfrm>
        </p:spPr>
        <p:txBody>
          <a:bodyPr/>
          <a:lstStyle>
            <a:lvl1pPr marL="0" indent="0">
              <a:buNone/>
              <a:defRPr sz="3200">
                <a:solidFill>
                  <a:srgbClr val="14183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91B7B23-EBEA-0118-54C7-662CC9D9812F}"/>
              </a:ext>
            </a:extLst>
          </p:cNvPr>
          <p:cNvSpPr>
            <a:spLocks noGrp="1"/>
          </p:cNvSpPr>
          <p:nvPr>
            <p:ph type="body" sz="half" idx="2"/>
          </p:nvPr>
        </p:nvSpPr>
        <p:spPr>
          <a:xfrm>
            <a:off x="839788" y="2057400"/>
            <a:ext cx="3932237" cy="3811588"/>
          </a:xfrm>
        </p:spPr>
        <p:txBody>
          <a:bodyPr/>
          <a:lstStyle>
            <a:lvl1pPr marL="0" indent="0">
              <a:buNone/>
              <a:defRPr sz="1600">
                <a:solidFill>
                  <a:srgbClr val="14183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C10F7E-E94B-DB96-4320-DAC3DFD5F5D1}"/>
              </a:ext>
            </a:extLst>
          </p:cNvPr>
          <p:cNvSpPr>
            <a:spLocks noGrp="1"/>
          </p:cNvSpPr>
          <p:nvPr>
            <p:ph type="dt" sz="half" idx="10"/>
          </p:nvPr>
        </p:nvSpPr>
        <p:spPr/>
        <p:txBody>
          <a:bodyPr/>
          <a:lstStyle/>
          <a:p>
            <a:fld id="{8270F2EC-27EC-4AD1-8606-6AB05A520281}" type="datetimeFigureOut">
              <a:rPr lang="en-US" smtClean="0"/>
              <a:t>7/24/2022</a:t>
            </a:fld>
            <a:endParaRPr lang="en-US" dirty="0"/>
          </a:p>
        </p:txBody>
      </p:sp>
      <p:sp>
        <p:nvSpPr>
          <p:cNvPr id="6" name="Footer Placeholder 5">
            <a:extLst>
              <a:ext uri="{FF2B5EF4-FFF2-40B4-BE49-F238E27FC236}">
                <a16:creationId xmlns:a16="http://schemas.microsoft.com/office/drawing/2014/main" id="{5B1D2946-65F2-2F5F-FE4D-E13D69EC82B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923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7459F-4FBD-1F78-ACFE-BEDED75A0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D84E700-112F-76F8-3728-54A5309BE8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6E0DF-C066-0E37-7923-86890DB63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0F2EC-27EC-4AD1-8606-6AB05A520281}" type="datetimeFigureOut">
              <a:rPr lang="en-US" smtClean="0"/>
              <a:t>7/24/2022</a:t>
            </a:fld>
            <a:endParaRPr lang="en-US" dirty="0"/>
          </a:p>
        </p:txBody>
      </p:sp>
      <p:sp>
        <p:nvSpPr>
          <p:cNvPr id="5" name="Footer Placeholder 4">
            <a:extLst>
              <a:ext uri="{FF2B5EF4-FFF2-40B4-BE49-F238E27FC236}">
                <a16:creationId xmlns:a16="http://schemas.microsoft.com/office/drawing/2014/main" id="{40003063-564A-5086-18A1-8A148C3CDE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B7E6A116-5919-EBBB-ECBC-AD8F60974047}"/>
              </a:ext>
            </a:extLst>
          </p:cNvPr>
          <p:cNvSpPr txBox="1"/>
          <p:nvPr userDrawn="1"/>
        </p:nvSpPr>
        <p:spPr>
          <a:xfrm>
            <a:off x="11573301" y="6451886"/>
            <a:ext cx="618699" cy="369332"/>
          </a:xfrm>
          <a:prstGeom prst="rect">
            <a:avLst/>
          </a:prstGeom>
          <a:noFill/>
        </p:spPr>
        <p:txBody>
          <a:bodyPr wrap="square" rtlCol="0">
            <a:spAutoFit/>
          </a:bodyPr>
          <a:lstStyle/>
          <a:p>
            <a:pPr algn="r"/>
            <a:fld id="{68A9F430-D7DF-46CB-B55B-52E5ECADAC46}" type="slidenum">
              <a:rPr lang="en-US" smtClean="0"/>
              <a:pPr algn="r"/>
              <a:t>‹#›</a:t>
            </a:fld>
            <a:endParaRPr lang="en-US" dirty="0"/>
          </a:p>
        </p:txBody>
      </p:sp>
      <p:pic>
        <p:nvPicPr>
          <p:cNvPr id="9" name="Picture 8">
            <a:extLst>
              <a:ext uri="{FF2B5EF4-FFF2-40B4-BE49-F238E27FC236}">
                <a16:creationId xmlns:a16="http://schemas.microsoft.com/office/drawing/2014/main" id="{94C46408-644A-5A7C-EF1B-835D5DC65FE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915" y="0"/>
            <a:ext cx="1985085" cy="995719"/>
          </a:xfrm>
          <a:prstGeom prst="rect">
            <a:avLst/>
          </a:prstGeom>
        </p:spPr>
      </p:pic>
    </p:spTree>
    <p:extLst>
      <p:ext uri="{BB962C8B-B14F-4D97-AF65-F5344CB8AC3E}">
        <p14:creationId xmlns:p14="http://schemas.microsoft.com/office/powerpoint/2010/main" val="45469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14183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418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418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418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418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418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3C5A2C7-B21D-793F-B110-AFE4CDFE80FC}"/>
              </a:ext>
            </a:extLst>
          </p:cNvPr>
          <p:cNvGrpSpPr/>
          <p:nvPr/>
        </p:nvGrpSpPr>
        <p:grpSpPr>
          <a:xfrm>
            <a:off x="0" y="-1"/>
            <a:ext cx="12192000" cy="6858001"/>
            <a:chOff x="0" y="-1"/>
            <a:chExt cx="12192000" cy="6858001"/>
          </a:xfrm>
        </p:grpSpPr>
        <p:pic>
          <p:nvPicPr>
            <p:cNvPr id="3" name="Picture 2">
              <a:extLst>
                <a:ext uri="{FF2B5EF4-FFF2-40B4-BE49-F238E27FC236}">
                  <a16:creationId xmlns:a16="http://schemas.microsoft.com/office/drawing/2014/main" id="{4E428A0D-063F-5608-5D2D-677A3E84804C}"/>
                </a:ext>
              </a:extLst>
            </p:cNvPr>
            <p:cNvPicPr>
              <a:picLocks noChangeAspect="1"/>
            </p:cNvPicPr>
            <p:nvPr/>
          </p:nvPicPr>
          <p:blipFill>
            <a:blip r:embed="rId2"/>
            <a:stretch>
              <a:fillRect/>
            </a:stretch>
          </p:blipFill>
          <p:spPr>
            <a:xfrm>
              <a:off x="0" y="-1"/>
              <a:ext cx="5955724" cy="2878345"/>
            </a:xfrm>
            <a:prstGeom prst="rect">
              <a:avLst/>
            </a:prstGeom>
          </p:spPr>
        </p:pic>
        <p:pic>
          <p:nvPicPr>
            <p:cNvPr id="5" name="Picture 4">
              <a:extLst>
                <a:ext uri="{FF2B5EF4-FFF2-40B4-BE49-F238E27FC236}">
                  <a16:creationId xmlns:a16="http://schemas.microsoft.com/office/drawing/2014/main" id="{23237BA8-0551-618B-8371-4F8051B0D0DD}"/>
                </a:ext>
              </a:extLst>
            </p:cNvPr>
            <p:cNvPicPr>
              <a:picLocks noChangeAspect="1"/>
            </p:cNvPicPr>
            <p:nvPr/>
          </p:nvPicPr>
          <p:blipFill>
            <a:blip r:embed="rId3"/>
            <a:stretch>
              <a:fillRect/>
            </a:stretch>
          </p:blipFill>
          <p:spPr>
            <a:xfrm>
              <a:off x="5725057" y="-1"/>
              <a:ext cx="6466943" cy="3979658"/>
            </a:xfrm>
            <a:prstGeom prst="rect">
              <a:avLst/>
            </a:prstGeom>
          </p:spPr>
        </p:pic>
        <p:pic>
          <p:nvPicPr>
            <p:cNvPr id="7" name="Picture 6">
              <a:extLst>
                <a:ext uri="{FF2B5EF4-FFF2-40B4-BE49-F238E27FC236}">
                  <a16:creationId xmlns:a16="http://schemas.microsoft.com/office/drawing/2014/main" id="{FDB217E6-541C-D68B-F09E-866057D66F36}"/>
                </a:ext>
              </a:extLst>
            </p:cNvPr>
            <p:cNvPicPr>
              <a:picLocks noChangeAspect="1"/>
            </p:cNvPicPr>
            <p:nvPr/>
          </p:nvPicPr>
          <p:blipFill>
            <a:blip r:embed="rId4"/>
            <a:stretch>
              <a:fillRect/>
            </a:stretch>
          </p:blipFill>
          <p:spPr>
            <a:xfrm>
              <a:off x="0" y="2878344"/>
              <a:ext cx="5955724" cy="1102345"/>
            </a:xfrm>
            <a:prstGeom prst="rect">
              <a:avLst/>
            </a:prstGeom>
          </p:spPr>
        </p:pic>
        <p:pic>
          <p:nvPicPr>
            <p:cNvPr id="11" name="Picture 10">
              <a:extLst>
                <a:ext uri="{FF2B5EF4-FFF2-40B4-BE49-F238E27FC236}">
                  <a16:creationId xmlns:a16="http://schemas.microsoft.com/office/drawing/2014/main" id="{C5209F51-8AA7-959C-9B8D-71A9F2C605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8057" y="4593806"/>
              <a:ext cx="4513943" cy="2264194"/>
            </a:xfrm>
            <a:prstGeom prst="rect">
              <a:avLst/>
            </a:prstGeom>
          </p:spPr>
        </p:pic>
        <p:sp>
          <p:nvSpPr>
            <p:cNvPr id="12" name="TextBox 11">
              <a:extLst>
                <a:ext uri="{FF2B5EF4-FFF2-40B4-BE49-F238E27FC236}">
                  <a16:creationId xmlns:a16="http://schemas.microsoft.com/office/drawing/2014/main" id="{2C667905-C595-49A3-896F-04FF79C3BAB0}"/>
                </a:ext>
              </a:extLst>
            </p:cNvPr>
            <p:cNvSpPr txBox="1"/>
            <p:nvPr/>
          </p:nvSpPr>
          <p:spPr>
            <a:xfrm>
              <a:off x="108700" y="4198738"/>
              <a:ext cx="6756557" cy="2400657"/>
            </a:xfrm>
            <a:prstGeom prst="rect">
              <a:avLst/>
            </a:prstGeom>
            <a:noFill/>
          </p:spPr>
          <p:txBody>
            <a:bodyPr wrap="square" rtlCol="0">
              <a:spAutoFit/>
            </a:bodyPr>
            <a:lstStyle/>
            <a:p>
              <a:pPr algn="ctr"/>
              <a:r>
                <a:rPr lang="en-US" sz="5000" dirty="0">
                  <a:latin typeface="Franklin Gothic Heavy" panose="020B0903020102020204" pitchFamily="34" charset="0"/>
                </a:rPr>
                <a:t>Amateur Radio Technician Exam Preparation Course</a:t>
              </a:r>
            </a:p>
          </p:txBody>
        </p:sp>
      </p:grpSp>
    </p:spTree>
    <p:extLst>
      <p:ext uri="{BB962C8B-B14F-4D97-AF65-F5344CB8AC3E}">
        <p14:creationId xmlns:p14="http://schemas.microsoft.com/office/powerpoint/2010/main" val="757521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26AF-FC78-E985-2626-C78511B02B17}"/>
              </a:ext>
            </a:extLst>
          </p:cNvPr>
          <p:cNvSpPr>
            <a:spLocks noGrp="1"/>
          </p:cNvSpPr>
          <p:nvPr>
            <p:ph type="title"/>
          </p:nvPr>
        </p:nvSpPr>
        <p:spPr>
          <a:xfrm>
            <a:off x="0" y="18254"/>
            <a:ext cx="10515600" cy="1325563"/>
          </a:xfrm>
        </p:spPr>
        <p:txBody>
          <a:bodyPr/>
          <a:lstStyle/>
          <a:p>
            <a:r>
              <a:rPr lang="en-US" dirty="0"/>
              <a:t>Composite Signals – Sidebands </a:t>
            </a:r>
          </a:p>
        </p:txBody>
      </p:sp>
      <p:sp>
        <p:nvSpPr>
          <p:cNvPr id="3" name="Content Placeholder 2">
            <a:extLst>
              <a:ext uri="{FF2B5EF4-FFF2-40B4-BE49-F238E27FC236}">
                <a16:creationId xmlns:a16="http://schemas.microsoft.com/office/drawing/2014/main" id="{E9E1C2DF-AF5C-CA29-F534-C057B36EF10A}"/>
              </a:ext>
            </a:extLst>
          </p:cNvPr>
          <p:cNvSpPr>
            <a:spLocks noGrp="1"/>
          </p:cNvSpPr>
          <p:nvPr>
            <p:ph idx="1"/>
          </p:nvPr>
        </p:nvSpPr>
        <p:spPr>
          <a:xfrm>
            <a:off x="225352" y="1431987"/>
            <a:ext cx="5317031" cy="5136763"/>
          </a:xfrm>
        </p:spPr>
        <p:txBody>
          <a:bodyPr>
            <a:normAutofit/>
          </a:bodyPr>
          <a:lstStyle/>
          <a:p>
            <a:r>
              <a:rPr lang="en-US" dirty="0"/>
              <a:t>An actual AM signal is made up of three separate signals working together — a carrier and two </a:t>
            </a:r>
            <a:r>
              <a:rPr lang="en-US" i="1" dirty="0">
                <a:solidFill>
                  <a:srgbClr val="DA3427"/>
                </a:solidFill>
              </a:rPr>
              <a:t>sidebands</a:t>
            </a:r>
          </a:p>
          <a:p>
            <a:r>
              <a:rPr lang="en-US" dirty="0"/>
              <a:t>The carrier is a steady, unmodulated signal</a:t>
            </a:r>
          </a:p>
          <a:p>
            <a:r>
              <a:rPr lang="en-US" dirty="0"/>
              <a:t>The </a:t>
            </a:r>
            <a:r>
              <a:rPr lang="en-US" i="1" dirty="0">
                <a:solidFill>
                  <a:srgbClr val="DA3427"/>
                </a:solidFill>
              </a:rPr>
              <a:t>upper sideband </a:t>
            </a:r>
            <a:r>
              <a:rPr lang="en-US" dirty="0"/>
              <a:t>or USB signal is higher in frequency than the carrier</a:t>
            </a:r>
          </a:p>
          <a:p>
            <a:r>
              <a:rPr lang="en-US" dirty="0"/>
              <a:t>The </a:t>
            </a:r>
            <a:r>
              <a:rPr lang="en-US" i="1" dirty="0">
                <a:solidFill>
                  <a:srgbClr val="DA3427"/>
                </a:solidFill>
              </a:rPr>
              <a:t>lower sideband </a:t>
            </a:r>
            <a:r>
              <a:rPr lang="en-US" dirty="0"/>
              <a:t>or LSB signal is lower in frequency than the carrier</a:t>
            </a:r>
          </a:p>
        </p:txBody>
      </p:sp>
      <p:pic>
        <p:nvPicPr>
          <p:cNvPr id="5" name="Picture 4">
            <a:extLst>
              <a:ext uri="{FF2B5EF4-FFF2-40B4-BE49-F238E27FC236}">
                <a16:creationId xmlns:a16="http://schemas.microsoft.com/office/drawing/2014/main" id="{2AF88887-A64A-87CB-0327-8C994C97F085}"/>
              </a:ext>
            </a:extLst>
          </p:cNvPr>
          <p:cNvPicPr>
            <a:picLocks noChangeAspect="1"/>
          </p:cNvPicPr>
          <p:nvPr/>
        </p:nvPicPr>
        <p:blipFill>
          <a:blip r:embed="rId2"/>
          <a:stretch>
            <a:fillRect/>
          </a:stretch>
        </p:blipFill>
        <p:spPr>
          <a:xfrm>
            <a:off x="6023771" y="1431988"/>
            <a:ext cx="5942876" cy="4351337"/>
          </a:xfrm>
          <a:prstGeom prst="rect">
            <a:avLst/>
          </a:prstGeom>
          <a:ln>
            <a:solidFill>
              <a:schemeClr val="tx1"/>
            </a:solidFill>
          </a:ln>
        </p:spPr>
      </p:pic>
    </p:spTree>
    <p:extLst>
      <p:ext uri="{BB962C8B-B14F-4D97-AF65-F5344CB8AC3E}">
        <p14:creationId xmlns:p14="http://schemas.microsoft.com/office/powerpoint/2010/main" val="285944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Where should the negative power return of a mobile transceiver be connected in a vehicle?</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At the 12 volt battery chassis ground</a:t>
            </a:r>
          </a:p>
          <a:p>
            <a:pPr marL="514350" indent="-514350">
              <a:buFont typeface="+mj-lt"/>
              <a:buAutoNum type="alphaUcPeriod"/>
            </a:pPr>
            <a:r>
              <a:rPr lang="en-US" dirty="0"/>
              <a:t>At the antenna mount</a:t>
            </a:r>
          </a:p>
          <a:p>
            <a:pPr marL="514350" indent="-514350">
              <a:buFont typeface="+mj-lt"/>
              <a:buAutoNum type="alphaUcPeriod"/>
            </a:pPr>
            <a:r>
              <a:rPr lang="en-US" dirty="0"/>
              <a:t>To any metal part of the vehicle</a:t>
            </a:r>
          </a:p>
          <a:p>
            <a:pPr marL="514350" indent="-514350">
              <a:buFont typeface="+mj-lt"/>
              <a:buAutoNum type="alphaUcPeriod"/>
            </a:pPr>
            <a:r>
              <a:rPr lang="en-US" dirty="0"/>
              <a:t>Through the transceiver’s mounting bracket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T4A11 A 5-17</a:t>
            </a:r>
          </a:p>
        </p:txBody>
      </p:sp>
    </p:spTree>
    <p:extLst>
      <p:ext uri="{BB962C8B-B14F-4D97-AF65-F5344CB8AC3E}">
        <p14:creationId xmlns:p14="http://schemas.microsoft.com/office/powerpoint/2010/main" val="398414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hazard is caused by charging or discharging a battery too quickly?</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Overheating or out-gassing</a:t>
            </a:r>
          </a:p>
          <a:p>
            <a:pPr marL="514350" indent="-514350">
              <a:buFont typeface="+mj-lt"/>
              <a:buAutoNum type="alphaUcPeriod"/>
            </a:pPr>
            <a:r>
              <a:rPr lang="en-US" dirty="0"/>
              <a:t>Excess output ripple</a:t>
            </a:r>
          </a:p>
          <a:p>
            <a:pPr marL="514350" indent="-514350">
              <a:buFont typeface="+mj-lt"/>
              <a:buAutoNum type="alphaUcPeriod"/>
            </a:pPr>
            <a:r>
              <a:rPr lang="en-US" dirty="0"/>
              <a:t>Half-wave rectification</a:t>
            </a:r>
          </a:p>
          <a:p>
            <a:pPr marL="514350" indent="-514350">
              <a:buFont typeface="+mj-lt"/>
              <a:buAutoNum type="alphaUcPeriod"/>
            </a:pPr>
            <a:r>
              <a:rPr lang="en-US" dirty="0"/>
              <a:t>Inverse memory effect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T0A10 A 5-17</a:t>
            </a:r>
          </a:p>
        </p:txBody>
      </p:sp>
    </p:spTree>
    <p:extLst>
      <p:ext uri="{BB962C8B-B14F-4D97-AF65-F5344CB8AC3E}">
        <p14:creationId xmlns:p14="http://schemas.microsoft.com/office/powerpoint/2010/main" val="89340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How can you determine the length of time that equipment can be powered from a battery?</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Divide the watt-hour rating of the battery by the peak power consumption of the equipment</a:t>
            </a:r>
          </a:p>
          <a:p>
            <a:pPr marL="514350" indent="-514350">
              <a:buFont typeface="+mj-lt"/>
              <a:buAutoNum type="alphaUcPeriod"/>
            </a:pPr>
            <a:r>
              <a:rPr lang="en-US" dirty="0"/>
              <a:t>Divide the battery ampere-hour rating by the average current draw of the equipment</a:t>
            </a:r>
          </a:p>
          <a:p>
            <a:pPr marL="514350" indent="-514350">
              <a:buFont typeface="+mj-lt"/>
              <a:buAutoNum type="alphaUcPeriod"/>
            </a:pPr>
            <a:r>
              <a:rPr lang="en-US" dirty="0"/>
              <a:t>Multiply the watts per hour consumed by the equipment by the battery power rating</a:t>
            </a:r>
          </a:p>
          <a:p>
            <a:pPr marL="514350" indent="-514350">
              <a:buFont typeface="+mj-lt"/>
              <a:buAutoNum type="alphaUcPeriod"/>
            </a:pPr>
            <a:r>
              <a:rPr lang="en-US" dirty="0"/>
              <a:t>Multiply the square of the current rating of the battery by the input resistance of the equipment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T4A09 B 5-17</a:t>
            </a:r>
          </a:p>
        </p:txBody>
      </p:sp>
    </p:spTree>
    <p:extLst>
      <p:ext uri="{BB962C8B-B14F-4D97-AF65-F5344CB8AC3E}">
        <p14:creationId xmlns:p14="http://schemas.microsoft.com/office/powerpoint/2010/main" val="331837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of the following battery chemistries is rechargeable?</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Nickel-metal hydride</a:t>
            </a:r>
          </a:p>
          <a:p>
            <a:pPr marL="514350" indent="-514350">
              <a:buFont typeface="+mj-lt"/>
              <a:buAutoNum type="alphaUcPeriod"/>
            </a:pPr>
            <a:r>
              <a:rPr lang="en-US" dirty="0"/>
              <a:t>Lithium-ion</a:t>
            </a:r>
          </a:p>
          <a:p>
            <a:pPr marL="514350" indent="-514350">
              <a:buFont typeface="+mj-lt"/>
              <a:buAutoNum type="alphaUcPeriod"/>
            </a:pPr>
            <a:r>
              <a:rPr lang="en-US" dirty="0"/>
              <a:t>Lead-acid</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T6A10 D 5-17</a:t>
            </a:r>
          </a:p>
        </p:txBody>
      </p:sp>
    </p:spTree>
    <p:extLst>
      <p:ext uri="{BB962C8B-B14F-4D97-AF65-F5344CB8AC3E}">
        <p14:creationId xmlns:p14="http://schemas.microsoft.com/office/powerpoint/2010/main" val="114210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of the following battery chemistries is not rechargeable?</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Nickel-cadmium</a:t>
            </a:r>
          </a:p>
          <a:p>
            <a:pPr marL="514350" indent="-514350">
              <a:buFont typeface="+mj-lt"/>
              <a:buAutoNum type="alphaUcPeriod"/>
            </a:pPr>
            <a:r>
              <a:rPr lang="en-US" dirty="0"/>
              <a:t>Carbon-zinc</a:t>
            </a:r>
          </a:p>
          <a:p>
            <a:pPr marL="514350" indent="-514350">
              <a:buFont typeface="+mj-lt"/>
              <a:buAutoNum type="alphaUcPeriod"/>
            </a:pPr>
            <a:r>
              <a:rPr lang="en-US" dirty="0"/>
              <a:t>Lead-acid</a:t>
            </a:r>
          </a:p>
          <a:p>
            <a:pPr marL="514350" indent="-514350">
              <a:buFont typeface="+mj-lt"/>
              <a:buAutoNum type="alphaUcPeriod"/>
            </a:pPr>
            <a:r>
              <a:rPr lang="en-US" dirty="0"/>
              <a:t>Lithium-ion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T6A11 B 5-17</a:t>
            </a:r>
          </a:p>
        </p:txBody>
      </p:sp>
    </p:spTree>
    <p:extLst>
      <p:ext uri="{BB962C8B-B14F-4D97-AF65-F5344CB8AC3E}">
        <p14:creationId xmlns:p14="http://schemas.microsoft.com/office/powerpoint/2010/main" val="33107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4305-63D3-9AD2-ABB4-144E30A3DA36}"/>
              </a:ext>
            </a:extLst>
          </p:cNvPr>
          <p:cNvSpPr>
            <a:spLocks noGrp="1"/>
          </p:cNvSpPr>
          <p:nvPr>
            <p:ph type="title"/>
          </p:nvPr>
        </p:nvSpPr>
        <p:spPr>
          <a:xfrm>
            <a:off x="637032" y="1223450"/>
            <a:ext cx="10515600" cy="1325563"/>
          </a:xfrm>
        </p:spPr>
        <p:txBody>
          <a:bodyPr/>
          <a:lstStyle/>
          <a:p>
            <a:pPr algn="ctr"/>
            <a:r>
              <a:rPr lang="en-US" b="1" dirty="0">
                <a:solidFill>
                  <a:srgbClr val="DA3427"/>
                </a:solidFill>
              </a:rPr>
              <a:t>END OF MODULE 5</a:t>
            </a:r>
          </a:p>
        </p:txBody>
      </p:sp>
      <p:pic>
        <p:nvPicPr>
          <p:cNvPr id="3" name="Picture 2">
            <a:extLst>
              <a:ext uri="{FF2B5EF4-FFF2-40B4-BE49-F238E27FC236}">
                <a16:creationId xmlns:a16="http://schemas.microsoft.com/office/drawing/2014/main" id="{CB16509D-3563-9675-A4FD-47C0B9202C93}"/>
              </a:ext>
            </a:extLst>
          </p:cNvPr>
          <p:cNvPicPr>
            <a:picLocks noChangeAspect="1"/>
          </p:cNvPicPr>
          <p:nvPr/>
        </p:nvPicPr>
        <p:blipFill>
          <a:blip r:embed="rId2"/>
          <a:stretch>
            <a:fillRect/>
          </a:stretch>
        </p:blipFill>
        <p:spPr>
          <a:xfrm>
            <a:off x="2766920" y="3803904"/>
            <a:ext cx="5773576" cy="1830646"/>
          </a:xfrm>
          <a:prstGeom prst="rect">
            <a:avLst/>
          </a:prstGeom>
        </p:spPr>
      </p:pic>
    </p:spTree>
    <p:extLst>
      <p:ext uri="{BB962C8B-B14F-4D97-AF65-F5344CB8AC3E}">
        <p14:creationId xmlns:p14="http://schemas.microsoft.com/office/powerpoint/2010/main" val="94941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1C53-F8BB-B8BB-19E4-D7B7B823F08F}"/>
              </a:ext>
            </a:extLst>
          </p:cNvPr>
          <p:cNvSpPr>
            <a:spLocks noGrp="1"/>
          </p:cNvSpPr>
          <p:nvPr>
            <p:ph type="title"/>
          </p:nvPr>
        </p:nvSpPr>
        <p:spPr/>
        <p:txBody>
          <a:bodyPr/>
          <a:lstStyle/>
          <a:p>
            <a:r>
              <a:rPr lang="en-US" dirty="0"/>
              <a:t>SINGLE-SIDEBAND (SSB)</a:t>
            </a:r>
          </a:p>
        </p:txBody>
      </p:sp>
      <p:sp>
        <p:nvSpPr>
          <p:cNvPr id="3" name="Content Placeholder 2">
            <a:extLst>
              <a:ext uri="{FF2B5EF4-FFF2-40B4-BE49-F238E27FC236}">
                <a16:creationId xmlns:a16="http://schemas.microsoft.com/office/drawing/2014/main" id="{673FEE04-0D53-1230-576D-93B0004A3F72}"/>
              </a:ext>
            </a:extLst>
          </p:cNvPr>
          <p:cNvSpPr>
            <a:spLocks noGrp="1"/>
          </p:cNvSpPr>
          <p:nvPr>
            <p:ph idx="1"/>
          </p:nvPr>
        </p:nvSpPr>
        <p:spPr/>
        <p:txBody>
          <a:bodyPr/>
          <a:lstStyle/>
          <a:p>
            <a:r>
              <a:rPr lang="en-US" dirty="0"/>
              <a:t>In an AM signal the carrier doesn’t carry any information</a:t>
            </a:r>
          </a:p>
          <a:p>
            <a:r>
              <a:rPr lang="en-US" dirty="0"/>
              <a:t>Each sideband contains a copy of the modulating signal</a:t>
            </a:r>
          </a:p>
          <a:p>
            <a:r>
              <a:rPr lang="en-US" dirty="0"/>
              <a:t>Only </a:t>
            </a:r>
            <a:r>
              <a:rPr lang="en-US" i="1" dirty="0">
                <a:solidFill>
                  <a:srgbClr val="DA3427"/>
                </a:solidFill>
              </a:rPr>
              <a:t>one sideband </a:t>
            </a:r>
            <a:r>
              <a:rPr lang="en-US" dirty="0"/>
              <a:t>is needed to transmit the information</a:t>
            </a:r>
          </a:p>
          <a:p>
            <a:r>
              <a:rPr lang="en-US" dirty="0"/>
              <a:t>All of the SSB signal’s power is concentrated in the one sideband</a:t>
            </a:r>
          </a:p>
          <a:p>
            <a:pPr lvl="1"/>
            <a:r>
              <a:rPr lang="en-US" dirty="0"/>
              <a:t>SSB signals are effective for long-distance and weak signal voice contacts because of the additional power</a:t>
            </a:r>
          </a:p>
          <a:p>
            <a:r>
              <a:rPr lang="en-US" dirty="0"/>
              <a:t>The </a:t>
            </a:r>
            <a:r>
              <a:rPr lang="en-US" i="1" dirty="0">
                <a:solidFill>
                  <a:srgbClr val="DA3427"/>
                </a:solidFill>
              </a:rPr>
              <a:t>upper sideband </a:t>
            </a:r>
            <a:r>
              <a:rPr lang="en-US" dirty="0"/>
              <a:t>(USB) is used on VHF and UHF</a:t>
            </a:r>
          </a:p>
          <a:p>
            <a:r>
              <a:rPr lang="en-US" dirty="0"/>
              <a:t>Both USB and LSB are used on the MF and HF bands</a:t>
            </a:r>
          </a:p>
        </p:txBody>
      </p:sp>
    </p:spTree>
    <p:extLst>
      <p:ext uri="{BB962C8B-B14F-4D97-AF65-F5344CB8AC3E}">
        <p14:creationId xmlns:p14="http://schemas.microsoft.com/office/powerpoint/2010/main" val="223127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A9EF-B101-7629-181B-C8FB2F609AE1}"/>
              </a:ext>
            </a:extLst>
          </p:cNvPr>
          <p:cNvSpPr>
            <a:spLocks noGrp="1"/>
          </p:cNvSpPr>
          <p:nvPr>
            <p:ph type="title"/>
          </p:nvPr>
        </p:nvSpPr>
        <p:spPr/>
        <p:txBody>
          <a:bodyPr/>
          <a:lstStyle/>
          <a:p>
            <a:r>
              <a:rPr lang="en-US" dirty="0"/>
              <a:t>Frequency and Phase Modulation</a:t>
            </a:r>
          </a:p>
        </p:txBody>
      </p:sp>
      <p:sp>
        <p:nvSpPr>
          <p:cNvPr id="3" name="Content Placeholder 2">
            <a:extLst>
              <a:ext uri="{FF2B5EF4-FFF2-40B4-BE49-F238E27FC236}">
                <a16:creationId xmlns:a16="http://schemas.microsoft.com/office/drawing/2014/main" id="{2B26D3D3-46A0-B56C-60C2-0D5B00B53A8E}"/>
              </a:ext>
            </a:extLst>
          </p:cNvPr>
          <p:cNvSpPr>
            <a:spLocks noGrp="1"/>
          </p:cNvSpPr>
          <p:nvPr>
            <p:ph idx="1"/>
          </p:nvPr>
        </p:nvSpPr>
        <p:spPr>
          <a:xfrm>
            <a:off x="838200" y="1825625"/>
            <a:ext cx="10515600" cy="4667250"/>
          </a:xfrm>
        </p:spPr>
        <p:txBody>
          <a:bodyPr>
            <a:normAutofit/>
          </a:bodyPr>
          <a:lstStyle/>
          <a:p>
            <a:r>
              <a:rPr lang="en-US" dirty="0"/>
              <a:t>Modes that vary the frequency of a signal to add speech or data information are called </a:t>
            </a:r>
            <a:r>
              <a:rPr lang="en-US" i="1" dirty="0">
                <a:solidFill>
                  <a:srgbClr val="DA3427"/>
                </a:solidFill>
              </a:rPr>
              <a:t>frequency modulation </a:t>
            </a:r>
            <a:r>
              <a:rPr lang="en-US" dirty="0"/>
              <a:t>or FM</a:t>
            </a:r>
          </a:p>
          <a:p>
            <a:r>
              <a:rPr lang="en-US" dirty="0"/>
              <a:t>The frequency of an FM signal varies with the amplitude of the modulating signal</a:t>
            </a:r>
          </a:p>
          <a:p>
            <a:pPr>
              <a:buClr>
                <a:schemeClr val="tx1"/>
              </a:buClr>
            </a:pPr>
            <a:r>
              <a:rPr lang="en-US" i="1" dirty="0">
                <a:solidFill>
                  <a:srgbClr val="DA3427"/>
                </a:solidFill>
              </a:rPr>
              <a:t>Phase modulation </a:t>
            </a:r>
            <a:r>
              <a:rPr lang="en-US" dirty="0"/>
              <a:t>varies a signal’s phase instead of changing its frequency … in other words, very similar to FM</a:t>
            </a:r>
          </a:p>
          <a:p>
            <a:r>
              <a:rPr lang="en-US" dirty="0"/>
              <a:t>FM is the mode used by most VHF and UHF repeaters</a:t>
            </a:r>
          </a:p>
          <a:p>
            <a:r>
              <a:rPr lang="en-US" dirty="0"/>
              <a:t>Because of the way FM receivers work, only one signal can be received at a time. This is called the </a:t>
            </a:r>
            <a:r>
              <a:rPr lang="en-US" i="1" dirty="0">
                <a:solidFill>
                  <a:srgbClr val="DA3427"/>
                </a:solidFill>
              </a:rPr>
              <a:t>capture effect </a:t>
            </a:r>
            <a:r>
              <a:rPr lang="en-US" dirty="0"/>
              <a:t>and if multiple signals are present, only the strongest will be heard in the receiver.</a:t>
            </a:r>
          </a:p>
        </p:txBody>
      </p:sp>
    </p:spTree>
    <p:extLst>
      <p:ext uri="{BB962C8B-B14F-4D97-AF65-F5344CB8AC3E}">
        <p14:creationId xmlns:p14="http://schemas.microsoft.com/office/powerpoint/2010/main" val="131292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0D43-7159-FF47-4448-87C636AE3102}"/>
              </a:ext>
            </a:extLst>
          </p:cNvPr>
          <p:cNvSpPr>
            <a:spLocks noGrp="1"/>
          </p:cNvSpPr>
          <p:nvPr>
            <p:ph type="title"/>
          </p:nvPr>
        </p:nvSpPr>
        <p:spPr/>
        <p:txBody>
          <a:bodyPr/>
          <a:lstStyle/>
          <a:p>
            <a:r>
              <a:rPr lang="en-US" dirty="0"/>
              <a:t>Bandwidth of Modulated Signals</a:t>
            </a:r>
          </a:p>
        </p:txBody>
      </p:sp>
      <p:sp>
        <p:nvSpPr>
          <p:cNvPr id="3" name="Content Placeholder 2">
            <a:extLst>
              <a:ext uri="{FF2B5EF4-FFF2-40B4-BE49-F238E27FC236}">
                <a16:creationId xmlns:a16="http://schemas.microsoft.com/office/drawing/2014/main" id="{F85733D1-8474-24A7-B7A4-930D2F4D8B48}"/>
              </a:ext>
            </a:extLst>
          </p:cNvPr>
          <p:cNvSpPr>
            <a:spLocks noGrp="1"/>
          </p:cNvSpPr>
          <p:nvPr>
            <p:ph idx="1"/>
          </p:nvPr>
        </p:nvSpPr>
        <p:spPr>
          <a:xfrm>
            <a:off x="838200" y="1825625"/>
            <a:ext cx="10515600" cy="4667250"/>
          </a:xfrm>
        </p:spPr>
        <p:txBody>
          <a:bodyPr>
            <a:normAutofit/>
          </a:bodyPr>
          <a:lstStyle/>
          <a:p>
            <a:r>
              <a:rPr lang="en-US" dirty="0"/>
              <a:t>A signal can have both a frequency and a strength or amplitude</a:t>
            </a:r>
          </a:p>
          <a:p>
            <a:r>
              <a:rPr lang="en-US" dirty="0"/>
              <a:t>Signals are spread out over a </a:t>
            </a:r>
            <a:r>
              <a:rPr lang="en-US" i="1" dirty="0">
                <a:solidFill>
                  <a:srgbClr val="DA3427"/>
                </a:solidFill>
              </a:rPr>
              <a:t>range</a:t>
            </a:r>
            <a:r>
              <a:rPr lang="en-US" dirty="0"/>
              <a:t> of frequencies (called </a:t>
            </a:r>
            <a:r>
              <a:rPr lang="en-US" i="1" dirty="0">
                <a:solidFill>
                  <a:srgbClr val="DA3427"/>
                </a:solidFill>
              </a:rPr>
              <a:t>bandwidth</a:t>
            </a:r>
            <a:r>
              <a:rPr lang="en-US" dirty="0"/>
              <a:t>)</a:t>
            </a:r>
          </a:p>
          <a:p>
            <a:r>
              <a:rPr lang="en-US" dirty="0"/>
              <a:t>You can communicate with SSB over much longer ranges and in poorer conditions than with FM or AM, particularly on the VHF and UHF bands</a:t>
            </a:r>
          </a:p>
          <a:p>
            <a:r>
              <a:rPr lang="en-US" dirty="0"/>
              <a:t>For even better range, extremely narrow CW signals are the easiest for a human operator to send and receive, particularly in noisy or fading conditions</a:t>
            </a:r>
          </a:p>
          <a:p>
            <a:r>
              <a:rPr lang="en-US" dirty="0"/>
              <a:t>CW and SSB are considered </a:t>
            </a:r>
            <a:r>
              <a:rPr lang="en-US" i="1" dirty="0">
                <a:solidFill>
                  <a:srgbClr val="DA3427"/>
                </a:solidFill>
              </a:rPr>
              <a:t>weak signal </a:t>
            </a:r>
            <a:r>
              <a:rPr lang="en-US" dirty="0"/>
              <a:t>modes because they are more effective than FM at low signal strengths</a:t>
            </a:r>
          </a:p>
        </p:txBody>
      </p:sp>
    </p:spTree>
    <p:extLst>
      <p:ext uri="{BB962C8B-B14F-4D97-AF65-F5344CB8AC3E}">
        <p14:creationId xmlns:p14="http://schemas.microsoft.com/office/powerpoint/2010/main" val="29281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0D43-7159-FF47-4448-87C636AE3102}"/>
              </a:ext>
            </a:extLst>
          </p:cNvPr>
          <p:cNvSpPr>
            <a:spLocks noGrp="1"/>
          </p:cNvSpPr>
          <p:nvPr>
            <p:ph type="title"/>
          </p:nvPr>
        </p:nvSpPr>
        <p:spPr/>
        <p:txBody>
          <a:bodyPr/>
          <a:lstStyle/>
          <a:p>
            <a:r>
              <a:rPr lang="en-US" dirty="0"/>
              <a:t>Bandwidth of Modulated Signals (cont.)</a:t>
            </a:r>
          </a:p>
        </p:txBody>
      </p:sp>
      <p:sp>
        <p:nvSpPr>
          <p:cNvPr id="3" name="Content Placeholder 2">
            <a:extLst>
              <a:ext uri="{FF2B5EF4-FFF2-40B4-BE49-F238E27FC236}">
                <a16:creationId xmlns:a16="http://schemas.microsoft.com/office/drawing/2014/main" id="{F85733D1-8474-24A7-B7A4-930D2F4D8B48}"/>
              </a:ext>
            </a:extLst>
          </p:cNvPr>
          <p:cNvSpPr>
            <a:spLocks noGrp="1"/>
          </p:cNvSpPr>
          <p:nvPr>
            <p:ph idx="1"/>
          </p:nvPr>
        </p:nvSpPr>
        <p:spPr>
          <a:xfrm>
            <a:off x="838200" y="1825625"/>
            <a:ext cx="10515600" cy="4667250"/>
          </a:xfrm>
        </p:spPr>
        <p:txBody>
          <a:bodyPr>
            <a:normAutofit/>
          </a:bodyPr>
          <a:lstStyle/>
          <a:p>
            <a:r>
              <a:rPr lang="en-US" dirty="0"/>
              <a:t>If an SSB signal can use either an upper or lower sideband — which one should you use?</a:t>
            </a:r>
          </a:p>
          <a:p>
            <a:r>
              <a:rPr lang="en-US" dirty="0"/>
              <a:t>Ham radio has standardized on the following </a:t>
            </a:r>
            <a:r>
              <a:rPr lang="en-US" i="1" dirty="0">
                <a:solidFill>
                  <a:srgbClr val="DA3427"/>
                </a:solidFill>
              </a:rPr>
              <a:t>conventions</a:t>
            </a:r>
            <a:r>
              <a:rPr lang="en-US" dirty="0"/>
              <a:t> …</a:t>
            </a:r>
          </a:p>
          <a:p>
            <a:pPr lvl="1"/>
            <a:r>
              <a:rPr lang="en-US" dirty="0"/>
              <a:t>Below 10 MHz, LSB</a:t>
            </a:r>
          </a:p>
          <a:p>
            <a:pPr lvl="1"/>
            <a:r>
              <a:rPr lang="en-US" dirty="0"/>
              <a:t>Above 10 MHz, USB — including all of the VHF and UHF bands</a:t>
            </a:r>
          </a:p>
          <a:p>
            <a:pPr lvl="2"/>
            <a:r>
              <a:rPr lang="en-US" dirty="0"/>
              <a:t>One exception: amateurs are required to use USB on the five channels of the 60 meter band (5 MHz)</a:t>
            </a:r>
          </a:p>
        </p:txBody>
      </p:sp>
    </p:spTree>
    <p:extLst>
      <p:ext uri="{BB962C8B-B14F-4D97-AF65-F5344CB8AC3E}">
        <p14:creationId xmlns:p14="http://schemas.microsoft.com/office/powerpoint/2010/main" val="310716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250027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CW?</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A type of electromagnetic propagation</a:t>
            </a:r>
          </a:p>
          <a:p>
            <a:pPr marL="514350" indent="-514350">
              <a:buFont typeface="+mj-lt"/>
              <a:buAutoNum type="alphaUcPeriod"/>
            </a:pPr>
            <a:r>
              <a:rPr lang="en-US" dirty="0"/>
              <a:t>A digital mode used primarily on 2 meter FM</a:t>
            </a:r>
          </a:p>
          <a:p>
            <a:pPr marL="514350" indent="-514350">
              <a:buFont typeface="+mj-lt"/>
              <a:buAutoNum type="alphaUcPeriod"/>
            </a:pPr>
            <a:r>
              <a:rPr lang="en-US" dirty="0"/>
              <a:t>A technique for coil winding</a:t>
            </a:r>
          </a:p>
          <a:p>
            <a:pPr marL="514350" indent="-514350">
              <a:buFont typeface="+mj-lt"/>
              <a:buAutoNum type="alphaUcPeriod"/>
            </a:pPr>
            <a:r>
              <a:rPr lang="en-US" dirty="0"/>
              <a:t>Another name for a Morse code transmission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T8D09 D 5-2</a:t>
            </a:r>
          </a:p>
        </p:txBody>
      </p:sp>
    </p:spTree>
    <p:extLst>
      <p:ext uri="{BB962C8B-B14F-4D97-AF65-F5344CB8AC3E}">
        <p14:creationId xmlns:p14="http://schemas.microsoft.com/office/powerpoint/2010/main" val="211449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of the following is a form of amplitude modulation?</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Spread spectrum</a:t>
            </a:r>
          </a:p>
          <a:p>
            <a:pPr marL="514350" indent="-514350">
              <a:buFont typeface="+mj-lt"/>
              <a:buAutoNum type="alphaUcPeriod"/>
            </a:pPr>
            <a:r>
              <a:rPr lang="en-US" dirty="0"/>
              <a:t>Packet radio</a:t>
            </a:r>
          </a:p>
          <a:p>
            <a:pPr marL="514350" indent="-514350">
              <a:buFont typeface="+mj-lt"/>
              <a:buAutoNum type="alphaUcPeriod"/>
            </a:pPr>
            <a:r>
              <a:rPr lang="en-US" dirty="0"/>
              <a:t>Single sideband</a:t>
            </a:r>
          </a:p>
          <a:p>
            <a:pPr marL="514350" indent="-514350">
              <a:buFont typeface="+mj-lt"/>
              <a:buAutoNum type="alphaUcPeriod"/>
            </a:pPr>
            <a:r>
              <a:rPr lang="en-US" dirty="0"/>
              <a:t>Phase shift keying (PSK)</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T8A01 C 5-3</a:t>
            </a:r>
          </a:p>
        </p:txBody>
      </p:sp>
    </p:spTree>
    <p:extLst>
      <p:ext uri="{BB962C8B-B14F-4D97-AF65-F5344CB8AC3E}">
        <p14:creationId xmlns:p14="http://schemas.microsoft.com/office/powerpoint/2010/main" val="23053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type of modulation is commonly used for VHF packet radio transmissions?</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FM or PM</a:t>
            </a:r>
          </a:p>
          <a:p>
            <a:pPr marL="514350" indent="-514350">
              <a:buFont typeface="+mj-lt"/>
              <a:buAutoNum type="alphaUcPeriod"/>
            </a:pPr>
            <a:r>
              <a:rPr lang="en-US" dirty="0"/>
              <a:t>SSB</a:t>
            </a:r>
          </a:p>
          <a:p>
            <a:pPr marL="514350" indent="-514350">
              <a:buFont typeface="+mj-lt"/>
              <a:buAutoNum type="alphaUcPeriod"/>
            </a:pPr>
            <a:r>
              <a:rPr lang="en-US" dirty="0"/>
              <a:t>AM</a:t>
            </a:r>
          </a:p>
          <a:p>
            <a:pPr marL="514350" indent="-514350">
              <a:buFont typeface="+mj-lt"/>
              <a:buAutoNum type="alphaUcPeriod"/>
            </a:pPr>
            <a:r>
              <a:rPr lang="en-US" dirty="0"/>
              <a:t>PSK</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T8A02 A 5-4</a:t>
            </a:r>
          </a:p>
        </p:txBody>
      </p:sp>
    </p:spTree>
    <p:extLst>
      <p:ext uri="{BB962C8B-B14F-4D97-AF65-F5344CB8AC3E}">
        <p14:creationId xmlns:p14="http://schemas.microsoft.com/office/powerpoint/2010/main" val="23151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type of modulation is commonly used for VHF and UHF voice repeaters?</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AM</a:t>
            </a:r>
          </a:p>
          <a:p>
            <a:pPr marL="514350" indent="-514350">
              <a:buFont typeface="+mj-lt"/>
              <a:buAutoNum type="alphaUcPeriod"/>
            </a:pPr>
            <a:r>
              <a:rPr lang="en-US" dirty="0"/>
              <a:t>SSB</a:t>
            </a:r>
          </a:p>
          <a:p>
            <a:pPr marL="514350" indent="-514350">
              <a:buFont typeface="+mj-lt"/>
              <a:buAutoNum type="alphaUcPeriod"/>
            </a:pPr>
            <a:r>
              <a:rPr lang="en-US" dirty="0"/>
              <a:t>PSK</a:t>
            </a:r>
          </a:p>
          <a:p>
            <a:pPr marL="514350" indent="-514350">
              <a:buFont typeface="+mj-lt"/>
              <a:buAutoNum type="alphaUcPeriod"/>
            </a:pPr>
            <a:r>
              <a:rPr lang="en-US" dirty="0"/>
              <a:t>FM or PM</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T8A04 D 5-4</a:t>
            </a:r>
          </a:p>
        </p:txBody>
      </p:sp>
    </p:spTree>
    <p:extLst>
      <p:ext uri="{BB962C8B-B14F-4D97-AF65-F5344CB8AC3E}">
        <p14:creationId xmlns:p14="http://schemas.microsoft.com/office/powerpoint/2010/main" val="119888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2403BF-753D-F977-1983-62E30BF82424}"/>
              </a:ext>
            </a:extLst>
          </p:cNvPr>
          <p:cNvSpPr>
            <a:spLocks noGrp="1"/>
          </p:cNvSpPr>
          <p:nvPr>
            <p:ph type="ctrTitle"/>
          </p:nvPr>
        </p:nvSpPr>
        <p:spPr/>
        <p:txBody>
          <a:bodyPr/>
          <a:lstStyle/>
          <a:p>
            <a:r>
              <a:rPr lang="en-US" dirty="0">
                <a:latin typeface="+mn-lt"/>
              </a:rPr>
              <a:t>Amateur Radio Technician Exam Prep Course</a:t>
            </a:r>
          </a:p>
        </p:txBody>
      </p:sp>
      <p:sp>
        <p:nvSpPr>
          <p:cNvPr id="5" name="Subtitle 4">
            <a:extLst>
              <a:ext uri="{FF2B5EF4-FFF2-40B4-BE49-F238E27FC236}">
                <a16:creationId xmlns:a16="http://schemas.microsoft.com/office/drawing/2014/main" id="{5C43F1CD-C783-939B-9835-B6B2178A7061}"/>
              </a:ext>
            </a:extLst>
          </p:cNvPr>
          <p:cNvSpPr>
            <a:spLocks noGrp="1"/>
          </p:cNvSpPr>
          <p:nvPr>
            <p:ph type="subTitle" idx="1"/>
          </p:nvPr>
        </p:nvSpPr>
        <p:spPr>
          <a:xfrm>
            <a:off x="1524000" y="3602038"/>
            <a:ext cx="9144000" cy="983817"/>
          </a:xfrm>
        </p:spPr>
        <p:txBody>
          <a:bodyPr/>
          <a:lstStyle/>
          <a:p>
            <a:r>
              <a:rPr lang="en-US" dirty="0">
                <a:solidFill>
                  <a:srgbClr val="DA3427"/>
                </a:solidFill>
              </a:rPr>
              <a:t>Module 5</a:t>
            </a:r>
          </a:p>
          <a:p>
            <a:r>
              <a:rPr lang="en-US" dirty="0"/>
              <a:t>Amateur Radio Equipment</a:t>
            </a:r>
          </a:p>
        </p:txBody>
      </p:sp>
      <p:sp>
        <p:nvSpPr>
          <p:cNvPr id="6" name="TextBox 5">
            <a:extLst>
              <a:ext uri="{FF2B5EF4-FFF2-40B4-BE49-F238E27FC236}">
                <a16:creationId xmlns:a16="http://schemas.microsoft.com/office/drawing/2014/main" id="{AF12787A-9270-7AD8-56DA-C350353F639D}"/>
              </a:ext>
            </a:extLst>
          </p:cNvPr>
          <p:cNvSpPr txBox="1"/>
          <p:nvPr/>
        </p:nvSpPr>
        <p:spPr>
          <a:xfrm>
            <a:off x="4144242" y="4677930"/>
            <a:ext cx="6276108" cy="1323439"/>
          </a:xfrm>
          <a:prstGeom prst="rect">
            <a:avLst/>
          </a:prstGeom>
          <a:noFill/>
        </p:spPr>
        <p:txBody>
          <a:bodyPr wrap="square" rtlCol="0">
            <a:spAutoFit/>
          </a:bodyPr>
          <a:lstStyle/>
          <a:p>
            <a:pPr defTabSz="512763"/>
            <a:r>
              <a:rPr lang="en-US" sz="2000" dirty="0"/>
              <a:t>5.1	Modulation</a:t>
            </a:r>
          </a:p>
          <a:p>
            <a:pPr defTabSz="512763"/>
            <a:r>
              <a:rPr lang="en-US" sz="2000" dirty="0"/>
              <a:t>5.2	Transmitters and Receivers</a:t>
            </a:r>
          </a:p>
          <a:p>
            <a:pPr defTabSz="512763"/>
            <a:r>
              <a:rPr lang="en-US" sz="2000" dirty="0"/>
              <a:t>5.3	Digital Communications</a:t>
            </a:r>
          </a:p>
          <a:p>
            <a:pPr defTabSz="512763"/>
            <a:r>
              <a:rPr lang="en-US" sz="2000" dirty="0"/>
              <a:t>5.4	Power Supplies and Batteries</a:t>
            </a:r>
          </a:p>
        </p:txBody>
      </p:sp>
    </p:spTree>
    <p:extLst>
      <p:ext uri="{BB962C8B-B14F-4D97-AF65-F5344CB8AC3E}">
        <p14:creationId xmlns:p14="http://schemas.microsoft.com/office/powerpoint/2010/main" val="3680768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of the following is a disadvantage of FM compared with single sideband?</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Voice quality is poorer</a:t>
            </a:r>
          </a:p>
          <a:p>
            <a:pPr marL="514350" indent="-514350">
              <a:buFont typeface="+mj-lt"/>
              <a:buAutoNum type="alphaUcPeriod"/>
            </a:pPr>
            <a:r>
              <a:rPr lang="en-US" dirty="0"/>
              <a:t>Only one signal can be received at a time</a:t>
            </a:r>
          </a:p>
          <a:p>
            <a:pPr marL="514350" indent="-514350">
              <a:buFont typeface="+mj-lt"/>
              <a:buAutoNum type="alphaUcPeriod"/>
            </a:pPr>
            <a:r>
              <a:rPr lang="en-US" dirty="0"/>
              <a:t>FM signals are harder to tune</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T8A12 B 5-4</a:t>
            </a:r>
          </a:p>
        </p:txBody>
      </p:sp>
    </p:spTree>
    <p:extLst>
      <p:ext uri="{BB962C8B-B14F-4D97-AF65-F5344CB8AC3E}">
        <p14:creationId xmlns:p14="http://schemas.microsoft.com/office/powerpoint/2010/main" val="248205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type of voice mode is often used for long-distance (weak signal) contacts on the VHF and UHF bands?</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FM</a:t>
            </a:r>
          </a:p>
          <a:p>
            <a:pPr marL="514350" indent="-514350">
              <a:buFont typeface="+mj-lt"/>
              <a:buAutoNum type="alphaUcPeriod"/>
            </a:pPr>
            <a:r>
              <a:rPr lang="en-US" dirty="0"/>
              <a:t>DRM</a:t>
            </a:r>
          </a:p>
          <a:p>
            <a:pPr marL="514350" indent="-514350">
              <a:buFont typeface="+mj-lt"/>
              <a:buAutoNum type="alphaUcPeriod"/>
            </a:pPr>
            <a:r>
              <a:rPr lang="en-US" dirty="0"/>
              <a:t>SSB</a:t>
            </a:r>
          </a:p>
          <a:p>
            <a:pPr marL="514350" indent="-514350">
              <a:buFont typeface="+mj-lt"/>
              <a:buAutoNum type="alphaUcPeriod"/>
            </a:pPr>
            <a:r>
              <a:rPr lang="en-US" dirty="0"/>
              <a:t>PM</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T8A03 C 5-4</a:t>
            </a:r>
          </a:p>
        </p:txBody>
      </p:sp>
    </p:spTree>
    <p:extLst>
      <p:ext uri="{BB962C8B-B14F-4D97-AF65-F5344CB8AC3E}">
        <p14:creationId xmlns:p14="http://schemas.microsoft.com/office/powerpoint/2010/main" val="202714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of the following types of signal has the narrowest bandwidth?</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FM voice</a:t>
            </a:r>
          </a:p>
          <a:p>
            <a:pPr marL="514350" indent="-514350">
              <a:buFont typeface="+mj-lt"/>
              <a:buAutoNum type="alphaUcPeriod"/>
            </a:pPr>
            <a:r>
              <a:rPr lang="en-US" dirty="0"/>
              <a:t>SSB voice</a:t>
            </a:r>
          </a:p>
          <a:p>
            <a:pPr marL="514350" indent="-514350">
              <a:buFont typeface="+mj-lt"/>
              <a:buAutoNum type="alphaUcPeriod"/>
            </a:pPr>
            <a:r>
              <a:rPr lang="en-US" dirty="0"/>
              <a:t>CW</a:t>
            </a:r>
          </a:p>
          <a:p>
            <a:pPr marL="514350" indent="-514350">
              <a:buFont typeface="+mj-lt"/>
              <a:buAutoNum type="alphaUcPeriod"/>
            </a:pPr>
            <a:r>
              <a:rPr lang="en-US" dirty="0"/>
              <a:t>Slow-scan TV</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T8A05 C 5-4</a:t>
            </a:r>
          </a:p>
        </p:txBody>
      </p:sp>
    </p:spTree>
    <p:extLst>
      <p:ext uri="{BB962C8B-B14F-4D97-AF65-F5344CB8AC3E}">
        <p14:creationId xmlns:p14="http://schemas.microsoft.com/office/powerpoint/2010/main" val="11612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sideband is normally used for 10 meter HF, VHF, and UHF single-sideband communications?</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Upper sideband</a:t>
            </a:r>
          </a:p>
          <a:p>
            <a:pPr marL="514350" indent="-514350">
              <a:buFont typeface="+mj-lt"/>
              <a:buAutoNum type="alphaUcPeriod"/>
            </a:pPr>
            <a:r>
              <a:rPr lang="en-US" dirty="0"/>
              <a:t>Lower sideband</a:t>
            </a:r>
          </a:p>
          <a:p>
            <a:pPr marL="514350" indent="-514350">
              <a:buFont typeface="+mj-lt"/>
              <a:buAutoNum type="alphaUcPeriod"/>
            </a:pPr>
            <a:r>
              <a:rPr lang="en-US" dirty="0"/>
              <a:t>Suppressed sideband</a:t>
            </a:r>
          </a:p>
          <a:p>
            <a:pPr marL="514350" indent="-514350">
              <a:buFont typeface="+mj-lt"/>
              <a:buAutoNum type="alphaUcPeriod"/>
            </a:pPr>
            <a:r>
              <a:rPr lang="en-US" dirty="0"/>
              <a:t>Inverted sideband</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T8A06 A 5-4</a:t>
            </a:r>
          </a:p>
        </p:txBody>
      </p:sp>
    </p:spTree>
    <p:extLst>
      <p:ext uri="{BB962C8B-B14F-4D97-AF65-F5344CB8AC3E}">
        <p14:creationId xmlns:p14="http://schemas.microsoft.com/office/powerpoint/2010/main" val="42009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a characteristic of single sideband (SSB) compared to FM?</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SSB signals are easier to tune in correctly</a:t>
            </a:r>
          </a:p>
          <a:p>
            <a:pPr marL="514350" indent="-514350">
              <a:buFont typeface="+mj-lt"/>
              <a:buAutoNum type="alphaUcPeriod"/>
            </a:pPr>
            <a:r>
              <a:rPr lang="en-US" dirty="0"/>
              <a:t>SSB signals are less susceptible to interference</a:t>
            </a:r>
          </a:p>
          <a:p>
            <a:pPr marL="514350" indent="-514350">
              <a:buFont typeface="+mj-lt"/>
              <a:buAutoNum type="alphaUcPeriod"/>
            </a:pPr>
            <a:r>
              <a:rPr lang="en-US" dirty="0"/>
              <a:t>SSB signals have narrower bandwidth</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T8A07 C 5-4</a:t>
            </a:r>
          </a:p>
        </p:txBody>
      </p:sp>
    </p:spTree>
    <p:extLst>
      <p:ext uri="{BB962C8B-B14F-4D97-AF65-F5344CB8AC3E}">
        <p14:creationId xmlns:p14="http://schemas.microsoft.com/office/powerpoint/2010/main" val="90778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the approximate bandwidth of a typical single sideband (SSB) voice signal?</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de-DE" dirty="0"/>
              <a:t>1 kHz</a:t>
            </a:r>
          </a:p>
          <a:p>
            <a:pPr marL="514350" indent="-514350">
              <a:buFont typeface="+mj-lt"/>
              <a:buAutoNum type="alphaUcPeriod"/>
            </a:pPr>
            <a:r>
              <a:rPr lang="de-DE" dirty="0"/>
              <a:t>3 kHz</a:t>
            </a:r>
          </a:p>
          <a:p>
            <a:pPr marL="514350" indent="-514350">
              <a:buFont typeface="+mj-lt"/>
              <a:buAutoNum type="alphaUcPeriod"/>
            </a:pPr>
            <a:r>
              <a:rPr lang="de-DE" dirty="0"/>
              <a:t>6 kHz</a:t>
            </a:r>
          </a:p>
          <a:p>
            <a:pPr marL="514350" indent="-514350">
              <a:buFont typeface="+mj-lt"/>
              <a:buAutoNum type="alphaUcPeriod"/>
            </a:pPr>
            <a:r>
              <a:rPr lang="de-DE" dirty="0"/>
              <a:t>15 kHz</a:t>
            </a:r>
            <a:endParaRPr lang="en-US" dirty="0"/>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T8A08 B 5-4</a:t>
            </a:r>
          </a:p>
        </p:txBody>
      </p:sp>
    </p:spTree>
    <p:extLst>
      <p:ext uri="{BB962C8B-B14F-4D97-AF65-F5344CB8AC3E}">
        <p14:creationId xmlns:p14="http://schemas.microsoft.com/office/powerpoint/2010/main" val="305752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the approximate bandwidth of a VHF repeater FM voice signal?</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Less than 500 Hz</a:t>
            </a:r>
          </a:p>
          <a:p>
            <a:pPr marL="514350" indent="-514350">
              <a:buFont typeface="+mj-lt"/>
              <a:buAutoNum type="alphaUcPeriod"/>
            </a:pPr>
            <a:r>
              <a:rPr lang="en-US" dirty="0"/>
              <a:t>About 150 kHz</a:t>
            </a:r>
          </a:p>
          <a:p>
            <a:pPr marL="514350" indent="-514350">
              <a:buFont typeface="+mj-lt"/>
              <a:buAutoNum type="alphaUcPeriod"/>
            </a:pPr>
            <a:r>
              <a:rPr lang="en-US" dirty="0"/>
              <a:t>Between 10 and 15 kHz</a:t>
            </a:r>
          </a:p>
          <a:p>
            <a:pPr marL="514350" indent="-514350">
              <a:buFont typeface="+mj-lt"/>
              <a:buAutoNum type="alphaUcPeriod"/>
            </a:pPr>
            <a:r>
              <a:rPr lang="en-US" dirty="0"/>
              <a:t>Between 50 and 125 kHz</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T8A09 C 5-4</a:t>
            </a:r>
          </a:p>
        </p:txBody>
      </p:sp>
    </p:spTree>
    <p:extLst>
      <p:ext uri="{BB962C8B-B14F-4D97-AF65-F5344CB8AC3E}">
        <p14:creationId xmlns:p14="http://schemas.microsoft.com/office/powerpoint/2010/main" val="288771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the approximate bandwidth of AM fast-scan TV transmissions?</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More than 10 MHz</a:t>
            </a:r>
          </a:p>
          <a:p>
            <a:pPr marL="514350" indent="-514350">
              <a:buFont typeface="+mj-lt"/>
              <a:buAutoNum type="alphaUcPeriod"/>
            </a:pPr>
            <a:r>
              <a:rPr lang="en-US" dirty="0"/>
              <a:t>About 6 MHz</a:t>
            </a:r>
          </a:p>
          <a:p>
            <a:pPr marL="514350" indent="-514350">
              <a:buFont typeface="+mj-lt"/>
              <a:buAutoNum type="alphaUcPeriod"/>
            </a:pPr>
            <a:r>
              <a:rPr lang="en-US" dirty="0"/>
              <a:t>About 3 MHz</a:t>
            </a:r>
          </a:p>
          <a:p>
            <a:pPr marL="514350" indent="-514350">
              <a:buFont typeface="+mj-lt"/>
              <a:buAutoNum type="alphaUcPeriod"/>
            </a:pPr>
            <a:r>
              <a:rPr lang="en-US" dirty="0"/>
              <a:t>About 1 MHz</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T8A10 B 5-4</a:t>
            </a:r>
          </a:p>
        </p:txBody>
      </p:sp>
    </p:spTree>
    <p:extLst>
      <p:ext uri="{BB962C8B-B14F-4D97-AF65-F5344CB8AC3E}">
        <p14:creationId xmlns:p14="http://schemas.microsoft.com/office/powerpoint/2010/main" val="213636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the approximate bandwidth required to transmit a CW signal?</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2.4 kHz</a:t>
            </a:r>
          </a:p>
          <a:p>
            <a:pPr marL="514350" indent="-514350">
              <a:buFont typeface="+mj-lt"/>
              <a:buAutoNum type="alphaUcPeriod"/>
            </a:pPr>
            <a:r>
              <a:rPr lang="en-US" dirty="0"/>
              <a:t>150 Hz</a:t>
            </a:r>
          </a:p>
          <a:p>
            <a:pPr marL="514350" indent="-514350">
              <a:buFont typeface="+mj-lt"/>
              <a:buAutoNum type="alphaUcPeriod"/>
            </a:pPr>
            <a:r>
              <a:rPr lang="en-US" dirty="0"/>
              <a:t>1000 Hz</a:t>
            </a:r>
          </a:p>
          <a:p>
            <a:pPr marL="514350" indent="-514350">
              <a:buFont typeface="+mj-lt"/>
              <a:buAutoNum type="alphaUcPeriod"/>
            </a:pPr>
            <a:r>
              <a:rPr lang="en-US" dirty="0"/>
              <a:t>15 kHz</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T8A11 B 5-4</a:t>
            </a:r>
          </a:p>
        </p:txBody>
      </p:sp>
    </p:spTree>
    <p:extLst>
      <p:ext uri="{BB962C8B-B14F-4D97-AF65-F5344CB8AC3E}">
        <p14:creationId xmlns:p14="http://schemas.microsoft.com/office/powerpoint/2010/main" val="382758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10FB2-E432-EE1F-5D1C-AF6611591566}"/>
              </a:ext>
            </a:extLst>
          </p:cNvPr>
          <p:cNvSpPr>
            <a:spLocks noGrp="1"/>
          </p:cNvSpPr>
          <p:nvPr>
            <p:ph type="title"/>
          </p:nvPr>
        </p:nvSpPr>
        <p:spPr/>
        <p:txBody>
          <a:bodyPr/>
          <a:lstStyle/>
          <a:p>
            <a:r>
              <a:rPr lang="en-US" dirty="0"/>
              <a:t>Transmitters and Receivers</a:t>
            </a:r>
          </a:p>
        </p:txBody>
      </p:sp>
      <p:sp>
        <p:nvSpPr>
          <p:cNvPr id="3" name="Content Placeholder 2">
            <a:extLst>
              <a:ext uri="{FF2B5EF4-FFF2-40B4-BE49-F238E27FC236}">
                <a16:creationId xmlns:a16="http://schemas.microsoft.com/office/drawing/2014/main" id="{1A09ED86-FE1E-54F8-CFDD-00F373256C15}"/>
              </a:ext>
            </a:extLst>
          </p:cNvPr>
          <p:cNvSpPr>
            <a:spLocks noGrp="1"/>
          </p:cNvSpPr>
          <p:nvPr>
            <p:ph idx="1"/>
          </p:nvPr>
        </p:nvSpPr>
        <p:spPr/>
        <p:txBody>
          <a:bodyPr/>
          <a:lstStyle/>
          <a:p>
            <a:r>
              <a:rPr lang="en-US" dirty="0"/>
              <a:t>Usually combined into one unit called a </a:t>
            </a:r>
            <a:r>
              <a:rPr lang="en-US" i="1" dirty="0">
                <a:solidFill>
                  <a:srgbClr val="DA3427"/>
                </a:solidFill>
              </a:rPr>
              <a:t>transceiver</a:t>
            </a:r>
          </a:p>
          <a:p>
            <a:r>
              <a:rPr lang="en-US" dirty="0"/>
              <a:t>Give you control of </a:t>
            </a:r>
            <a:r>
              <a:rPr lang="en-US" i="1" dirty="0">
                <a:solidFill>
                  <a:srgbClr val="DA3427"/>
                </a:solidFill>
              </a:rPr>
              <a:t>frequency</a:t>
            </a:r>
            <a:r>
              <a:rPr lang="en-US" dirty="0"/>
              <a:t> and </a:t>
            </a:r>
            <a:r>
              <a:rPr lang="en-US" i="1" dirty="0">
                <a:solidFill>
                  <a:srgbClr val="DA3427"/>
                </a:solidFill>
              </a:rPr>
              <a:t>mode</a:t>
            </a:r>
          </a:p>
          <a:p>
            <a:r>
              <a:rPr lang="en-US" dirty="0"/>
              <a:t>Generalized categories</a:t>
            </a:r>
          </a:p>
          <a:p>
            <a:pPr lvl="1"/>
            <a:r>
              <a:rPr lang="en-US" dirty="0"/>
              <a:t>Mobile</a:t>
            </a:r>
          </a:p>
          <a:p>
            <a:pPr lvl="1"/>
            <a:r>
              <a:rPr lang="en-US" dirty="0"/>
              <a:t>Single band</a:t>
            </a:r>
          </a:p>
          <a:p>
            <a:pPr lvl="1"/>
            <a:r>
              <a:rPr lang="en-US" dirty="0"/>
              <a:t>Dual band</a:t>
            </a:r>
          </a:p>
          <a:p>
            <a:pPr lvl="1"/>
            <a:r>
              <a:rPr lang="en-US" dirty="0"/>
              <a:t>All band</a:t>
            </a:r>
          </a:p>
          <a:p>
            <a:pPr lvl="1"/>
            <a:r>
              <a:rPr lang="en-US" dirty="0"/>
              <a:t>Multi-mode</a:t>
            </a:r>
          </a:p>
          <a:p>
            <a:pPr lvl="1"/>
            <a:r>
              <a:rPr lang="en-US" dirty="0"/>
              <a:t>Handheld or HT</a:t>
            </a:r>
          </a:p>
          <a:p>
            <a:pPr lvl="1"/>
            <a:endParaRPr lang="en-US" dirty="0"/>
          </a:p>
          <a:p>
            <a:pPr lvl="1"/>
            <a:endParaRPr lang="en-US" dirty="0"/>
          </a:p>
        </p:txBody>
      </p:sp>
    </p:spTree>
    <p:extLst>
      <p:ext uri="{BB962C8B-B14F-4D97-AF65-F5344CB8AC3E}">
        <p14:creationId xmlns:p14="http://schemas.microsoft.com/office/powerpoint/2010/main" val="246571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0B4E-9D2E-BF5E-157E-E3CD6900C6BB}"/>
              </a:ext>
            </a:extLst>
          </p:cNvPr>
          <p:cNvSpPr>
            <a:spLocks noGrp="1"/>
          </p:cNvSpPr>
          <p:nvPr>
            <p:ph type="title"/>
          </p:nvPr>
        </p:nvSpPr>
        <p:spPr/>
        <p:txBody>
          <a:bodyPr/>
          <a:lstStyle/>
          <a:p>
            <a:r>
              <a:rPr lang="en-US" dirty="0"/>
              <a:t>Modulation &amp; Bandwidth</a:t>
            </a:r>
          </a:p>
        </p:txBody>
      </p:sp>
      <p:grpSp>
        <p:nvGrpSpPr>
          <p:cNvPr id="4" name="Group 3">
            <a:extLst>
              <a:ext uri="{FF2B5EF4-FFF2-40B4-BE49-F238E27FC236}">
                <a16:creationId xmlns:a16="http://schemas.microsoft.com/office/drawing/2014/main" id="{5F5A4E40-6B27-91BD-1DB1-0FFC91538B29}"/>
              </a:ext>
            </a:extLst>
          </p:cNvPr>
          <p:cNvGrpSpPr/>
          <p:nvPr/>
        </p:nvGrpSpPr>
        <p:grpSpPr>
          <a:xfrm>
            <a:off x="3948545" y="1624635"/>
            <a:ext cx="7818248" cy="5067110"/>
            <a:chOff x="124690" y="1536962"/>
            <a:chExt cx="5939225" cy="3797038"/>
          </a:xfrm>
        </p:grpSpPr>
        <p:sp>
          <p:nvSpPr>
            <p:cNvPr id="5" name="Rectangle 4">
              <a:extLst>
                <a:ext uri="{FF2B5EF4-FFF2-40B4-BE49-F238E27FC236}">
                  <a16:creationId xmlns:a16="http://schemas.microsoft.com/office/drawing/2014/main" id="{2ABE0048-C385-F780-6EA4-5C403C6CEF4E}"/>
                </a:ext>
              </a:extLst>
            </p:cNvPr>
            <p:cNvSpPr/>
            <p:nvPr/>
          </p:nvSpPr>
          <p:spPr>
            <a:xfrm>
              <a:off x="401782" y="3325091"/>
              <a:ext cx="1427018" cy="6511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TRANSMITTER</a:t>
              </a:r>
            </a:p>
          </p:txBody>
        </p:sp>
        <p:sp>
          <p:nvSpPr>
            <p:cNvPr id="6" name="Rectangle 5">
              <a:extLst>
                <a:ext uri="{FF2B5EF4-FFF2-40B4-BE49-F238E27FC236}">
                  <a16:creationId xmlns:a16="http://schemas.microsoft.com/office/drawing/2014/main" id="{68D50105-D44A-BE81-FB17-A7A7F8351E24}"/>
                </a:ext>
              </a:extLst>
            </p:cNvPr>
            <p:cNvSpPr/>
            <p:nvPr/>
          </p:nvSpPr>
          <p:spPr>
            <a:xfrm>
              <a:off x="2355273" y="3325090"/>
              <a:ext cx="1427018" cy="6511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 SWITCH</a:t>
              </a:r>
            </a:p>
          </p:txBody>
        </p:sp>
        <p:sp>
          <p:nvSpPr>
            <p:cNvPr id="7" name="Rectangle 6">
              <a:extLst>
                <a:ext uri="{FF2B5EF4-FFF2-40B4-BE49-F238E27FC236}">
                  <a16:creationId xmlns:a16="http://schemas.microsoft.com/office/drawing/2014/main" id="{FFEEF6A8-1B7C-8A2B-13C3-55EA4C77C175}"/>
                </a:ext>
              </a:extLst>
            </p:cNvPr>
            <p:cNvSpPr/>
            <p:nvPr/>
          </p:nvSpPr>
          <p:spPr>
            <a:xfrm>
              <a:off x="4241678" y="3325089"/>
              <a:ext cx="1427018" cy="6511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RECEIVER</a:t>
              </a:r>
            </a:p>
          </p:txBody>
        </p:sp>
        <p:sp>
          <p:nvSpPr>
            <p:cNvPr id="8" name="Rectangle 7">
              <a:extLst>
                <a:ext uri="{FF2B5EF4-FFF2-40B4-BE49-F238E27FC236}">
                  <a16:creationId xmlns:a16="http://schemas.microsoft.com/office/drawing/2014/main" id="{B4E7F385-9375-A69A-E419-95E7341D8C30}"/>
                </a:ext>
              </a:extLst>
            </p:cNvPr>
            <p:cNvSpPr/>
            <p:nvPr/>
          </p:nvSpPr>
          <p:spPr>
            <a:xfrm>
              <a:off x="540327" y="4461164"/>
              <a:ext cx="1149927" cy="762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POWER SUPPLY</a:t>
              </a:r>
            </a:p>
          </p:txBody>
        </p:sp>
        <p:cxnSp>
          <p:nvCxnSpPr>
            <p:cNvPr id="9" name="Straight Connector 8">
              <a:extLst>
                <a:ext uri="{FF2B5EF4-FFF2-40B4-BE49-F238E27FC236}">
                  <a16:creationId xmlns:a16="http://schemas.microsoft.com/office/drawing/2014/main" id="{D193F81B-243D-C3EC-4341-E2C1F9DBECA2}"/>
                </a:ext>
              </a:extLst>
            </p:cNvPr>
            <p:cNvCxnSpPr>
              <a:stCxn id="8" idx="0"/>
              <a:endCxn id="5" idx="2"/>
            </p:cNvCxnSpPr>
            <p:nvPr/>
          </p:nvCxnSpPr>
          <p:spPr>
            <a:xfrm flipV="1">
              <a:off x="1115291" y="3976254"/>
              <a:ext cx="0" cy="484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F967E4A6-739C-6CB3-5AA7-3F361CC7B8A4}"/>
                </a:ext>
              </a:extLst>
            </p:cNvPr>
            <p:cNvCxnSpPr>
              <a:stCxn id="8" idx="3"/>
              <a:endCxn id="7" idx="2"/>
            </p:cNvCxnSpPr>
            <p:nvPr/>
          </p:nvCxnSpPr>
          <p:spPr>
            <a:xfrm flipV="1">
              <a:off x="1690254" y="3976252"/>
              <a:ext cx="3264933" cy="86591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1D90DC7B-BC4C-510B-35BE-BF8B9149A64D}"/>
                </a:ext>
              </a:extLst>
            </p:cNvPr>
            <p:cNvCxnSpPr>
              <a:stCxn id="5" idx="3"/>
              <a:endCxn id="6" idx="1"/>
            </p:cNvCxnSpPr>
            <p:nvPr/>
          </p:nvCxnSpPr>
          <p:spPr>
            <a:xfrm flipV="1">
              <a:off x="1828800" y="3650672"/>
              <a:ext cx="526473" cy="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F306A05D-63BD-1C33-243B-B2D150526DF5}"/>
                </a:ext>
              </a:extLst>
            </p:cNvPr>
            <p:cNvCxnSpPr>
              <a:stCxn id="6" idx="3"/>
              <a:endCxn id="7" idx="1"/>
            </p:cNvCxnSpPr>
            <p:nvPr/>
          </p:nvCxnSpPr>
          <p:spPr>
            <a:xfrm flipV="1">
              <a:off x="3782291" y="3650671"/>
              <a:ext cx="459387" cy="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2C4558-4391-85E1-010C-62CF63AD9728}"/>
                </a:ext>
              </a:extLst>
            </p:cNvPr>
            <p:cNvCxnSpPr>
              <a:stCxn id="6" idx="0"/>
            </p:cNvCxnSpPr>
            <p:nvPr/>
          </p:nvCxnSpPr>
          <p:spPr>
            <a:xfrm flipV="1">
              <a:off x="3068782" y="2313709"/>
              <a:ext cx="0" cy="10113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0DD023-1B59-6EDE-C719-4E5749971D91}"/>
                </a:ext>
              </a:extLst>
            </p:cNvPr>
            <p:cNvCxnSpPr/>
            <p:nvPr/>
          </p:nvCxnSpPr>
          <p:spPr>
            <a:xfrm flipV="1">
              <a:off x="3068782" y="1856509"/>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B04D4425-87A7-8EE1-3808-CDF9853DBE3F}"/>
                </a:ext>
              </a:extLst>
            </p:cNvPr>
            <p:cNvSpPr/>
            <p:nvPr/>
          </p:nvSpPr>
          <p:spPr>
            <a:xfrm rot="10800000">
              <a:off x="2839526" y="1842660"/>
              <a:ext cx="443346" cy="27016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BBD9349-087C-0A6A-8BC6-CC77CE7010D7}"/>
                </a:ext>
              </a:extLst>
            </p:cNvPr>
            <p:cNvSpPr/>
            <p:nvPr/>
          </p:nvSpPr>
          <p:spPr>
            <a:xfrm>
              <a:off x="2715491" y="1717964"/>
              <a:ext cx="775854" cy="137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D5C0770-5DFB-28C4-FBC1-3D18F6EFBD88}"/>
                </a:ext>
              </a:extLst>
            </p:cNvPr>
            <p:cNvSpPr/>
            <p:nvPr/>
          </p:nvSpPr>
          <p:spPr>
            <a:xfrm>
              <a:off x="249382" y="3158836"/>
              <a:ext cx="5597235" cy="1011381"/>
            </a:xfrm>
            <a:prstGeom prst="rect">
              <a:avLst/>
            </a:pr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4842578-DCD0-D5CA-1CE4-63DE9C0378AC}"/>
                </a:ext>
              </a:extLst>
            </p:cNvPr>
            <p:cNvSpPr txBox="1"/>
            <p:nvPr/>
          </p:nvSpPr>
          <p:spPr>
            <a:xfrm>
              <a:off x="4610764" y="2544945"/>
              <a:ext cx="1288717" cy="307777"/>
            </a:xfrm>
            <a:prstGeom prst="rect">
              <a:avLst/>
            </a:prstGeom>
            <a:noFill/>
          </p:spPr>
          <p:txBody>
            <a:bodyPr wrap="square" rtlCol="0">
              <a:spAutoFit/>
            </a:bodyPr>
            <a:lstStyle/>
            <a:p>
              <a:r>
                <a:rPr lang="en-US" sz="1400" dirty="0"/>
                <a:t>Transceiver</a:t>
              </a:r>
            </a:p>
          </p:txBody>
        </p:sp>
        <p:cxnSp>
          <p:nvCxnSpPr>
            <p:cNvPr id="19" name="Straight Arrow Connector 18">
              <a:extLst>
                <a:ext uri="{FF2B5EF4-FFF2-40B4-BE49-F238E27FC236}">
                  <a16:creationId xmlns:a16="http://schemas.microsoft.com/office/drawing/2014/main" id="{305C6FF2-5D6D-1E24-8C94-9B5FAB968609}"/>
                </a:ext>
              </a:extLst>
            </p:cNvPr>
            <p:cNvCxnSpPr>
              <a:cxnSpLocks/>
            </p:cNvCxnSpPr>
            <p:nvPr/>
          </p:nvCxnSpPr>
          <p:spPr>
            <a:xfrm flipH="1">
              <a:off x="4955187" y="2803081"/>
              <a:ext cx="139327" cy="355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72ECA62-2C66-5C87-2F26-3CCCC837D982}"/>
                </a:ext>
              </a:extLst>
            </p:cNvPr>
            <p:cNvSpPr txBox="1"/>
            <p:nvPr/>
          </p:nvSpPr>
          <p:spPr>
            <a:xfrm>
              <a:off x="2678508" y="1536962"/>
              <a:ext cx="1288717" cy="307777"/>
            </a:xfrm>
            <a:prstGeom prst="rect">
              <a:avLst/>
            </a:prstGeom>
            <a:noFill/>
          </p:spPr>
          <p:txBody>
            <a:bodyPr wrap="square" rtlCol="0">
              <a:spAutoFit/>
            </a:bodyPr>
            <a:lstStyle/>
            <a:p>
              <a:r>
                <a:rPr lang="en-US" sz="1400" dirty="0"/>
                <a:t>Antenna</a:t>
              </a:r>
            </a:p>
          </p:txBody>
        </p:sp>
        <p:cxnSp>
          <p:nvCxnSpPr>
            <p:cNvPr id="21" name="Straight Arrow Connector 20">
              <a:extLst>
                <a:ext uri="{FF2B5EF4-FFF2-40B4-BE49-F238E27FC236}">
                  <a16:creationId xmlns:a16="http://schemas.microsoft.com/office/drawing/2014/main" id="{82446F56-0F2D-1391-F4AF-99C10071A59F}"/>
                </a:ext>
              </a:extLst>
            </p:cNvPr>
            <p:cNvCxnSpPr/>
            <p:nvPr/>
          </p:nvCxnSpPr>
          <p:spPr>
            <a:xfrm>
              <a:off x="2355273" y="2313709"/>
              <a:ext cx="692726" cy="385124"/>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C02C21A-18CE-1B70-9C43-D3ACB0D371D0}"/>
                </a:ext>
              </a:extLst>
            </p:cNvPr>
            <p:cNvSpPr txBox="1"/>
            <p:nvPr/>
          </p:nvSpPr>
          <p:spPr>
            <a:xfrm>
              <a:off x="1570181" y="2070352"/>
              <a:ext cx="1288717" cy="307777"/>
            </a:xfrm>
            <a:prstGeom prst="rect">
              <a:avLst/>
            </a:prstGeom>
            <a:noFill/>
          </p:spPr>
          <p:txBody>
            <a:bodyPr wrap="square" rtlCol="0">
              <a:spAutoFit/>
            </a:bodyPr>
            <a:lstStyle/>
            <a:p>
              <a:r>
                <a:rPr lang="en-US" sz="1400" dirty="0"/>
                <a:t>Feed line</a:t>
              </a:r>
            </a:p>
          </p:txBody>
        </p:sp>
        <p:sp>
          <p:nvSpPr>
            <p:cNvPr id="23" name="Rectangle 22">
              <a:extLst>
                <a:ext uri="{FF2B5EF4-FFF2-40B4-BE49-F238E27FC236}">
                  <a16:creationId xmlns:a16="http://schemas.microsoft.com/office/drawing/2014/main" id="{81D76132-99C7-6F5B-181E-00162C0AD29C}"/>
                </a:ext>
              </a:extLst>
            </p:cNvPr>
            <p:cNvSpPr/>
            <p:nvPr/>
          </p:nvSpPr>
          <p:spPr>
            <a:xfrm>
              <a:off x="124690" y="1536962"/>
              <a:ext cx="5939225" cy="37970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itle 3">
            <a:extLst>
              <a:ext uri="{FF2B5EF4-FFF2-40B4-BE49-F238E27FC236}">
                <a16:creationId xmlns:a16="http://schemas.microsoft.com/office/drawing/2014/main" id="{E09289F0-0EBB-DB7A-ED9D-3BD89633CEEB}"/>
              </a:ext>
            </a:extLst>
          </p:cNvPr>
          <p:cNvSpPr txBox="1">
            <a:spLocks/>
          </p:cNvSpPr>
          <p:nvPr/>
        </p:nvSpPr>
        <p:spPr>
          <a:xfrm>
            <a:off x="235748" y="1889993"/>
            <a:ext cx="3240008" cy="16997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4183F"/>
                </a:solidFill>
                <a:latin typeface="+mn-lt"/>
                <a:ea typeface="+mj-ea"/>
                <a:cs typeface="+mj-cs"/>
              </a:defRPr>
            </a:lvl1pPr>
          </a:lstStyle>
          <a:p>
            <a:pPr algn="ctr"/>
            <a:r>
              <a:rPr lang="en-US" sz="3600" dirty="0"/>
              <a:t>The Basic Radio Station</a:t>
            </a:r>
          </a:p>
        </p:txBody>
      </p:sp>
      <p:sp>
        <p:nvSpPr>
          <p:cNvPr id="25" name="TextBox 24">
            <a:extLst>
              <a:ext uri="{FF2B5EF4-FFF2-40B4-BE49-F238E27FC236}">
                <a16:creationId xmlns:a16="http://schemas.microsoft.com/office/drawing/2014/main" id="{4F4EE747-28E4-8380-4961-76EE45FBC027}"/>
              </a:ext>
            </a:extLst>
          </p:cNvPr>
          <p:cNvSpPr txBox="1"/>
          <p:nvPr/>
        </p:nvSpPr>
        <p:spPr>
          <a:xfrm>
            <a:off x="235748" y="5850729"/>
            <a:ext cx="3166031" cy="369332"/>
          </a:xfrm>
          <a:prstGeom prst="rect">
            <a:avLst/>
          </a:prstGeom>
          <a:noFill/>
        </p:spPr>
        <p:txBody>
          <a:bodyPr wrap="square" rtlCol="0">
            <a:spAutoFit/>
          </a:bodyPr>
          <a:lstStyle/>
          <a:p>
            <a:r>
              <a:rPr lang="en-US" i="1" dirty="0">
                <a:solidFill>
                  <a:srgbClr val="C00000"/>
                </a:solidFill>
              </a:rPr>
              <a:t>Review from previous module</a:t>
            </a:r>
          </a:p>
        </p:txBody>
      </p:sp>
    </p:spTree>
    <p:extLst>
      <p:ext uri="{BB962C8B-B14F-4D97-AF65-F5344CB8AC3E}">
        <p14:creationId xmlns:p14="http://schemas.microsoft.com/office/powerpoint/2010/main" val="1737738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FF4D-61DF-1095-152D-96CAA0856615}"/>
              </a:ext>
            </a:extLst>
          </p:cNvPr>
          <p:cNvSpPr>
            <a:spLocks noGrp="1"/>
          </p:cNvSpPr>
          <p:nvPr>
            <p:ph type="title"/>
          </p:nvPr>
        </p:nvSpPr>
        <p:spPr/>
        <p:txBody>
          <a:bodyPr/>
          <a:lstStyle/>
          <a:p>
            <a:r>
              <a:rPr lang="en-US" dirty="0"/>
              <a:t>Single-Band Mobile</a:t>
            </a:r>
          </a:p>
        </p:txBody>
      </p:sp>
      <p:sp>
        <p:nvSpPr>
          <p:cNvPr id="3" name="Content Placeholder 2">
            <a:extLst>
              <a:ext uri="{FF2B5EF4-FFF2-40B4-BE49-F238E27FC236}">
                <a16:creationId xmlns:a16="http://schemas.microsoft.com/office/drawing/2014/main" id="{665A55C4-BCD6-5956-837A-65E0054CA6CD}"/>
              </a:ext>
            </a:extLst>
          </p:cNvPr>
          <p:cNvSpPr>
            <a:spLocks noGrp="1"/>
          </p:cNvSpPr>
          <p:nvPr>
            <p:ph idx="1"/>
          </p:nvPr>
        </p:nvSpPr>
        <p:spPr/>
        <p:txBody>
          <a:bodyPr/>
          <a:lstStyle/>
          <a:p>
            <a:r>
              <a:rPr lang="en-US" dirty="0"/>
              <a:t>Single-band, 2 meter … good starter radio</a:t>
            </a:r>
          </a:p>
          <a:p>
            <a:r>
              <a:rPr lang="en-US" dirty="0"/>
              <a:t>Operates from 13.8 volts DC, requires external power supply or car battery</a:t>
            </a:r>
          </a:p>
          <a:p>
            <a:r>
              <a:rPr lang="en-US" dirty="0"/>
              <a:t>Requires an external antenna</a:t>
            </a:r>
          </a:p>
          <a:p>
            <a:r>
              <a:rPr lang="en-US" dirty="0"/>
              <a:t>Can be operated mobile or as a base station</a:t>
            </a:r>
          </a:p>
          <a:p>
            <a:r>
              <a:rPr lang="en-US" dirty="0"/>
              <a:t>Limited to frequency modulation (FM) and usually either 2 meters or 70 cm bands</a:t>
            </a:r>
          </a:p>
          <a:p>
            <a:r>
              <a:rPr lang="en-US" dirty="0"/>
              <a:t>Up to approximately 50 watts output</a:t>
            </a:r>
          </a:p>
          <a:p>
            <a:r>
              <a:rPr lang="en-US" dirty="0"/>
              <a:t>Typical frequencies: VHF/UHF FM</a:t>
            </a:r>
          </a:p>
          <a:p>
            <a:endParaRPr lang="en-US" dirty="0"/>
          </a:p>
        </p:txBody>
      </p:sp>
    </p:spTree>
    <p:extLst>
      <p:ext uri="{BB962C8B-B14F-4D97-AF65-F5344CB8AC3E}">
        <p14:creationId xmlns:p14="http://schemas.microsoft.com/office/powerpoint/2010/main" val="84210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ACA3-1632-62FB-A786-E9A557F3FE4C}"/>
              </a:ext>
            </a:extLst>
          </p:cNvPr>
          <p:cNvSpPr>
            <a:spLocks noGrp="1"/>
          </p:cNvSpPr>
          <p:nvPr>
            <p:ph type="title"/>
          </p:nvPr>
        </p:nvSpPr>
        <p:spPr/>
        <p:txBody>
          <a:bodyPr/>
          <a:lstStyle/>
          <a:p>
            <a:r>
              <a:rPr lang="en-US" dirty="0"/>
              <a:t>Dual-Band Mobile</a:t>
            </a:r>
          </a:p>
        </p:txBody>
      </p:sp>
      <p:sp>
        <p:nvSpPr>
          <p:cNvPr id="3" name="Content Placeholder 2">
            <a:extLst>
              <a:ext uri="{FF2B5EF4-FFF2-40B4-BE49-F238E27FC236}">
                <a16:creationId xmlns:a16="http://schemas.microsoft.com/office/drawing/2014/main" id="{AFBE16EA-98D6-AE1A-0852-83CAC6B2C66B}"/>
              </a:ext>
            </a:extLst>
          </p:cNvPr>
          <p:cNvSpPr>
            <a:spLocks noGrp="1"/>
          </p:cNvSpPr>
          <p:nvPr>
            <p:ph idx="1"/>
          </p:nvPr>
        </p:nvSpPr>
        <p:spPr/>
        <p:txBody>
          <a:bodyPr/>
          <a:lstStyle/>
          <a:p>
            <a:r>
              <a:rPr lang="en-US" dirty="0"/>
              <a:t>Same as the single-band transceiver but includes additional band(s)</a:t>
            </a:r>
          </a:p>
          <a:p>
            <a:r>
              <a:rPr lang="en-US" dirty="0"/>
              <a:t>Most common are 2 meter and 70 cm bands</a:t>
            </a:r>
          </a:p>
          <a:p>
            <a:r>
              <a:rPr lang="en-US" dirty="0"/>
              <a:t>Often includes 6 meters, 222 MHz (1.25 meters) or 1.2 GHz bands</a:t>
            </a:r>
          </a:p>
          <a:p>
            <a:r>
              <a:rPr lang="en-US" dirty="0"/>
              <a:t>Might have separate antenna connections for each band or a single connection for a dual-band antenna</a:t>
            </a:r>
          </a:p>
          <a:p>
            <a:r>
              <a:rPr lang="en-US" dirty="0"/>
              <a:t>Up to approximately 50 watts output</a:t>
            </a:r>
          </a:p>
          <a:p>
            <a:r>
              <a:rPr lang="en-US" dirty="0"/>
              <a:t>Typical frequencies: VHF/UHF FM</a:t>
            </a:r>
          </a:p>
          <a:p>
            <a:endParaRPr lang="en-US" dirty="0"/>
          </a:p>
          <a:p>
            <a:endParaRPr lang="en-US" dirty="0"/>
          </a:p>
        </p:txBody>
      </p:sp>
    </p:spTree>
    <p:extLst>
      <p:ext uri="{BB962C8B-B14F-4D97-AF65-F5344CB8AC3E}">
        <p14:creationId xmlns:p14="http://schemas.microsoft.com/office/powerpoint/2010/main" val="38223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D4BF-AE93-4183-1942-A624E52BE83C}"/>
              </a:ext>
            </a:extLst>
          </p:cNvPr>
          <p:cNvSpPr>
            <a:spLocks noGrp="1"/>
          </p:cNvSpPr>
          <p:nvPr>
            <p:ph type="title"/>
          </p:nvPr>
        </p:nvSpPr>
        <p:spPr/>
        <p:txBody>
          <a:bodyPr/>
          <a:lstStyle/>
          <a:p>
            <a:r>
              <a:rPr lang="en-US" dirty="0"/>
              <a:t>Multimode Transceiver</a:t>
            </a:r>
          </a:p>
        </p:txBody>
      </p:sp>
      <p:sp>
        <p:nvSpPr>
          <p:cNvPr id="3" name="Content Placeholder 2">
            <a:extLst>
              <a:ext uri="{FF2B5EF4-FFF2-40B4-BE49-F238E27FC236}">
                <a16:creationId xmlns:a16="http://schemas.microsoft.com/office/drawing/2014/main" id="{6BADEFFD-4F5B-274D-E099-397C4FE04A8E}"/>
              </a:ext>
            </a:extLst>
          </p:cNvPr>
          <p:cNvSpPr>
            <a:spLocks noGrp="1"/>
          </p:cNvSpPr>
          <p:nvPr>
            <p:ph idx="1"/>
          </p:nvPr>
        </p:nvSpPr>
        <p:spPr/>
        <p:txBody>
          <a:bodyPr/>
          <a:lstStyle/>
          <a:p>
            <a:r>
              <a:rPr lang="en-US" dirty="0"/>
              <a:t>Nearly all HF rigs are multimode</a:t>
            </a:r>
          </a:p>
          <a:p>
            <a:r>
              <a:rPr lang="en-US" dirty="0"/>
              <a:t>VHF multimode operates on FM plus AM/SSB/CW modes</a:t>
            </a:r>
          </a:p>
          <a:p>
            <a:r>
              <a:rPr lang="en-US" dirty="0"/>
              <a:t>Required for </a:t>
            </a:r>
            <a:r>
              <a:rPr lang="en-US" i="1" dirty="0">
                <a:solidFill>
                  <a:srgbClr val="0000FF"/>
                </a:solidFill>
              </a:rPr>
              <a:t>weak-signal</a:t>
            </a:r>
            <a:r>
              <a:rPr lang="en-US" dirty="0"/>
              <a:t> operation on VHF/UHF</a:t>
            </a:r>
          </a:p>
          <a:p>
            <a:r>
              <a:rPr lang="en-US" dirty="0"/>
              <a:t>More features add complexity and cost</a:t>
            </a:r>
          </a:p>
          <a:p>
            <a:r>
              <a:rPr lang="en-US" dirty="0"/>
              <a:t>More flexibility will allow you to explore new modes as you gain experience (and increased license privileges)</a:t>
            </a:r>
          </a:p>
          <a:p>
            <a:endParaRPr lang="en-US" dirty="0"/>
          </a:p>
        </p:txBody>
      </p:sp>
    </p:spTree>
    <p:extLst>
      <p:ext uri="{BB962C8B-B14F-4D97-AF65-F5344CB8AC3E}">
        <p14:creationId xmlns:p14="http://schemas.microsoft.com/office/powerpoint/2010/main" val="358035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E7D7-AB27-32C0-D8CD-DA0153CABB19}"/>
              </a:ext>
            </a:extLst>
          </p:cNvPr>
          <p:cNvSpPr>
            <a:spLocks noGrp="1"/>
          </p:cNvSpPr>
          <p:nvPr>
            <p:ph type="title"/>
          </p:nvPr>
        </p:nvSpPr>
        <p:spPr/>
        <p:txBody>
          <a:bodyPr/>
          <a:lstStyle/>
          <a:p>
            <a:r>
              <a:rPr lang="en-US" dirty="0"/>
              <a:t>Multiband Transceiver</a:t>
            </a:r>
          </a:p>
        </p:txBody>
      </p:sp>
      <p:sp>
        <p:nvSpPr>
          <p:cNvPr id="3" name="Content Placeholder 2">
            <a:extLst>
              <a:ext uri="{FF2B5EF4-FFF2-40B4-BE49-F238E27FC236}">
                <a16:creationId xmlns:a16="http://schemas.microsoft.com/office/drawing/2014/main" id="{9B7F553D-DB7F-1C71-4940-F2142F777DD6}"/>
              </a:ext>
            </a:extLst>
          </p:cNvPr>
          <p:cNvSpPr>
            <a:spLocks noGrp="1"/>
          </p:cNvSpPr>
          <p:nvPr>
            <p:ph idx="1"/>
          </p:nvPr>
        </p:nvSpPr>
        <p:spPr/>
        <p:txBody>
          <a:bodyPr/>
          <a:lstStyle/>
          <a:p>
            <a:r>
              <a:rPr lang="en-US" dirty="0"/>
              <a:t>Covers many bands – usually refers to coverage of HF + VHF/UHF</a:t>
            </a:r>
          </a:p>
          <a:p>
            <a:r>
              <a:rPr lang="en-US" dirty="0"/>
              <a:t>Also covers all modes</a:t>
            </a:r>
          </a:p>
          <a:p>
            <a:r>
              <a:rPr lang="en-US" dirty="0"/>
              <a:t>Frequently 100 watts on HF, some power limitations on high bands (25-50 watts)</a:t>
            </a:r>
          </a:p>
          <a:p>
            <a:r>
              <a:rPr lang="en-US" dirty="0"/>
              <a:t>Larger units have internal power supplies, smaller units need external power supply</a:t>
            </a:r>
          </a:p>
          <a:p>
            <a:r>
              <a:rPr lang="en-US" dirty="0"/>
              <a:t>Some have built-in “tuners”</a:t>
            </a:r>
          </a:p>
        </p:txBody>
      </p:sp>
    </p:spTree>
    <p:extLst>
      <p:ext uri="{BB962C8B-B14F-4D97-AF65-F5344CB8AC3E}">
        <p14:creationId xmlns:p14="http://schemas.microsoft.com/office/powerpoint/2010/main" val="414019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0B8C-8FCD-DA42-B565-B86EC22E76AB}"/>
              </a:ext>
            </a:extLst>
          </p:cNvPr>
          <p:cNvSpPr>
            <a:spLocks noGrp="1"/>
          </p:cNvSpPr>
          <p:nvPr>
            <p:ph type="title"/>
          </p:nvPr>
        </p:nvSpPr>
        <p:spPr/>
        <p:txBody>
          <a:bodyPr/>
          <a:lstStyle/>
          <a:p>
            <a:r>
              <a:rPr lang="en-US" dirty="0"/>
              <a:t>Handheld (HT) Transceiver</a:t>
            </a:r>
          </a:p>
        </p:txBody>
      </p:sp>
      <p:sp>
        <p:nvSpPr>
          <p:cNvPr id="3" name="Content Placeholder 2">
            <a:extLst>
              <a:ext uri="{FF2B5EF4-FFF2-40B4-BE49-F238E27FC236}">
                <a16:creationId xmlns:a16="http://schemas.microsoft.com/office/drawing/2014/main" id="{2B400E9E-DC76-A56D-9DC6-A845442AD93A}"/>
              </a:ext>
            </a:extLst>
          </p:cNvPr>
          <p:cNvSpPr>
            <a:spLocks noGrp="1"/>
          </p:cNvSpPr>
          <p:nvPr>
            <p:ph idx="1"/>
          </p:nvPr>
        </p:nvSpPr>
        <p:spPr/>
        <p:txBody>
          <a:bodyPr/>
          <a:lstStyle/>
          <a:p>
            <a:r>
              <a:rPr lang="en-US" dirty="0"/>
              <a:t>Small handheld FM units</a:t>
            </a:r>
          </a:p>
          <a:p>
            <a:r>
              <a:rPr lang="en-US" dirty="0"/>
              <a:t>Can be single band or dual band</a:t>
            </a:r>
          </a:p>
          <a:p>
            <a:r>
              <a:rPr lang="en-US" dirty="0"/>
              <a:t>Limited power (usually 5 watts or less)</a:t>
            </a:r>
          </a:p>
          <a:p>
            <a:r>
              <a:rPr lang="en-US" dirty="0"/>
              <a:t>Includes power (battery) and antenna in one package</a:t>
            </a:r>
          </a:p>
          <a:p>
            <a:r>
              <a:rPr lang="en-US" dirty="0"/>
              <a:t>Often purchased as a starter rig but low power limits range</a:t>
            </a:r>
          </a:p>
          <a:p>
            <a:r>
              <a:rPr lang="en-US" dirty="0"/>
              <a:t>Single, dual and multiband versions (with increasing cost and complexity)</a:t>
            </a:r>
          </a:p>
          <a:p>
            <a:r>
              <a:rPr lang="en-US" dirty="0"/>
              <a:t>Some can receive outside the ham bands, such as aircraft, commercial FM broadcast, etc.</a:t>
            </a:r>
          </a:p>
          <a:p>
            <a:endParaRPr lang="en-US" dirty="0"/>
          </a:p>
          <a:p>
            <a:endParaRPr lang="en-US" dirty="0"/>
          </a:p>
        </p:txBody>
      </p:sp>
    </p:spTree>
    <p:extLst>
      <p:ext uri="{BB962C8B-B14F-4D97-AF65-F5344CB8AC3E}">
        <p14:creationId xmlns:p14="http://schemas.microsoft.com/office/powerpoint/2010/main" val="14079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0B8C-8FCD-DA42-B565-B86EC22E76AB}"/>
              </a:ext>
            </a:extLst>
          </p:cNvPr>
          <p:cNvSpPr>
            <a:spLocks noGrp="1"/>
          </p:cNvSpPr>
          <p:nvPr>
            <p:ph type="title"/>
          </p:nvPr>
        </p:nvSpPr>
        <p:spPr/>
        <p:txBody>
          <a:bodyPr/>
          <a:lstStyle/>
          <a:p>
            <a:r>
              <a:rPr lang="en-US" dirty="0"/>
              <a:t>Handheld (HT) Transceiver (cont.)</a:t>
            </a:r>
          </a:p>
        </p:txBody>
      </p:sp>
      <p:sp>
        <p:nvSpPr>
          <p:cNvPr id="3" name="Content Placeholder 2">
            <a:extLst>
              <a:ext uri="{FF2B5EF4-FFF2-40B4-BE49-F238E27FC236}">
                <a16:creationId xmlns:a16="http://schemas.microsoft.com/office/drawing/2014/main" id="{2B400E9E-DC76-A56D-9DC6-A845442AD93A}"/>
              </a:ext>
            </a:extLst>
          </p:cNvPr>
          <p:cNvSpPr>
            <a:spLocks noGrp="1"/>
          </p:cNvSpPr>
          <p:nvPr>
            <p:ph idx="1"/>
          </p:nvPr>
        </p:nvSpPr>
        <p:spPr>
          <a:xfrm>
            <a:off x="838200" y="1825625"/>
            <a:ext cx="10515600" cy="4667250"/>
          </a:xfrm>
        </p:spPr>
        <p:txBody>
          <a:bodyPr>
            <a:normAutofit fontScale="92500" lnSpcReduction="10000"/>
          </a:bodyPr>
          <a:lstStyle/>
          <a:p>
            <a:r>
              <a:rPr lang="en-US" dirty="0"/>
              <a:t>Very portable and self-contained</a:t>
            </a:r>
          </a:p>
          <a:p>
            <a:r>
              <a:rPr lang="en-US" dirty="0"/>
              <a:t>Internal microphone and speaker</a:t>
            </a:r>
          </a:p>
          <a:p>
            <a:r>
              <a:rPr lang="en-US" dirty="0"/>
              <a:t>Rubber duck antenna</a:t>
            </a:r>
          </a:p>
          <a:p>
            <a:r>
              <a:rPr lang="en-US" dirty="0"/>
              <a:t>Battery powered</a:t>
            </a:r>
          </a:p>
          <a:p>
            <a:r>
              <a:rPr lang="en-US" dirty="0"/>
              <a:t>Extra battery packs</a:t>
            </a:r>
          </a:p>
          <a:p>
            <a:pPr lvl="1"/>
            <a:r>
              <a:rPr lang="en-US" dirty="0"/>
              <a:t>AA cell pack useful in emergencies</a:t>
            </a:r>
          </a:p>
          <a:p>
            <a:r>
              <a:rPr lang="en-US" dirty="0"/>
              <a:t>Drop-in, fast charger</a:t>
            </a:r>
          </a:p>
          <a:p>
            <a:r>
              <a:rPr lang="en-US" dirty="0"/>
              <a:t>Extended antenna</a:t>
            </a:r>
          </a:p>
          <a:p>
            <a:r>
              <a:rPr lang="en-US" dirty="0"/>
              <a:t>External microphone and speaker</a:t>
            </a:r>
          </a:p>
          <a:p>
            <a:r>
              <a:rPr lang="en-US" dirty="0"/>
              <a:t>Headset</a:t>
            </a:r>
          </a:p>
          <a:p>
            <a:endParaRPr lang="en-US" dirty="0"/>
          </a:p>
          <a:p>
            <a:endParaRPr lang="en-US" dirty="0"/>
          </a:p>
        </p:txBody>
      </p:sp>
    </p:spTree>
    <p:extLst>
      <p:ext uri="{BB962C8B-B14F-4D97-AF65-F5344CB8AC3E}">
        <p14:creationId xmlns:p14="http://schemas.microsoft.com/office/powerpoint/2010/main" val="98397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BABA-5BA2-3194-2620-0DD8422C234A}"/>
              </a:ext>
            </a:extLst>
          </p:cNvPr>
          <p:cNvSpPr>
            <a:spLocks noGrp="1"/>
          </p:cNvSpPr>
          <p:nvPr>
            <p:ph type="title"/>
          </p:nvPr>
        </p:nvSpPr>
        <p:spPr>
          <a:xfrm>
            <a:off x="209550" y="0"/>
            <a:ext cx="10515600" cy="1139825"/>
          </a:xfrm>
        </p:spPr>
        <p:txBody>
          <a:bodyPr/>
          <a:lstStyle/>
          <a:p>
            <a:r>
              <a:rPr lang="en-US" dirty="0"/>
              <a:t>Side-By-Side Comparison</a:t>
            </a:r>
          </a:p>
        </p:txBody>
      </p:sp>
      <p:graphicFrame>
        <p:nvGraphicFramePr>
          <p:cNvPr id="6" name="Table 6">
            <a:extLst>
              <a:ext uri="{FF2B5EF4-FFF2-40B4-BE49-F238E27FC236}">
                <a16:creationId xmlns:a16="http://schemas.microsoft.com/office/drawing/2014/main" id="{C539F7A4-944D-D522-33BB-5B34C8D839A4}"/>
              </a:ext>
            </a:extLst>
          </p:cNvPr>
          <p:cNvGraphicFramePr>
            <a:graphicFrameLocks noGrp="1"/>
          </p:cNvGraphicFramePr>
          <p:nvPr>
            <p:ph idx="1"/>
            <p:extLst>
              <p:ext uri="{D42A27DB-BD31-4B8C-83A1-F6EECF244321}">
                <p14:modId xmlns:p14="http://schemas.microsoft.com/office/powerpoint/2010/main" val="159092527"/>
              </p:ext>
            </p:extLst>
          </p:nvPr>
        </p:nvGraphicFramePr>
        <p:xfrm>
          <a:off x="209550" y="1276350"/>
          <a:ext cx="11753850" cy="5236032"/>
        </p:xfrm>
        <a:graphic>
          <a:graphicData uri="http://schemas.openxmlformats.org/drawingml/2006/table">
            <a:tbl>
              <a:tblPr firstRow="1" bandRow="1">
                <a:tableStyleId>{16D9F66E-5EB9-4882-86FB-DCBF35E3C3E4}</a:tableStyleId>
              </a:tblPr>
              <a:tblGrid>
                <a:gridCol w="1958975">
                  <a:extLst>
                    <a:ext uri="{9D8B030D-6E8A-4147-A177-3AD203B41FA5}">
                      <a16:colId xmlns:a16="http://schemas.microsoft.com/office/drawing/2014/main" val="3874099735"/>
                    </a:ext>
                  </a:extLst>
                </a:gridCol>
                <a:gridCol w="1958975">
                  <a:extLst>
                    <a:ext uri="{9D8B030D-6E8A-4147-A177-3AD203B41FA5}">
                      <a16:colId xmlns:a16="http://schemas.microsoft.com/office/drawing/2014/main" val="399160169"/>
                    </a:ext>
                  </a:extLst>
                </a:gridCol>
                <a:gridCol w="1958975">
                  <a:extLst>
                    <a:ext uri="{9D8B030D-6E8A-4147-A177-3AD203B41FA5}">
                      <a16:colId xmlns:a16="http://schemas.microsoft.com/office/drawing/2014/main" val="2246220630"/>
                    </a:ext>
                  </a:extLst>
                </a:gridCol>
                <a:gridCol w="1958975">
                  <a:extLst>
                    <a:ext uri="{9D8B030D-6E8A-4147-A177-3AD203B41FA5}">
                      <a16:colId xmlns:a16="http://schemas.microsoft.com/office/drawing/2014/main" val="378481218"/>
                    </a:ext>
                  </a:extLst>
                </a:gridCol>
                <a:gridCol w="1958975">
                  <a:extLst>
                    <a:ext uri="{9D8B030D-6E8A-4147-A177-3AD203B41FA5}">
                      <a16:colId xmlns:a16="http://schemas.microsoft.com/office/drawing/2014/main" val="3008983287"/>
                    </a:ext>
                  </a:extLst>
                </a:gridCol>
                <a:gridCol w="1958975">
                  <a:extLst>
                    <a:ext uri="{9D8B030D-6E8A-4147-A177-3AD203B41FA5}">
                      <a16:colId xmlns:a16="http://schemas.microsoft.com/office/drawing/2014/main" val="259683401"/>
                    </a:ext>
                  </a:extLst>
                </a:gridCol>
              </a:tblGrid>
              <a:tr h="737508">
                <a:tc>
                  <a:txBody>
                    <a:bodyPr/>
                    <a:lstStyle/>
                    <a:p>
                      <a:endParaRPr lang="en-US" dirty="0">
                        <a:solidFill>
                          <a:schemeClr val="bg1"/>
                        </a:solidFill>
                      </a:endParaRPr>
                    </a:p>
                  </a:txBody>
                  <a:tcPr>
                    <a:solidFill>
                      <a:schemeClr val="tx1"/>
                    </a:solidFill>
                  </a:tcPr>
                </a:tc>
                <a:tc>
                  <a:txBody>
                    <a:bodyPr/>
                    <a:lstStyle/>
                    <a:p>
                      <a:pPr algn="ctr"/>
                      <a:r>
                        <a:rPr lang="en-US" sz="2200" dirty="0">
                          <a:solidFill>
                            <a:schemeClr val="bg1"/>
                          </a:solidFill>
                        </a:rPr>
                        <a:t>SINGLE BAND</a:t>
                      </a:r>
                    </a:p>
                  </a:txBody>
                  <a:tcPr anchor="ctr">
                    <a:solidFill>
                      <a:schemeClr val="tx1"/>
                    </a:solidFill>
                  </a:tcPr>
                </a:tc>
                <a:tc>
                  <a:txBody>
                    <a:bodyPr/>
                    <a:lstStyle/>
                    <a:p>
                      <a:pPr algn="ctr"/>
                      <a:r>
                        <a:rPr lang="en-US" sz="2200" dirty="0">
                          <a:solidFill>
                            <a:schemeClr val="bg1"/>
                          </a:solidFill>
                        </a:rPr>
                        <a:t>DUAL BAND</a:t>
                      </a:r>
                    </a:p>
                  </a:txBody>
                  <a:tcPr anchor="ctr">
                    <a:solidFill>
                      <a:schemeClr val="tx1"/>
                    </a:solidFill>
                  </a:tcPr>
                </a:tc>
                <a:tc>
                  <a:txBody>
                    <a:bodyPr/>
                    <a:lstStyle/>
                    <a:p>
                      <a:pPr algn="ctr"/>
                      <a:r>
                        <a:rPr lang="en-US" sz="2200" dirty="0">
                          <a:solidFill>
                            <a:schemeClr val="bg1"/>
                          </a:solidFill>
                        </a:rPr>
                        <a:t>MULTIMODE</a:t>
                      </a:r>
                    </a:p>
                  </a:txBody>
                  <a:tcPr anchor="ctr">
                    <a:solidFill>
                      <a:schemeClr val="tx1"/>
                    </a:solidFill>
                  </a:tcPr>
                </a:tc>
                <a:tc>
                  <a:txBody>
                    <a:bodyPr/>
                    <a:lstStyle/>
                    <a:p>
                      <a:pPr algn="ctr"/>
                      <a:r>
                        <a:rPr lang="en-US" sz="2200" dirty="0">
                          <a:solidFill>
                            <a:schemeClr val="bg1"/>
                          </a:solidFill>
                        </a:rPr>
                        <a:t>MULTIBAND</a:t>
                      </a:r>
                    </a:p>
                  </a:txBody>
                  <a:tcPr anchor="ctr">
                    <a:solidFill>
                      <a:schemeClr val="tx1"/>
                    </a:solidFill>
                  </a:tcPr>
                </a:tc>
                <a:tc>
                  <a:txBody>
                    <a:bodyPr/>
                    <a:lstStyle/>
                    <a:p>
                      <a:pPr algn="ctr"/>
                      <a:r>
                        <a:rPr lang="en-US" sz="2200" dirty="0">
                          <a:solidFill>
                            <a:schemeClr val="bg1"/>
                          </a:solidFill>
                        </a:rPr>
                        <a:t>HANDHELD</a:t>
                      </a:r>
                    </a:p>
                  </a:txBody>
                  <a:tcPr anchor="ctr">
                    <a:solidFill>
                      <a:schemeClr val="tx1"/>
                    </a:solidFill>
                  </a:tcPr>
                </a:tc>
                <a:extLst>
                  <a:ext uri="{0D108BD9-81ED-4DB2-BD59-A6C34878D82A}">
                    <a16:rowId xmlns:a16="http://schemas.microsoft.com/office/drawing/2014/main" val="265298886"/>
                  </a:ext>
                </a:extLst>
              </a:tr>
              <a:tr h="737508">
                <a:tc>
                  <a:txBody>
                    <a:bodyPr/>
                    <a:lstStyle/>
                    <a:p>
                      <a:pPr algn="ctr"/>
                      <a:r>
                        <a:rPr lang="en-US" sz="2200" b="1" dirty="0">
                          <a:solidFill>
                            <a:schemeClr val="bg1"/>
                          </a:solidFill>
                        </a:rPr>
                        <a:t>FREQUENCY AGILITY</a:t>
                      </a:r>
                    </a:p>
                  </a:txBody>
                  <a:tcPr anchor="ctr">
                    <a:solidFill>
                      <a:schemeClr val="tx1"/>
                    </a:solidFill>
                  </a:tcPr>
                </a:tc>
                <a:tc>
                  <a:txBody>
                    <a:bodyPr/>
                    <a:lstStyle/>
                    <a:p>
                      <a:pPr algn="ctr"/>
                      <a:r>
                        <a:rPr lang="en-US" sz="2200" b="1" dirty="0">
                          <a:solidFill>
                            <a:schemeClr val="bg1"/>
                          </a:solidFill>
                        </a:rPr>
                        <a:t>LIMITED</a:t>
                      </a:r>
                    </a:p>
                  </a:txBody>
                  <a:tcPr anchor="ctr">
                    <a:solidFill>
                      <a:srgbClr val="FF0000"/>
                    </a:solidFill>
                  </a:tcPr>
                </a:tc>
                <a:tc>
                  <a:txBody>
                    <a:bodyPr/>
                    <a:lstStyle/>
                    <a:p>
                      <a:pPr algn="ctr"/>
                      <a:r>
                        <a:rPr lang="en-US" sz="2200" b="1" dirty="0"/>
                        <a:t>MEDIUM</a:t>
                      </a:r>
                    </a:p>
                  </a:txBody>
                  <a:tcPr anchor="ctr">
                    <a:solidFill>
                      <a:srgbClr val="FFFF00"/>
                    </a:solidFill>
                  </a:tcPr>
                </a:tc>
                <a:tc>
                  <a:txBody>
                    <a:bodyPr/>
                    <a:lstStyle/>
                    <a:p>
                      <a:pPr algn="ctr"/>
                      <a:r>
                        <a:rPr lang="en-US" sz="2200" b="1" dirty="0"/>
                        <a:t>MEDIUM</a:t>
                      </a:r>
                    </a:p>
                  </a:txBody>
                  <a:tcPr anchor="ctr">
                    <a:solidFill>
                      <a:srgbClr val="FFFF00"/>
                    </a:solidFill>
                  </a:tcPr>
                </a:tc>
                <a:tc>
                  <a:txBody>
                    <a:bodyPr/>
                    <a:lstStyle/>
                    <a:p>
                      <a:pPr algn="ctr"/>
                      <a:r>
                        <a:rPr lang="en-US" sz="2200" b="1" dirty="0">
                          <a:solidFill>
                            <a:schemeClr val="tx1"/>
                          </a:solidFill>
                        </a:rPr>
                        <a:t>FULL</a:t>
                      </a:r>
                    </a:p>
                  </a:txBody>
                  <a:tcPr anchor="ctr">
                    <a:solidFill>
                      <a:srgbClr val="41FF05"/>
                    </a:solidFill>
                  </a:tcPr>
                </a:tc>
                <a:tc>
                  <a:txBody>
                    <a:bodyPr/>
                    <a:lstStyle/>
                    <a:p>
                      <a:pPr marL="0" algn="ctr" defTabSz="914400" rtl="0" eaLnBrk="1" latinLnBrk="0" hangingPunct="1"/>
                      <a:r>
                        <a:rPr lang="en-US" sz="2200" b="1" kern="1200" dirty="0">
                          <a:solidFill>
                            <a:schemeClr val="bg1"/>
                          </a:solidFill>
                          <a:latin typeface="+mn-lt"/>
                          <a:ea typeface="+mn-ea"/>
                          <a:cs typeface="+mn-cs"/>
                        </a:rPr>
                        <a:t>LIMITED</a:t>
                      </a:r>
                    </a:p>
                  </a:txBody>
                  <a:tcPr anchor="ctr">
                    <a:solidFill>
                      <a:srgbClr val="FF0000"/>
                    </a:solidFill>
                  </a:tcPr>
                </a:tc>
                <a:extLst>
                  <a:ext uri="{0D108BD9-81ED-4DB2-BD59-A6C34878D82A}">
                    <a16:rowId xmlns:a16="http://schemas.microsoft.com/office/drawing/2014/main" val="1639177170"/>
                  </a:ext>
                </a:extLst>
              </a:tr>
              <a:tr h="737508">
                <a:tc>
                  <a:txBody>
                    <a:bodyPr/>
                    <a:lstStyle/>
                    <a:p>
                      <a:pPr algn="ctr"/>
                      <a:r>
                        <a:rPr lang="en-US" sz="2200" b="1" dirty="0">
                          <a:solidFill>
                            <a:schemeClr val="bg1"/>
                          </a:solidFill>
                        </a:rPr>
                        <a:t>FUNCTION-ALITY</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rPr>
                        <a:t>LIMITED</a:t>
                      </a:r>
                    </a:p>
                  </a:txBody>
                  <a:tcPr anchor="c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rPr>
                        <a:t>LIMITED</a:t>
                      </a:r>
                    </a:p>
                  </a:txBody>
                  <a:tcPr anchor="c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tx1"/>
                          </a:solidFill>
                        </a:rPr>
                        <a:t>FULL</a:t>
                      </a:r>
                    </a:p>
                  </a:txBody>
                  <a:tcPr anchor="ctr">
                    <a:solidFill>
                      <a:srgbClr val="41FF0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tx1"/>
                          </a:solidFill>
                        </a:rPr>
                        <a:t>FULL</a:t>
                      </a:r>
                    </a:p>
                  </a:txBody>
                  <a:tcPr anchor="ctr">
                    <a:solidFill>
                      <a:srgbClr val="41FF0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rPr>
                        <a:t>LIMITED</a:t>
                      </a:r>
                    </a:p>
                  </a:txBody>
                  <a:tcPr anchor="ctr">
                    <a:solidFill>
                      <a:srgbClr val="FF0000"/>
                    </a:solidFill>
                  </a:tcPr>
                </a:tc>
                <a:extLst>
                  <a:ext uri="{0D108BD9-81ED-4DB2-BD59-A6C34878D82A}">
                    <a16:rowId xmlns:a16="http://schemas.microsoft.com/office/drawing/2014/main" val="623592592"/>
                  </a:ext>
                </a:extLst>
              </a:tr>
              <a:tr h="737508">
                <a:tc>
                  <a:txBody>
                    <a:bodyPr/>
                    <a:lstStyle/>
                    <a:p>
                      <a:pPr algn="ctr"/>
                      <a:r>
                        <a:rPr lang="en-US" sz="2200" b="1" dirty="0">
                          <a:solidFill>
                            <a:schemeClr val="bg1"/>
                          </a:solidFill>
                        </a:rPr>
                        <a:t>EASE OF USE</a:t>
                      </a:r>
                    </a:p>
                  </a:txBody>
                  <a:tcPr anchor="ctr">
                    <a:solidFill>
                      <a:schemeClr val="tx1"/>
                    </a:solidFill>
                  </a:tcPr>
                </a:tc>
                <a:tc>
                  <a:txBody>
                    <a:bodyPr/>
                    <a:lstStyle/>
                    <a:p>
                      <a:pPr algn="ctr"/>
                      <a:r>
                        <a:rPr lang="en-US" sz="2200" b="1" dirty="0"/>
                        <a:t>EASY</a:t>
                      </a:r>
                    </a:p>
                  </a:txBody>
                  <a:tcPr anchor="ctr">
                    <a:solidFill>
                      <a:srgbClr val="41FF05"/>
                    </a:solidFill>
                  </a:tcPr>
                </a:tc>
                <a:tc>
                  <a:txBody>
                    <a:bodyPr/>
                    <a:lstStyle/>
                    <a:p>
                      <a:pPr algn="ctr"/>
                      <a:r>
                        <a:rPr lang="en-US" sz="2200" b="1" dirty="0"/>
                        <a:t>MEDIUM</a:t>
                      </a:r>
                    </a:p>
                  </a:txBody>
                  <a:tcPr anchor="ctr">
                    <a:solidFill>
                      <a:srgbClr val="FFFF00"/>
                    </a:solidFill>
                  </a:tcPr>
                </a:tc>
                <a:tc>
                  <a:txBody>
                    <a:bodyPr/>
                    <a:lstStyle/>
                    <a:p>
                      <a:pPr algn="ctr"/>
                      <a:r>
                        <a:rPr lang="en-US" sz="2200" b="1" dirty="0"/>
                        <a:t>MEDIUM</a:t>
                      </a:r>
                    </a:p>
                  </a:txBody>
                  <a:tcPr anchor="ctr">
                    <a:solidFill>
                      <a:srgbClr val="FFFF00"/>
                    </a:solidFill>
                  </a:tcPr>
                </a:tc>
                <a:tc>
                  <a:txBody>
                    <a:bodyPr/>
                    <a:lstStyle/>
                    <a:p>
                      <a:pPr algn="ctr"/>
                      <a:r>
                        <a:rPr lang="en-US" sz="2200" b="1" dirty="0">
                          <a:solidFill>
                            <a:schemeClr val="bg1"/>
                          </a:solidFill>
                        </a:rPr>
                        <a:t>DIFFICULT</a:t>
                      </a:r>
                    </a:p>
                  </a:txBody>
                  <a:tcPr anchor="ctr">
                    <a:solidFill>
                      <a:srgbClr val="FF0000"/>
                    </a:solidFill>
                  </a:tcPr>
                </a:tc>
                <a:tc>
                  <a:txBody>
                    <a:bodyPr/>
                    <a:lstStyle/>
                    <a:p>
                      <a:pPr algn="ctr"/>
                      <a:r>
                        <a:rPr lang="en-US" sz="2200" b="1" dirty="0"/>
                        <a:t>EASY</a:t>
                      </a:r>
                    </a:p>
                  </a:txBody>
                  <a:tcPr anchor="ctr">
                    <a:solidFill>
                      <a:srgbClr val="41FF05"/>
                    </a:solidFill>
                  </a:tcPr>
                </a:tc>
                <a:extLst>
                  <a:ext uri="{0D108BD9-81ED-4DB2-BD59-A6C34878D82A}">
                    <a16:rowId xmlns:a16="http://schemas.microsoft.com/office/drawing/2014/main" val="158946161"/>
                  </a:ext>
                </a:extLst>
              </a:tr>
              <a:tr h="737508">
                <a:tc>
                  <a:txBody>
                    <a:bodyPr/>
                    <a:lstStyle/>
                    <a:p>
                      <a:pPr algn="ctr"/>
                      <a:r>
                        <a:rPr lang="en-US" sz="2200" b="1" dirty="0">
                          <a:solidFill>
                            <a:schemeClr val="bg1"/>
                          </a:solidFill>
                        </a:rPr>
                        <a:t>PROGRAM-MING</a:t>
                      </a:r>
                    </a:p>
                  </a:txBody>
                  <a:tcPr anchor="ctr">
                    <a:solidFill>
                      <a:schemeClr val="tx1"/>
                    </a:solidFill>
                  </a:tcPr>
                </a:tc>
                <a:tc>
                  <a:txBody>
                    <a:bodyPr/>
                    <a:lstStyle/>
                    <a:p>
                      <a:pPr algn="ctr"/>
                      <a:r>
                        <a:rPr lang="en-US" sz="2200" b="1" dirty="0"/>
                        <a:t>EASY</a:t>
                      </a:r>
                    </a:p>
                  </a:txBody>
                  <a:tcPr anchor="ctr">
                    <a:solidFill>
                      <a:srgbClr val="41FF05"/>
                    </a:solidFill>
                  </a:tcPr>
                </a:tc>
                <a:tc>
                  <a:txBody>
                    <a:bodyPr/>
                    <a:lstStyle/>
                    <a:p>
                      <a:pPr algn="ctr"/>
                      <a:r>
                        <a:rPr lang="en-US" sz="2200" b="1" dirty="0"/>
                        <a:t>EASY</a:t>
                      </a:r>
                    </a:p>
                  </a:txBody>
                  <a:tcPr anchor="ctr">
                    <a:solidFill>
                      <a:srgbClr val="41FF05"/>
                    </a:solidFill>
                  </a:tcPr>
                </a:tc>
                <a:tc>
                  <a:txBody>
                    <a:bodyPr/>
                    <a:lstStyle/>
                    <a:p>
                      <a:pPr algn="ctr"/>
                      <a:r>
                        <a:rPr lang="en-US" sz="2200" b="1" dirty="0"/>
                        <a:t>MEDIUM</a:t>
                      </a:r>
                    </a:p>
                  </a:txBody>
                  <a:tcPr anchor="ctr">
                    <a:solidFill>
                      <a:srgbClr val="FFFF00"/>
                    </a:solidFill>
                  </a:tcPr>
                </a:tc>
                <a:tc>
                  <a:txBody>
                    <a:bodyPr/>
                    <a:lstStyle/>
                    <a:p>
                      <a:pPr algn="ctr"/>
                      <a:r>
                        <a:rPr lang="en-US" sz="2200" b="1" dirty="0">
                          <a:solidFill>
                            <a:schemeClr val="bg1"/>
                          </a:solidFill>
                        </a:rPr>
                        <a:t>CHALLENGING</a:t>
                      </a:r>
                    </a:p>
                  </a:txBody>
                  <a:tcPr anchor="ctr">
                    <a:solidFill>
                      <a:srgbClr val="FF0000"/>
                    </a:solidFill>
                  </a:tcPr>
                </a:tc>
                <a:tc>
                  <a:txBody>
                    <a:bodyPr/>
                    <a:lstStyle/>
                    <a:p>
                      <a:pPr algn="ctr"/>
                      <a:r>
                        <a:rPr lang="en-US" sz="2200" b="1" dirty="0"/>
                        <a:t>EASY/MEDIUM</a:t>
                      </a:r>
                    </a:p>
                  </a:txBody>
                  <a:tcPr anchor="ctr">
                    <a:solidFill>
                      <a:srgbClr val="FFFF00"/>
                    </a:solidFill>
                  </a:tcPr>
                </a:tc>
                <a:extLst>
                  <a:ext uri="{0D108BD9-81ED-4DB2-BD59-A6C34878D82A}">
                    <a16:rowId xmlns:a16="http://schemas.microsoft.com/office/drawing/2014/main" val="2233627725"/>
                  </a:ext>
                </a:extLst>
              </a:tr>
              <a:tr h="737508">
                <a:tc>
                  <a:txBody>
                    <a:bodyPr/>
                    <a:lstStyle/>
                    <a:p>
                      <a:pPr algn="ctr"/>
                      <a:r>
                        <a:rPr lang="en-US" sz="2200" b="1" dirty="0">
                          <a:solidFill>
                            <a:schemeClr val="bg1"/>
                          </a:solidFill>
                        </a:rPr>
                        <a:t>POWER</a:t>
                      </a:r>
                    </a:p>
                  </a:txBody>
                  <a:tcPr anchor="ctr">
                    <a:solidFill>
                      <a:schemeClr val="tx1"/>
                    </a:solidFill>
                  </a:tcPr>
                </a:tc>
                <a:tc>
                  <a:txBody>
                    <a:bodyPr/>
                    <a:lstStyle/>
                    <a:p>
                      <a:pPr algn="ctr"/>
                      <a:r>
                        <a:rPr lang="en-US" sz="2200" b="1" dirty="0">
                          <a:solidFill>
                            <a:schemeClr val="bg1"/>
                          </a:solidFill>
                        </a:rPr>
                        <a:t>LOW</a:t>
                      </a:r>
                    </a:p>
                  </a:txBody>
                  <a:tcPr anchor="ctr">
                    <a:solidFill>
                      <a:srgbClr val="FF0000"/>
                    </a:solidFill>
                  </a:tcPr>
                </a:tc>
                <a:tc>
                  <a:txBody>
                    <a:bodyPr/>
                    <a:lstStyle/>
                    <a:p>
                      <a:pPr algn="ctr"/>
                      <a:r>
                        <a:rPr lang="en-US" sz="2200" b="1" dirty="0">
                          <a:solidFill>
                            <a:schemeClr val="bg1"/>
                          </a:solidFill>
                        </a:rPr>
                        <a:t>LOW</a:t>
                      </a:r>
                    </a:p>
                  </a:txBody>
                  <a:tcPr anchor="ctr">
                    <a:solidFill>
                      <a:srgbClr val="FF0000"/>
                    </a:solidFill>
                  </a:tcPr>
                </a:tc>
                <a:tc>
                  <a:txBody>
                    <a:bodyPr/>
                    <a:lstStyle/>
                    <a:p>
                      <a:pPr algn="ctr"/>
                      <a:r>
                        <a:rPr lang="en-US" sz="2200" b="1" dirty="0"/>
                        <a:t>MEDIUM</a:t>
                      </a:r>
                    </a:p>
                  </a:txBody>
                  <a:tcPr anchor="ctr">
                    <a:solidFill>
                      <a:srgbClr val="FFFF00"/>
                    </a:solidFill>
                  </a:tcPr>
                </a:tc>
                <a:tc>
                  <a:txBody>
                    <a:bodyPr/>
                    <a:lstStyle/>
                    <a:p>
                      <a:pPr algn="ctr"/>
                      <a:r>
                        <a:rPr lang="en-US" sz="2200" b="1" dirty="0"/>
                        <a:t>HIGH</a:t>
                      </a:r>
                    </a:p>
                  </a:txBody>
                  <a:tcPr anchor="ctr">
                    <a:solidFill>
                      <a:srgbClr val="41FF05"/>
                    </a:solidFill>
                  </a:tcPr>
                </a:tc>
                <a:tc>
                  <a:txBody>
                    <a:bodyPr/>
                    <a:lstStyle/>
                    <a:p>
                      <a:pPr algn="ctr"/>
                      <a:r>
                        <a:rPr lang="en-US" sz="2200" b="1" dirty="0">
                          <a:solidFill>
                            <a:schemeClr val="bg1"/>
                          </a:solidFill>
                        </a:rPr>
                        <a:t>LOW</a:t>
                      </a:r>
                    </a:p>
                  </a:txBody>
                  <a:tcPr anchor="ctr">
                    <a:solidFill>
                      <a:srgbClr val="FF0000"/>
                    </a:solidFill>
                  </a:tcPr>
                </a:tc>
                <a:extLst>
                  <a:ext uri="{0D108BD9-81ED-4DB2-BD59-A6C34878D82A}">
                    <a16:rowId xmlns:a16="http://schemas.microsoft.com/office/drawing/2014/main" val="437233423"/>
                  </a:ext>
                </a:extLst>
              </a:tr>
              <a:tr h="737508">
                <a:tc>
                  <a:txBody>
                    <a:bodyPr/>
                    <a:lstStyle/>
                    <a:p>
                      <a:pPr algn="ctr"/>
                      <a:r>
                        <a:rPr lang="en-US" sz="2200" b="1" dirty="0">
                          <a:solidFill>
                            <a:schemeClr val="bg1"/>
                          </a:solidFill>
                        </a:rPr>
                        <a:t>COST</a:t>
                      </a:r>
                    </a:p>
                  </a:txBody>
                  <a:tcPr anchor="ctr">
                    <a:solidFill>
                      <a:schemeClr val="tx1"/>
                    </a:solidFill>
                  </a:tcPr>
                </a:tc>
                <a:tc>
                  <a:txBody>
                    <a:bodyPr/>
                    <a:lstStyle/>
                    <a:p>
                      <a:pPr algn="ctr"/>
                      <a:r>
                        <a:rPr lang="en-US" sz="2200" b="1" dirty="0"/>
                        <a:t>LOW</a:t>
                      </a:r>
                    </a:p>
                  </a:txBody>
                  <a:tcPr anchor="ctr">
                    <a:solidFill>
                      <a:srgbClr val="41FF05"/>
                    </a:solidFill>
                  </a:tcPr>
                </a:tc>
                <a:tc>
                  <a:txBody>
                    <a:bodyPr/>
                    <a:lstStyle/>
                    <a:p>
                      <a:pPr algn="ctr"/>
                      <a:r>
                        <a:rPr lang="en-US" sz="2200" b="1" dirty="0"/>
                        <a:t>MODEST</a:t>
                      </a:r>
                    </a:p>
                  </a:txBody>
                  <a:tcPr anchor="ctr">
                    <a:solidFill>
                      <a:srgbClr val="FFFF00"/>
                    </a:solidFill>
                  </a:tcPr>
                </a:tc>
                <a:tc>
                  <a:txBody>
                    <a:bodyPr/>
                    <a:lstStyle/>
                    <a:p>
                      <a:pPr algn="ctr"/>
                      <a:r>
                        <a:rPr lang="en-US" sz="2200" b="1" dirty="0">
                          <a:solidFill>
                            <a:schemeClr val="bg1"/>
                          </a:solidFill>
                        </a:rPr>
                        <a:t>HIGH</a:t>
                      </a:r>
                    </a:p>
                  </a:txBody>
                  <a:tcPr anchor="ctr">
                    <a:solidFill>
                      <a:srgbClr val="FF0000"/>
                    </a:solidFill>
                  </a:tcPr>
                </a:tc>
                <a:tc>
                  <a:txBody>
                    <a:bodyPr/>
                    <a:lstStyle/>
                    <a:p>
                      <a:pPr algn="ctr"/>
                      <a:r>
                        <a:rPr lang="en-US" sz="2200" b="1" dirty="0">
                          <a:solidFill>
                            <a:schemeClr val="bg1"/>
                          </a:solidFill>
                        </a:rPr>
                        <a:t>HIGH</a:t>
                      </a:r>
                    </a:p>
                  </a:txBody>
                  <a:tcPr anchor="ctr">
                    <a:solidFill>
                      <a:srgbClr val="FF0000"/>
                    </a:solidFill>
                  </a:tcPr>
                </a:tc>
                <a:tc>
                  <a:txBody>
                    <a:bodyPr/>
                    <a:lstStyle/>
                    <a:p>
                      <a:pPr algn="ctr"/>
                      <a:r>
                        <a:rPr lang="en-US" sz="2200" b="1" dirty="0"/>
                        <a:t>LOW</a:t>
                      </a:r>
                    </a:p>
                  </a:txBody>
                  <a:tcPr anchor="ctr">
                    <a:solidFill>
                      <a:srgbClr val="41FF05"/>
                    </a:solidFill>
                  </a:tcPr>
                </a:tc>
                <a:extLst>
                  <a:ext uri="{0D108BD9-81ED-4DB2-BD59-A6C34878D82A}">
                    <a16:rowId xmlns:a16="http://schemas.microsoft.com/office/drawing/2014/main" val="317764864"/>
                  </a:ext>
                </a:extLst>
              </a:tr>
            </a:tbl>
          </a:graphicData>
        </a:graphic>
      </p:graphicFrame>
    </p:spTree>
    <p:extLst>
      <p:ext uri="{BB962C8B-B14F-4D97-AF65-F5344CB8AC3E}">
        <p14:creationId xmlns:p14="http://schemas.microsoft.com/office/powerpoint/2010/main" val="2441852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4DF8-1D12-D358-56E5-A75E453BE4F5}"/>
              </a:ext>
            </a:extLst>
          </p:cNvPr>
          <p:cNvSpPr>
            <a:spLocks noGrp="1"/>
          </p:cNvSpPr>
          <p:nvPr>
            <p:ph type="title"/>
          </p:nvPr>
        </p:nvSpPr>
        <p:spPr>
          <a:xfrm>
            <a:off x="0" y="1"/>
            <a:ext cx="10515600" cy="1047750"/>
          </a:xfrm>
        </p:spPr>
        <p:txBody>
          <a:bodyPr/>
          <a:lstStyle/>
          <a:p>
            <a:r>
              <a:rPr lang="en-US" dirty="0"/>
              <a:t>Sample Radios</a:t>
            </a:r>
          </a:p>
        </p:txBody>
      </p:sp>
      <p:pic>
        <p:nvPicPr>
          <p:cNvPr id="5" name="Picture 4">
            <a:extLst>
              <a:ext uri="{FF2B5EF4-FFF2-40B4-BE49-F238E27FC236}">
                <a16:creationId xmlns:a16="http://schemas.microsoft.com/office/drawing/2014/main" id="{843684A0-F7EB-031D-FD0E-66C669310BF8}"/>
              </a:ext>
            </a:extLst>
          </p:cNvPr>
          <p:cNvPicPr>
            <a:picLocks noChangeAspect="1"/>
          </p:cNvPicPr>
          <p:nvPr/>
        </p:nvPicPr>
        <p:blipFill>
          <a:blip r:embed="rId2"/>
          <a:stretch>
            <a:fillRect/>
          </a:stretch>
        </p:blipFill>
        <p:spPr>
          <a:xfrm>
            <a:off x="0" y="1229023"/>
            <a:ext cx="5085742" cy="3414712"/>
          </a:xfrm>
          <a:prstGeom prst="rect">
            <a:avLst/>
          </a:prstGeom>
        </p:spPr>
      </p:pic>
      <p:sp>
        <p:nvSpPr>
          <p:cNvPr id="6" name="TextBox 5">
            <a:extLst>
              <a:ext uri="{FF2B5EF4-FFF2-40B4-BE49-F238E27FC236}">
                <a16:creationId xmlns:a16="http://schemas.microsoft.com/office/drawing/2014/main" id="{73AC36D3-063F-E354-7D5C-BE1D802B0815}"/>
              </a:ext>
            </a:extLst>
          </p:cNvPr>
          <p:cNvSpPr txBox="1"/>
          <p:nvPr/>
        </p:nvSpPr>
        <p:spPr>
          <a:xfrm>
            <a:off x="1590138" y="4825007"/>
            <a:ext cx="2505612" cy="461665"/>
          </a:xfrm>
          <a:prstGeom prst="rect">
            <a:avLst/>
          </a:prstGeom>
          <a:noFill/>
        </p:spPr>
        <p:txBody>
          <a:bodyPr wrap="square" rtlCol="0">
            <a:spAutoFit/>
          </a:bodyPr>
          <a:lstStyle/>
          <a:p>
            <a:r>
              <a:rPr lang="en-US" sz="2400" b="1" dirty="0"/>
              <a:t>DUAL BAND</a:t>
            </a:r>
          </a:p>
        </p:txBody>
      </p:sp>
      <p:pic>
        <p:nvPicPr>
          <p:cNvPr id="8" name="Picture 7">
            <a:extLst>
              <a:ext uri="{FF2B5EF4-FFF2-40B4-BE49-F238E27FC236}">
                <a16:creationId xmlns:a16="http://schemas.microsoft.com/office/drawing/2014/main" id="{F2ED8F87-45FF-5E38-DE7E-713DB84BB429}"/>
              </a:ext>
            </a:extLst>
          </p:cNvPr>
          <p:cNvPicPr>
            <a:picLocks noChangeAspect="1"/>
          </p:cNvPicPr>
          <p:nvPr/>
        </p:nvPicPr>
        <p:blipFill>
          <a:blip r:embed="rId3"/>
          <a:stretch>
            <a:fillRect/>
          </a:stretch>
        </p:blipFill>
        <p:spPr>
          <a:xfrm>
            <a:off x="5643457" y="57150"/>
            <a:ext cx="2161790" cy="3371850"/>
          </a:xfrm>
          <a:prstGeom prst="rect">
            <a:avLst/>
          </a:prstGeom>
        </p:spPr>
      </p:pic>
      <p:sp>
        <p:nvSpPr>
          <p:cNvPr id="9" name="TextBox 8">
            <a:extLst>
              <a:ext uri="{FF2B5EF4-FFF2-40B4-BE49-F238E27FC236}">
                <a16:creationId xmlns:a16="http://schemas.microsoft.com/office/drawing/2014/main" id="{A149BF3F-9492-AAB5-138E-9A3514D58B84}"/>
              </a:ext>
            </a:extLst>
          </p:cNvPr>
          <p:cNvSpPr txBox="1"/>
          <p:nvPr/>
        </p:nvSpPr>
        <p:spPr>
          <a:xfrm>
            <a:off x="7667088" y="1281410"/>
            <a:ext cx="2505612" cy="461665"/>
          </a:xfrm>
          <a:prstGeom prst="rect">
            <a:avLst/>
          </a:prstGeom>
          <a:noFill/>
        </p:spPr>
        <p:txBody>
          <a:bodyPr wrap="square" rtlCol="0">
            <a:spAutoFit/>
          </a:bodyPr>
          <a:lstStyle/>
          <a:p>
            <a:r>
              <a:rPr lang="en-US" sz="2400" b="1" dirty="0"/>
              <a:t>HANDHELD (HT)</a:t>
            </a:r>
          </a:p>
        </p:txBody>
      </p:sp>
      <p:pic>
        <p:nvPicPr>
          <p:cNvPr id="11" name="Picture 10">
            <a:extLst>
              <a:ext uri="{FF2B5EF4-FFF2-40B4-BE49-F238E27FC236}">
                <a16:creationId xmlns:a16="http://schemas.microsoft.com/office/drawing/2014/main" id="{25A8D94C-B08C-D13A-2EC0-AEBC87CBDE41}"/>
              </a:ext>
            </a:extLst>
          </p:cNvPr>
          <p:cNvPicPr>
            <a:picLocks noChangeAspect="1"/>
          </p:cNvPicPr>
          <p:nvPr/>
        </p:nvPicPr>
        <p:blipFill>
          <a:blip r:embed="rId4"/>
          <a:stretch>
            <a:fillRect/>
          </a:stretch>
        </p:blipFill>
        <p:spPr>
          <a:xfrm>
            <a:off x="4814168" y="4314596"/>
            <a:ext cx="5982157" cy="2396361"/>
          </a:xfrm>
          <a:prstGeom prst="rect">
            <a:avLst/>
          </a:prstGeom>
        </p:spPr>
      </p:pic>
      <p:sp>
        <p:nvSpPr>
          <p:cNvPr id="12" name="TextBox 11">
            <a:extLst>
              <a:ext uri="{FF2B5EF4-FFF2-40B4-BE49-F238E27FC236}">
                <a16:creationId xmlns:a16="http://schemas.microsoft.com/office/drawing/2014/main" id="{487F6C8D-D514-A4C7-AA5F-37FEBAE8CE38}"/>
              </a:ext>
            </a:extLst>
          </p:cNvPr>
          <p:cNvSpPr txBox="1"/>
          <p:nvPr/>
        </p:nvSpPr>
        <p:spPr>
          <a:xfrm>
            <a:off x="7805246" y="3852931"/>
            <a:ext cx="2505612" cy="461665"/>
          </a:xfrm>
          <a:prstGeom prst="rect">
            <a:avLst/>
          </a:prstGeom>
          <a:noFill/>
        </p:spPr>
        <p:txBody>
          <a:bodyPr wrap="square" rtlCol="0">
            <a:spAutoFit/>
          </a:bodyPr>
          <a:lstStyle/>
          <a:p>
            <a:r>
              <a:rPr lang="en-US" sz="2400" b="1" dirty="0"/>
              <a:t>MULTIBAND</a:t>
            </a:r>
          </a:p>
        </p:txBody>
      </p:sp>
    </p:spTree>
    <p:extLst>
      <p:ext uri="{BB962C8B-B14F-4D97-AF65-F5344CB8AC3E}">
        <p14:creationId xmlns:p14="http://schemas.microsoft.com/office/powerpoint/2010/main" val="1371386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F826-8C45-F793-F3F1-ABB8DDCA6AAC}"/>
              </a:ext>
            </a:extLst>
          </p:cNvPr>
          <p:cNvSpPr>
            <a:spLocks noGrp="1"/>
          </p:cNvSpPr>
          <p:nvPr>
            <p:ph type="title"/>
          </p:nvPr>
        </p:nvSpPr>
        <p:spPr/>
        <p:txBody>
          <a:bodyPr/>
          <a:lstStyle/>
          <a:p>
            <a:r>
              <a:rPr lang="en-US" dirty="0"/>
              <a:t>Selecting Band, Frequency and Mode</a:t>
            </a:r>
          </a:p>
        </p:txBody>
      </p:sp>
      <p:sp>
        <p:nvSpPr>
          <p:cNvPr id="3" name="Content Placeholder 2">
            <a:extLst>
              <a:ext uri="{FF2B5EF4-FFF2-40B4-BE49-F238E27FC236}">
                <a16:creationId xmlns:a16="http://schemas.microsoft.com/office/drawing/2014/main" id="{0131A572-E56A-2841-7AC7-8741D2170FBA}"/>
              </a:ext>
            </a:extLst>
          </p:cNvPr>
          <p:cNvSpPr>
            <a:spLocks noGrp="1"/>
          </p:cNvSpPr>
          <p:nvPr>
            <p:ph idx="1"/>
          </p:nvPr>
        </p:nvSpPr>
        <p:spPr>
          <a:xfrm>
            <a:off x="838200" y="1524000"/>
            <a:ext cx="10515600" cy="5124449"/>
          </a:xfrm>
        </p:spPr>
        <p:txBody>
          <a:bodyPr>
            <a:normAutofit/>
          </a:bodyPr>
          <a:lstStyle/>
          <a:p>
            <a:r>
              <a:rPr lang="en-US" dirty="0"/>
              <a:t>Two functions common to all radios …</a:t>
            </a:r>
          </a:p>
          <a:p>
            <a:pPr lvl="1"/>
            <a:r>
              <a:rPr lang="en-US" dirty="0"/>
              <a:t>Control of </a:t>
            </a:r>
            <a:r>
              <a:rPr lang="en-US" i="1" dirty="0">
                <a:solidFill>
                  <a:srgbClr val="DA3427"/>
                </a:solidFill>
              </a:rPr>
              <a:t>frequency</a:t>
            </a:r>
            <a:r>
              <a:rPr lang="en-US" dirty="0"/>
              <a:t> and </a:t>
            </a:r>
            <a:r>
              <a:rPr lang="en-US" i="1" dirty="0">
                <a:solidFill>
                  <a:srgbClr val="DA3427"/>
                </a:solidFill>
              </a:rPr>
              <a:t>mode</a:t>
            </a:r>
          </a:p>
          <a:p>
            <a:pPr lvl="1"/>
            <a:r>
              <a:rPr lang="en-US" dirty="0"/>
              <a:t>Amateurs can use many different modes … most other radio services are restricted to a single mode</a:t>
            </a:r>
          </a:p>
          <a:p>
            <a:r>
              <a:rPr lang="en-US" dirty="0"/>
              <a:t>For multiband radios, begin by selecting the </a:t>
            </a:r>
            <a:r>
              <a:rPr lang="en-US" i="1" dirty="0">
                <a:solidFill>
                  <a:srgbClr val="DA3427"/>
                </a:solidFill>
              </a:rPr>
              <a:t>band</a:t>
            </a:r>
          </a:p>
          <a:p>
            <a:r>
              <a:rPr lang="en-US" dirty="0"/>
              <a:t>Then, select a </a:t>
            </a:r>
            <a:r>
              <a:rPr lang="en-US" i="1" dirty="0">
                <a:solidFill>
                  <a:srgbClr val="DA3427"/>
                </a:solidFill>
              </a:rPr>
              <a:t>frequency</a:t>
            </a:r>
            <a:r>
              <a:rPr lang="en-US" dirty="0"/>
              <a:t> within the band (called </a:t>
            </a:r>
            <a:r>
              <a:rPr lang="en-US" i="1" dirty="0">
                <a:solidFill>
                  <a:srgbClr val="DA3427"/>
                </a:solidFill>
              </a:rPr>
              <a:t>tuning</a:t>
            </a:r>
            <a:r>
              <a:rPr lang="en-US" dirty="0"/>
              <a:t>)</a:t>
            </a:r>
          </a:p>
          <a:p>
            <a:pPr lvl="1"/>
            <a:r>
              <a:rPr lang="en-US" dirty="0"/>
              <a:t>Uses the </a:t>
            </a:r>
            <a:r>
              <a:rPr lang="en-US" i="1" dirty="0">
                <a:solidFill>
                  <a:srgbClr val="DA3427"/>
                </a:solidFill>
              </a:rPr>
              <a:t>variable frequency oscillator </a:t>
            </a:r>
            <a:r>
              <a:rPr lang="en-US" dirty="0"/>
              <a:t>(VFO) and/or keypad (directly enter frequencies)</a:t>
            </a:r>
          </a:p>
          <a:p>
            <a:pPr lvl="1"/>
            <a:r>
              <a:rPr lang="en-US" dirty="0"/>
              <a:t>Memories or </a:t>
            </a:r>
            <a:r>
              <a:rPr lang="en-US" i="1" dirty="0">
                <a:solidFill>
                  <a:srgbClr val="DA3427"/>
                </a:solidFill>
              </a:rPr>
              <a:t>memory channels </a:t>
            </a:r>
            <a:r>
              <a:rPr lang="en-US" dirty="0"/>
              <a:t>are used to store frequencies and modes for later recall (quickly tune to frequently used frequencies)</a:t>
            </a:r>
          </a:p>
          <a:p>
            <a:r>
              <a:rPr lang="en-US" dirty="0"/>
              <a:t>For multimode radios, select the </a:t>
            </a:r>
            <a:r>
              <a:rPr lang="en-US" i="1" dirty="0">
                <a:solidFill>
                  <a:srgbClr val="DA3427"/>
                </a:solidFill>
              </a:rPr>
              <a:t>mode</a:t>
            </a:r>
          </a:p>
          <a:p>
            <a:pPr lvl="1"/>
            <a:r>
              <a:rPr lang="en-US" dirty="0"/>
              <a:t>SSB, AM, FM, CW, Data</a:t>
            </a:r>
          </a:p>
          <a:p>
            <a:pPr lvl="1"/>
            <a:endParaRPr lang="en-US" dirty="0"/>
          </a:p>
          <a:p>
            <a:endParaRPr lang="en-US" dirty="0"/>
          </a:p>
        </p:txBody>
      </p:sp>
    </p:spTree>
    <p:extLst>
      <p:ext uri="{BB962C8B-B14F-4D97-AF65-F5344CB8AC3E}">
        <p14:creationId xmlns:p14="http://schemas.microsoft.com/office/powerpoint/2010/main" val="23966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E21C-76D4-2332-1238-97EC3E086CCC}"/>
              </a:ext>
            </a:extLst>
          </p:cNvPr>
          <p:cNvSpPr>
            <a:spLocks noGrp="1"/>
          </p:cNvSpPr>
          <p:nvPr>
            <p:ph type="title"/>
          </p:nvPr>
        </p:nvSpPr>
        <p:spPr/>
        <p:txBody>
          <a:bodyPr/>
          <a:lstStyle/>
          <a:p>
            <a:r>
              <a:rPr lang="en-US" dirty="0"/>
              <a:t>Transmitter Functions</a:t>
            </a:r>
          </a:p>
        </p:txBody>
      </p:sp>
      <p:sp>
        <p:nvSpPr>
          <p:cNvPr id="3" name="Content Placeholder 2">
            <a:extLst>
              <a:ext uri="{FF2B5EF4-FFF2-40B4-BE49-F238E27FC236}">
                <a16:creationId xmlns:a16="http://schemas.microsoft.com/office/drawing/2014/main" id="{4866EA36-F103-D07A-6609-DCF951976A32}"/>
              </a:ext>
            </a:extLst>
          </p:cNvPr>
          <p:cNvSpPr>
            <a:spLocks noGrp="1"/>
          </p:cNvSpPr>
          <p:nvPr>
            <p:ph idx="1"/>
          </p:nvPr>
        </p:nvSpPr>
        <p:spPr>
          <a:xfrm>
            <a:off x="838200" y="1690688"/>
            <a:ext cx="10896600" cy="4938711"/>
          </a:xfrm>
        </p:spPr>
        <p:txBody>
          <a:bodyPr>
            <a:normAutofit fontScale="92500"/>
          </a:bodyPr>
          <a:lstStyle/>
          <a:p>
            <a:r>
              <a:rPr lang="en-US" dirty="0"/>
              <a:t>Transmitter output power</a:t>
            </a:r>
          </a:p>
          <a:p>
            <a:pPr lvl="1"/>
            <a:r>
              <a:rPr lang="en-US" dirty="0"/>
              <a:t>In HF rigs and radios using AM/SSB and CW, controlled by an RF power control knob</a:t>
            </a:r>
          </a:p>
          <a:p>
            <a:pPr lvl="1"/>
            <a:r>
              <a:rPr lang="en-US" dirty="0"/>
              <a:t>FM handheld and mobile radios have selectable fixed power levels</a:t>
            </a:r>
          </a:p>
          <a:p>
            <a:r>
              <a:rPr lang="en-US" dirty="0"/>
              <a:t>Microphone </a:t>
            </a:r>
            <a:r>
              <a:rPr lang="en-US" i="1" dirty="0">
                <a:solidFill>
                  <a:srgbClr val="DA3427"/>
                </a:solidFill>
              </a:rPr>
              <a:t>gain</a:t>
            </a:r>
            <a:r>
              <a:rPr lang="en-US" dirty="0"/>
              <a:t> controls the level of speech audio of SSB transmitters</a:t>
            </a:r>
          </a:p>
          <a:p>
            <a:pPr lvl="1"/>
            <a:r>
              <a:rPr lang="en-US" dirty="0"/>
              <a:t>FM transmitters usually have a fixed microphone gain</a:t>
            </a:r>
          </a:p>
          <a:p>
            <a:r>
              <a:rPr lang="en-US" dirty="0"/>
              <a:t>Switching between receive and transmit on voice …</a:t>
            </a:r>
          </a:p>
          <a:p>
            <a:pPr lvl="1"/>
            <a:r>
              <a:rPr lang="en-US" dirty="0"/>
              <a:t>Manual: Use </a:t>
            </a:r>
            <a:r>
              <a:rPr lang="en-US" i="1" dirty="0">
                <a:solidFill>
                  <a:srgbClr val="DA3427"/>
                </a:solidFill>
              </a:rPr>
              <a:t>push-to-talk</a:t>
            </a:r>
            <a:r>
              <a:rPr lang="en-US" dirty="0"/>
              <a:t> (PTT) button</a:t>
            </a:r>
          </a:p>
          <a:p>
            <a:pPr lvl="1"/>
            <a:r>
              <a:rPr lang="en-US" dirty="0"/>
              <a:t>Automatic: </a:t>
            </a:r>
            <a:r>
              <a:rPr lang="en-US" i="1" dirty="0">
                <a:solidFill>
                  <a:srgbClr val="DA3427"/>
                </a:solidFill>
              </a:rPr>
              <a:t>Voice-operated transmitter </a:t>
            </a:r>
            <a:r>
              <a:rPr lang="en-US" dirty="0"/>
              <a:t>control circuit (VOX)</a:t>
            </a:r>
          </a:p>
          <a:p>
            <a:pPr lvl="1"/>
            <a:r>
              <a:rPr lang="en-US" dirty="0"/>
              <a:t>On CW (Morse Code), use a key (an </a:t>
            </a:r>
            <a:r>
              <a:rPr lang="en-US" i="1" dirty="0">
                <a:solidFill>
                  <a:srgbClr val="DA3427"/>
                </a:solidFill>
              </a:rPr>
              <a:t>electronic keyer </a:t>
            </a:r>
            <a:r>
              <a:rPr lang="en-US" dirty="0"/>
              <a:t>is faster than manual)</a:t>
            </a:r>
          </a:p>
          <a:p>
            <a:r>
              <a:rPr lang="en-US" dirty="0"/>
              <a:t>Use a </a:t>
            </a:r>
            <a:r>
              <a:rPr lang="en-US" i="1" dirty="0">
                <a:solidFill>
                  <a:srgbClr val="DA3427"/>
                </a:solidFill>
              </a:rPr>
              <a:t>dummy load </a:t>
            </a:r>
            <a:r>
              <a:rPr lang="en-US" dirty="0"/>
              <a:t>to avoid interfering with other stations while you’re adjusting transmitter (heavy duty resistor that can absorb and dissipate output power)</a:t>
            </a:r>
          </a:p>
          <a:p>
            <a:pPr lvl="2"/>
            <a:endParaRPr lang="en-US" dirty="0"/>
          </a:p>
          <a:p>
            <a:pPr lvl="1"/>
            <a:endParaRPr lang="en-US" dirty="0"/>
          </a:p>
        </p:txBody>
      </p:sp>
    </p:spTree>
    <p:extLst>
      <p:ext uri="{BB962C8B-B14F-4D97-AF65-F5344CB8AC3E}">
        <p14:creationId xmlns:p14="http://schemas.microsoft.com/office/powerpoint/2010/main" val="175811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B154-F5D9-5190-0BE2-129868C287D1}"/>
              </a:ext>
            </a:extLst>
          </p:cNvPr>
          <p:cNvSpPr>
            <a:spLocks noGrp="1"/>
          </p:cNvSpPr>
          <p:nvPr>
            <p:ph type="title"/>
          </p:nvPr>
        </p:nvSpPr>
        <p:spPr/>
        <p:txBody>
          <a:bodyPr>
            <a:normAutofit/>
          </a:bodyPr>
          <a:lstStyle/>
          <a:p>
            <a:r>
              <a:rPr lang="en-US" sz="4000" dirty="0"/>
              <a:t>What Happens During Radio Communication?</a:t>
            </a:r>
          </a:p>
        </p:txBody>
      </p:sp>
      <p:sp>
        <p:nvSpPr>
          <p:cNvPr id="3" name="Content Placeholder 2">
            <a:extLst>
              <a:ext uri="{FF2B5EF4-FFF2-40B4-BE49-F238E27FC236}">
                <a16:creationId xmlns:a16="http://schemas.microsoft.com/office/drawing/2014/main" id="{EB79DD29-AB22-B434-968E-E26F08B3A45E}"/>
              </a:ext>
            </a:extLst>
          </p:cNvPr>
          <p:cNvSpPr>
            <a:spLocks noGrp="1"/>
          </p:cNvSpPr>
          <p:nvPr>
            <p:ph idx="1"/>
          </p:nvPr>
        </p:nvSpPr>
        <p:spPr/>
        <p:txBody>
          <a:bodyPr/>
          <a:lstStyle/>
          <a:p>
            <a:pPr>
              <a:buClr>
                <a:schemeClr val="tx1"/>
              </a:buClr>
            </a:pPr>
            <a:r>
              <a:rPr lang="en-US" dirty="0">
                <a:solidFill>
                  <a:srgbClr val="0000FF"/>
                </a:solidFill>
              </a:rPr>
              <a:t>Transmitting</a:t>
            </a:r>
            <a:r>
              <a:rPr lang="en-US" dirty="0"/>
              <a:t> (sending a signal) …</a:t>
            </a:r>
          </a:p>
          <a:p>
            <a:endParaRPr lang="en-US" dirty="0"/>
          </a:p>
          <a:p>
            <a:r>
              <a:rPr lang="en-US" dirty="0"/>
              <a:t>Information (voice, data, video, commands, etc.) is converted to electronic form</a:t>
            </a:r>
          </a:p>
          <a:p>
            <a:r>
              <a:rPr lang="en-US" dirty="0"/>
              <a:t>The information in electronic form is added to a radio wave</a:t>
            </a:r>
          </a:p>
          <a:p>
            <a:r>
              <a:rPr lang="en-US" dirty="0"/>
              <a:t>The radio wave carrying the information is sent from the station antenna into space</a:t>
            </a:r>
          </a:p>
          <a:p>
            <a:endParaRPr lang="en-US" dirty="0"/>
          </a:p>
        </p:txBody>
      </p:sp>
    </p:spTree>
    <p:extLst>
      <p:ext uri="{BB962C8B-B14F-4D97-AF65-F5344CB8AC3E}">
        <p14:creationId xmlns:p14="http://schemas.microsoft.com/office/powerpoint/2010/main" val="395735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1583-BDC8-DED3-6EA5-897F9C1BE3E2}"/>
              </a:ext>
            </a:extLst>
          </p:cNvPr>
          <p:cNvSpPr>
            <a:spLocks noGrp="1"/>
          </p:cNvSpPr>
          <p:nvPr>
            <p:ph type="title"/>
          </p:nvPr>
        </p:nvSpPr>
        <p:spPr/>
        <p:txBody>
          <a:bodyPr/>
          <a:lstStyle/>
          <a:p>
            <a:r>
              <a:rPr lang="en-US" dirty="0"/>
              <a:t>Spurious Signals</a:t>
            </a:r>
          </a:p>
        </p:txBody>
      </p:sp>
      <p:sp>
        <p:nvSpPr>
          <p:cNvPr id="3" name="Content Placeholder 2">
            <a:extLst>
              <a:ext uri="{FF2B5EF4-FFF2-40B4-BE49-F238E27FC236}">
                <a16:creationId xmlns:a16="http://schemas.microsoft.com/office/drawing/2014/main" id="{F4CB75A0-8D3D-6CAA-4360-A71D451EC30F}"/>
              </a:ext>
            </a:extLst>
          </p:cNvPr>
          <p:cNvSpPr>
            <a:spLocks noGrp="1"/>
          </p:cNvSpPr>
          <p:nvPr>
            <p:ph idx="1"/>
          </p:nvPr>
        </p:nvSpPr>
        <p:spPr/>
        <p:txBody>
          <a:bodyPr/>
          <a:lstStyle/>
          <a:p>
            <a:r>
              <a:rPr lang="en-US" dirty="0"/>
              <a:t>Excessive modulation results in distortion of transmitted speech (</a:t>
            </a:r>
            <a:r>
              <a:rPr lang="en-US" i="1" dirty="0">
                <a:solidFill>
                  <a:srgbClr val="DA3427"/>
                </a:solidFill>
              </a:rPr>
              <a:t>spurious</a:t>
            </a:r>
            <a:r>
              <a:rPr lang="en-US" dirty="0"/>
              <a:t> outputs on adjacent frequencies) … called </a:t>
            </a:r>
            <a:r>
              <a:rPr lang="en-US" i="1" dirty="0">
                <a:solidFill>
                  <a:srgbClr val="DA3427"/>
                </a:solidFill>
              </a:rPr>
              <a:t>splatter</a:t>
            </a:r>
          </a:p>
          <a:p>
            <a:r>
              <a:rPr lang="en-US" dirty="0"/>
              <a:t>Overmodulated FM signal has excessive deviation (overdeviating)</a:t>
            </a:r>
          </a:p>
          <a:p>
            <a:pPr lvl="1"/>
            <a:r>
              <a:rPr lang="en-US" dirty="0"/>
              <a:t>Usually caused by speaking too loudly into the microphone</a:t>
            </a:r>
          </a:p>
          <a:p>
            <a:r>
              <a:rPr lang="en-US" dirty="0"/>
              <a:t>Overmodulation of an AM or SSB signal is caused by speaking too loudly or by setting the microphone gain or speech compression too high</a:t>
            </a:r>
          </a:p>
          <a:p>
            <a:endParaRPr lang="en-US" dirty="0"/>
          </a:p>
          <a:p>
            <a:endParaRPr lang="en-US" dirty="0"/>
          </a:p>
        </p:txBody>
      </p:sp>
    </p:spTree>
    <p:extLst>
      <p:ext uri="{BB962C8B-B14F-4D97-AF65-F5344CB8AC3E}">
        <p14:creationId xmlns:p14="http://schemas.microsoft.com/office/powerpoint/2010/main" val="420210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A433-2A9B-D32D-ACA7-76413F425563}"/>
              </a:ext>
            </a:extLst>
          </p:cNvPr>
          <p:cNvSpPr>
            <a:spLocks noGrp="1"/>
          </p:cNvSpPr>
          <p:nvPr>
            <p:ph type="title"/>
          </p:nvPr>
        </p:nvSpPr>
        <p:spPr/>
        <p:txBody>
          <a:bodyPr/>
          <a:lstStyle/>
          <a:p>
            <a:r>
              <a:rPr lang="en-US" dirty="0"/>
              <a:t>Receiver Functions</a:t>
            </a:r>
          </a:p>
        </p:txBody>
      </p:sp>
      <p:sp>
        <p:nvSpPr>
          <p:cNvPr id="3" name="Content Placeholder 2">
            <a:extLst>
              <a:ext uri="{FF2B5EF4-FFF2-40B4-BE49-F238E27FC236}">
                <a16:creationId xmlns:a16="http://schemas.microsoft.com/office/drawing/2014/main" id="{00BAEF9A-CCAC-94CE-B989-BF1AB9F50DE7}"/>
              </a:ext>
            </a:extLst>
          </p:cNvPr>
          <p:cNvSpPr>
            <a:spLocks noGrp="1"/>
          </p:cNvSpPr>
          <p:nvPr>
            <p:ph idx="1"/>
          </p:nvPr>
        </p:nvSpPr>
        <p:spPr/>
        <p:txBody>
          <a:bodyPr/>
          <a:lstStyle/>
          <a:p>
            <a:r>
              <a:rPr lang="en-US" dirty="0"/>
              <a:t>AF Gain: </a:t>
            </a:r>
            <a:r>
              <a:rPr lang="en-US" i="1" dirty="0">
                <a:solidFill>
                  <a:srgbClr val="DA3427"/>
                </a:solidFill>
              </a:rPr>
              <a:t>Volume control </a:t>
            </a:r>
            <a:r>
              <a:rPr lang="en-US" dirty="0"/>
              <a:t>(sets speaker or headphone listening level)</a:t>
            </a:r>
          </a:p>
          <a:p>
            <a:r>
              <a:rPr lang="en-US" dirty="0"/>
              <a:t>RF Gain: Adjusts the sensitivity of the receiver to incoming signals</a:t>
            </a:r>
          </a:p>
          <a:p>
            <a:r>
              <a:rPr lang="en-US" dirty="0"/>
              <a:t>Automatic Gain Control (AGC): Adjusts sensitivity to keep the output volume constant for both weak and strong signals</a:t>
            </a:r>
          </a:p>
          <a:p>
            <a:r>
              <a:rPr lang="en-US" dirty="0"/>
              <a:t>Squelch: Mutes the receiver’s audio output when no signal is present (eliminates continuous noise)</a:t>
            </a:r>
          </a:p>
          <a:p>
            <a:pPr lvl="1"/>
            <a:r>
              <a:rPr lang="en-US" dirty="0"/>
              <a:t>Many transceivers have a monitor switch that temporarily opens the squelch to hear weak signals</a:t>
            </a:r>
          </a:p>
        </p:txBody>
      </p:sp>
    </p:spTree>
    <p:extLst>
      <p:ext uri="{BB962C8B-B14F-4D97-AF65-F5344CB8AC3E}">
        <p14:creationId xmlns:p14="http://schemas.microsoft.com/office/powerpoint/2010/main" val="361779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EA8A-0E2F-FEAF-C417-61BDCECBA10C}"/>
              </a:ext>
            </a:extLst>
          </p:cNvPr>
          <p:cNvSpPr>
            <a:spLocks noGrp="1"/>
          </p:cNvSpPr>
          <p:nvPr>
            <p:ph type="title"/>
          </p:nvPr>
        </p:nvSpPr>
        <p:spPr/>
        <p:txBody>
          <a:bodyPr/>
          <a:lstStyle/>
          <a:p>
            <a:r>
              <a:rPr lang="en-US" dirty="0"/>
              <a:t>Selectivity and Sensitivity</a:t>
            </a:r>
          </a:p>
        </p:txBody>
      </p:sp>
      <p:sp>
        <p:nvSpPr>
          <p:cNvPr id="3" name="Content Placeholder 2">
            <a:extLst>
              <a:ext uri="{FF2B5EF4-FFF2-40B4-BE49-F238E27FC236}">
                <a16:creationId xmlns:a16="http://schemas.microsoft.com/office/drawing/2014/main" id="{AE7D8716-9505-1712-C940-321D050F4458}"/>
              </a:ext>
            </a:extLst>
          </p:cNvPr>
          <p:cNvSpPr>
            <a:spLocks noGrp="1"/>
          </p:cNvSpPr>
          <p:nvPr>
            <p:ph idx="1"/>
          </p:nvPr>
        </p:nvSpPr>
        <p:spPr/>
        <p:txBody>
          <a:bodyPr>
            <a:normAutofit/>
          </a:bodyPr>
          <a:lstStyle/>
          <a:p>
            <a:r>
              <a:rPr lang="en-US" dirty="0"/>
              <a:t>Receivers are compared on the basis of two primary characteristics: </a:t>
            </a:r>
            <a:r>
              <a:rPr lang="en-US" i="1" dirty="0">
                <a:solidFill>
                  <a:srgbClr val="DA3427"/>
                </a:solidFill>
              </a:rPr>
              <a:t>sensitivity</a:t>
            </a:r>
            <a:r>
              <a:rPr lang="en-US" dirty="0"/>
              <a:t> and </a:t>
            </a:r>
            <a:r>
              <a:rPr lang="en-US" i="1" dirty="0">
                <a:solidFill>
                  <a:srgbClr val="DA3427"/>
                </a:solidFill>
              </a:rPr>
              <a:t>selectivity</a:t>
            </a:r>
          </a:p>
          <a:p>
            <a:r>
              <a:rPr lang="en-US" dirty="0"/>
              <a:t>Sensitivity determines receiver’s ability to detect signals</a:t>
            </a:r>
          </a:p>
          <a:p>
            <a:pPr lvl="1"/>
            <a:r>
              <a:rPr lang="en-US" dirty="0"/>
              <a:t>Specified as a minimum detectable signal level (in µV)</a:t>
            </a:r>
          </a:p>
          <a:p>
            <a:r>
              <a:rPr lang="en-US" dirty="0"/>
              <a:t>A </a:t>
            </a:r>
            <a:r>
              <a:rPr lang="en-US" i="1" dirty="0">
                <a:solidFill>
                  <a:srgbClr val="DA3427"/>
                </a:solidFill>
              </a:rPr>
              <a:t>preamplifier</a:t>
            </a:r>
            <a:r>
              <a:rPr lang="en-US" dirty="0"/>
              <a:t> (preamp) is used to boost sensitivity</a:t>
            </a:r>
          </a:p>
          <a:p>
            <a:pPr>
              <a:buClr>
                <a:schemeClr val="tx1"/>
              </a:buClr>
            </a:pPr>
            <a:r>
              <a:rPr lang="en-US" i="1" dirty="0">
                <a:solidFill>
                  <a:srgbClr val="DA3427"/>
                </a:solidFill>
              </a:rPr>
              <a:t>Selectivity</a:t>
            </a:r>
            <a:r>
              <a:rPr lang="en-US" dirty="0"/>
              <a:t> is the ability of a receiver to discriminate between signals</a:t>
            </a:r>
          </a:p>
          <a:p>
            <a:r>
              <a:rPr lang="en-US" dirty="0"/>
              <a:t>High selectivity means that a receiver can operate properly even in the presence of strong signals on nearby frequencies</a:t>
            </a:r>
          </a:p>
        </p:txBody>
      </p:sp>
    </p:spTree>
    <p:extLst>
      <p:ext uri="{BB962C8B-B14F-4D97-AF65-F5344CB8AC3E}">
        <p14:creationId xmlns:p14="http://schemas.microsoft.com/office/powerpoint/2010/main" val="27615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C8FA-8FB7-B7C3-09C3-D656CBFE4B94}"/>
              </a:ext>
            </a:extLst>
          </p:cNvPr>
          <p:cNvSpPr>
            <a:spLocks noGrp="1"/>
          </p:cNvSpPr>
          <p:nvPr>
            <p:ph type="title"/>
          </p:nvPr>
        </p:nvSpPr>
        <p:spPr/>
        <p:txBody>
          <a:bodyPr/>
          <a:lstStyle/>
          <a:p>
            <a:r>
              <a:rPr lang="en-US" dirty="0"/>
              <a:t>Filtering and Tuning</a:t>
            </a:r>
          </a:p>
        </p:txBody>
      </p:sp>
      <p:sp>
        <p:nvSpPr>
          <p:cNvPr id="3" name="Content Placeholder 2">
            <a:extLst>
              <a:ext uri="{FF2B5EF4-FFF2-40B4-BE49-F238E27FC236}">
                <a16:creationId xmlns:a16="http://schemas.microsoft.com/office/drawing/2014/main" id="{F44DA9F3-F96D-3010-235F-4B900E8EC5F3}"/>
              </a:ext>
            </a:extLst>
          </p:cNvPr>
          <p:cNvSpPr>
            <a:spLocks noGrp="1"/>
          </p:cNvSpPr>
          <p:nvPr>
            <p:ph idx="1"/>
          </p:nvPr>
        </p:nvSpPr>
        <p:spPr>
          <a:xfrm>
            <a:off x="838200" y="1690688"/>
            <a:ext cx="10687050" cy="4802187"/>
          </a:xfrm>
        </p:spPr>
        <p:txBody>
          <a:bodyPr>
            <a:normAutofit lnSpcReduction="10000"/>
          </a:bodyPr>
          <a:lstStyle/>
          <a:p>
            <a:r>
              <a:rPr lang="en-US" dirty="0"/>
              <a:t>A receiver rejects unwanted signals through the use of </a:t>
            </a:r>
            <a:r>
              <a:rPr lang="en-US" i="1" dirty="0">
                <a:solidFill>
                  <a:srgbClr val="DA3427"/>
                </a:solidFill>
              </a:rPr>
              <a:t>filters</a:t>
            </a:r>
          </a:p>
          <a:p>
            <a:r>
              <a:rPr lang="en-US" dirty="0"/>
              <a:t>Signals then pass through filters </a:t>
            </a:r>
            <a:r>
              <a:rPr lang="en-US" i="1" dirty="0">
                <a:solidFill>
                  <a:srgbClr val="DA3427"/>
                </a:solidFill>
              </a:rPr>
              <a:t>narrow</a:t>
            </a:r>
            <a:r>
              <a:rPr lang="en-US" dirty="0"/>
              <a:t> enough (i.e., smaller bandwidth) to reject all but the desired signal</a:t>
            </a:r>
          </a:p>
          <a:p>
            <a:r>
              <a:rPr lang="en-US" dirty="0"/>
              <a:t>Wide filters (around 2.4 kHz) are used for SSB reception</a:t>
            </a:r>
          </a:p>
          <a:p>
            <a:r>
              <a:rPr lang="en-US" dirty="0"/>
              <a:t>Narrow filters (around 500 Hz) are used for CW and data mode</a:t>
            </a:r>
          </a:p>
          <a:p>
            <a:r>
              <a:rPr lang="en-US" dirty="0"/>
              <a:t>Multiple filters allows you to reduce noise or interference by selecting a filter with just enough bandwidth to pass the desired signal</a:t>
            </a:r>
          </a:p>
          <a:p>
            <a:pPr>
              <a:buClr>
                <a:schemeClr val="tx1"/>
              </a:buClr>
            </a:pPr>
            <a:r>
              <a:rPr lang="en-US" i="1" dirty="0">
                <a:solidFill>
                  <a:srgbClr val="DA3427"/>
                </a:solidFill>
              </a:rPr>
              <a:t>Receiver incremental tuning </a:t>
            </a:r>
            <a:r>
              <a:rPr lang="en-US" dirty="0"/>
              <a:t>(RIT … also called </a:t>
            </a:r>
            <a:r>
              <a:rPr lang="en-US" i="1" dirty="0">
                <a:solidFill>
                  <a:srgbClr val="DA3427"/>
                </a:solidFill>
              </a:rPr>
              <a:t>clarifier</a:t>
            </a:r>
            <a:r>
              <a:rPr lang="en-US" dirty="0"/>
              <a:t>) is a fine-tuning control used for SSB or CW</a:t>
            </a:r>
          </a:p>
          <a:p>
            <a:pPr lvl="1">
              <a:buClr>
                <a:schemeClr val="tx1"/>
              </a:buClr>
            </a:pPr>
            <a:r>
              <a:rPr lang="en-US" dirty="0"/>
              <a:t>Allows you to tune in a station that is slightly off frequency or to adjust the pitch of an operator’s voice that seems too high or low</a:t>
            </a:r>
          </a:p>
        </p:txBody>
      </p:sp>
    </p:spTree>
    <p:extLst>
      <p:ext uri="{BB962C8B-B14F-4D97-AF65-F5344CB8AC3E}">
        <p14:creationId xmlns:p14="http://schemas.microsoft.com/office/powerpoint/2010/main" val="46773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AE26-BD80-4C36-F8DB-6303056C0E9C}"/>
              </a:ext>
            </a:extLst>
          </p:cNvPr>
          <p:cNvSpPr>
            <a:spLocks noGrp="1"/>
          </p:cNvSpPr>
          <p:nvPr>
            <p:ph type="title"/>
          </p:nvPr>
        </p:nvSpPr>
        <p:spPr/>
        <p:txBody>
          <a:bodyPr/>
          <a:lstStyle/>
          <a:p>
            <a:r>
              <a:rPr lang="en-US" dirty="0"/>
              <a:t>VHF/UHF RF Power Amplifiers</a:t>
            </a:r>
          </a:p>
        </p:txBody>
      </p:sp>
      <p:sp>
        <p:nvSpPr>
          <p:cNvPr id="3" name="Content Placeholder 2">
            <a:extLst>
              <a:ext uri="{FF2B5EF4-FFF2-40B4-BE49-F238E27FC236}">
                <a16:creationId xmlns:a16="http://schemas.microsoft.com/office/drawing/2014/main" id="{8F125901-A87B-0A9C-2F9C-E66EE4BA0EDE}"/>
              </a:ext>
            </a:extLst>
          </p:cNvPr>
          <p:cNvSpPr>
            <a:spLocks noGrp="1"/>
          </p:cNvSpPr>
          <p:nvPr>
            <p:ph idx="1"/>
          </p:nvPr>
        </p:nvSpPr>
        <p:spPr/>
        <p:txBody>
          <a:bodyPr/>
          <a:lstStyle/>
          <a:p>
            <a:pPr>
              <a:buClr>
                <a:schemeClr val="tx1"/>
              </a:buClr>
            </a:pPr>
            <a:r>
              <a:rPr lang="en-US" i="1" dirty="0">
                <a:solidFill>
                  <a:srgbClr val="DA3427"/>
                </a:solidFill>
              </a:rPr>
              <a:t>RF power amplifiers </a:t>
            </a:r>
            <a:r>
              <a:rPr lang="en-US" dirty="0"/>
              <a:t>can be used to increase the output power by a factor of five or more</a:t>
            </a:r>
          </a:p>
          <a:p>
            <a:r>
              <a:rPr lang="en-US" dirty="0"/>
              <a:t>Many VHF/UHF power amplifiers can be used on all modes (including SSB and CW … switch between modes)</a:t>
            </a:r>
          </a:p>
          <a:p>
            <a:pPr lvl="1"/>
            <a:r>
              <a:rPr lang="en-US" dirty="0"/>
              <a:t>Caution 1: Be sure your antenna is capable of handling the higher power!</a:t>
            </a:r>
          </a:p>
          <a:p>
            <a:pPr lvl="1"/>
            <a:r>
              <a:rPr lang="en-US" dirty="0"/>
              <a:t>Caution 2: Be sure you learn about RF exposure!</a:t>
            </a:r>
          </a:p>
        </p:txBody>
      </p:sp>
    </p:spTree>
    <p:extLst>
      <p:ext uri="{BB962C8B-B14F-4D97-AF65-F5344CB8AC3E}">
        <p14:creationId xmlns:p14="http://schemas.microsoft.com/office/powerpoint/2010/main" val="385997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2FB8-91D7-44DD-7CFF-BCCEBAE40A7E}"/>
              </a:ext>
            </a:extLst>
          </p:cNvPr>
          <p:cNvSpPr>
            <a:spLocks noGrp="1"/>
          </p:cNvSpPr>
          <p:nvPr>
            <p:ph type="title"/>
          </p:nvPr>
        </p:nvSpPr>
        <p:spPr/>
        <p:txBody>
          <a:bodyPr/>
          <a:lstStyle/>
          <a:p>
            <a:r>
              <a:rPr lang="en-US" dirty="0"/>
              <a:t>Transverters</a:t>
            </a:r>
          </a:p>
        </p:txBody>
      </p:sp>
      <p:sp>
        <p:nvSpPr>
          <p:cNvPr id="3" name="Content Placeholder 2">
            <a:extLst>
              <a:ext uri="{FF2B5EF4-FFF2-40B4-BE49-F238E27FC236}">
                <a16:creationId xmlns:a16="http://schemas.microsoft.com/office/drawing/2014/main" id="{BD3E61F4-3F6C-0C67-3203-5BB2DF6F5F53}"/>
              </a:ext>
            </a:extLst>
          </p:cNvPr>
          <p:cNvSpPr>
            <a:spLocks noGrp="1"/>
          </p:cNvSpPr>
          <p:nvPr>
            <p:ph idx="1"/>
          </p:nvPr>
        </p:nvSpPr>
        <p:spPr/>
        <p:txBody>
          <a:bodyPr/>
          <a:lstStyle/>
          <a:p>
            <a:r>
              <a:rPr lang="en-US" dirty="0"/>
              <a:t>By using </a:t>
            </a:r>
            <a:r>
              <a:rPr lang="en-US" i="1" dirty="0">
                <a:solidFill>
                  <a:srgbClr val="DA3427"/>
                </a:solidFill>
              </a:rPr>
              <a:t>mixers</a:t>
            </a:r>
            <a:r>
              <a:rPr lang="en-US" dirty="0"/>
              <a:t>, it is possible to convert an entire transceiver to operate on a different band</a:t>
            </a:r>
          </a:p>
          <a:p>
            <a:pPr lvl="1"/>
            <a:r>
              <a:rPr lang="en-US" dirty="0">
                <a:solidFill>
                  <a:schemeClr val="tx1"/>
                </a:solidFill>
              </a:rPr>
              <a:t>Mixers</a:t>
            </a:r>
            <a:r>
              <a:rPr lang="en-US" dirty="0"/>
              <a:t> are part of equipment called a </a:t>
            </a:r>
            <a:r>
              <a:rPr lang="en-US" i="1" dirty="0">
                <a:solidFill>
                  <a:srgbClr val="DA3427"/>
                </a:solidFill>
              </a:rPr>
              <a:t>transverter</a:t>
            </a:r>
          </a:p>
          <a:p>
            <a:r>
              <a:rPr lang="en-US" dirty="0"/>
              <a:t>A </a:t>
            </a:r>
            <a:r>
              <a:rPr lang="en-US" i="1" dirty="0">
                <a:solidFill>
                  <a:srgbClr val="DA3427"/>
                </a:solidFill>
              </a:rPr>
              <a:t>receiving converter mixer </a:t>
            </a:r>
            <a:r>
              <a:rPr lang="en-US" dirty="0"/>
              <a:t>shifts input signals to the desired band where they are received as regular signals by the transceiver</a:t>
            </a:r>
          </a:p>
          <a:p>
            <a:r>
              <a:rPr lang="en-US" dirty="0"/>
              <a:t>Transverters allow one main transceiver to be used on one or more new bands</a:t>
            </a:r>
          </a:p>
        </p:txBody>
      </p:sp>
    </p:spTree>
    <p:extLst>
      <p:ext uri="{BB962C8B-B14F-4D97-AF65-F5344CB8AC3E}">
        <p14:creationId xmlns:p14="http://schemas.microsoft.com/office/powerpoint/2010/main" val="419974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31059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of the following can be used to enter a transceiver’s operating frequency?</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The keypad or VFO knob</a:t>
            </a:r>
          </a:p>
          <a:p>
            <a:pPr marL="514350" indent="-514350">
              <a:buFont typeface="+mj-lt"/>
              <a:buAutoNum type="alphaUcPeriod"/>
            </a:pPr>
            <a:r>
              <a:rPr lang="en-US" dirty="0"/>
              <a:t>The CTCSS or DTMF encoder</a:t>
            </a:r>
          </a:p>
          <a:p>
            <a:pPr marL="514350" indent="-514350">
              <a:buFont typeface="+mj-lt"/>
              <a:buAutoNum type="alphaUcPeriod"/>
            </a:pPr>
            <a:r>
              <a:rPr lang="en-US" dirty="0"/>
              <a:t>The Automatic Frequency Control</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T4B02 A 5-5</a:t>
            </a:r>
          </a:p>
        </p:txBody>
      </p:sp>
    </p:spTree>
    <p:extLst>
      <p:ext uri="{BB962C8B-B14F-4D97-AF65-F5344CB8AC3E}">
        <p14:creationId xmlns:p14="http://schemas.microsoft.com/office/powerpoint/2010/main" val="115805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a way to enable quick access to a favorite frequency or channel on your transceiver?</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Enable the frequency offset</a:t>
            </a:r>
          </a:p>
          <a:p>
            <a:pPr marL="514350" indent="-514350">
              <a:buFont typeface="+mj-lt"/>
              <a:buAutoNum type="alphaUcPeriod"/>
            </a:pPr>
            <a:r>
              <a:rPr lang="en-US" dirty="0"/>
              <a:t>Store it in a memory channel</a:t>
            </a:r>
          </a:p>
          <a:p>
            <a:pPr marL="514350" indent="-514350">
              <a:buFont typeface="+mj-lt"/>
              <a:buAutoNum type="alphaUcPeriod"/>
            </a:pPr>
            <a:r>
              <a:rPr lang="en-US" dirty="0"/>
              <a:t>Enable the VOX</a:t>
            </a:r>
          </a:p>
          <a:p>
            <a:pPr marL="514350" indent="-514350">
              <a:buFont typeface="+mj-lt"/>
              <a:buAutoNum type="alphaUcPeriod"/>
            </a:pPr>
            <a:r>
              <a:rPr lang="en-US" dirty="0"/>
              <a:t>Use the scan mode to select the desired frequency</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T4B04 B 5-5</a:t>
            </a:r>
          </a:p>
        </p:txBody>
      </p:sp>
    </p:spTree>
    <p:extLst>
      <p:ext uri="{BB962C8B-B14F-4D97-AF65-F5344CB8AC3E}">
        <p14:creationId xmlns:p14="http://schemas.microsoft.com/office/powerpoint/2010/main" val="190219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an electronic keyer?</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A device for switching antennas from transmit to receive</a:t>
            </a:r>
          </a:p>
          <a:p>
            <a:pPr marL="514350" indent="-514350">
              <a:buFont typeface="+mj-lt"/>
              <a:buAutoNum type="alphaUcPeriod"/>
            </a:pPr>
            <a:r>
              <a:rPr lang="en-US" dirty="0"/>
              <a:t>A device for voice activated switching from receive to transmit</a:t>
            </a:r>
          </a:p>
          <a:p>
            <a:pPr marL="514350" indent="-514350">
              <a:buFont typeface="+mj-lt"/>
              <a:buAutoNum type="alphaUcPeriod"/>
            </a:pPr>
            <a:r>
              <a:rPr lang="en-US" dirty="0"/>
              <a:t>A device that assists in manual sending of Morse code</a:t>
            </a:r>
          </a:p>
          <a:p>
            <a:pPr marL="514350" indent="-514350">
              <a:buFont typeface="+mj-lt"/>
              <a:buAutoNum type="alphaUcPeriod"/>
            </a:pPr>
            <a:r>
              <a:rPr lang="en-US" dirty="0"/>
              <a:t>An interlock to prevent unauthorized use of a radio</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T4A12 C 5-7</a:t>
            </a:r>
          </a:p>
        </p:txBody>
      </p:sp>
    </p:spTree>
    <p:extLst>
      <p:ext uri="{BB962C8B-B14F-4D97-AF65-F5344CB8AC3E}">
        <p14:creationId xmlns:p14="http://schemas.microsoft.com/office/powerpoint/2010/main" val="221277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7D0C-F5D8-FFD7-F080-1444F28B44C9}"/>
              </a:ext>
            </a:extLst>
          </p:cNvPr>
          <p:cNvSpPr>
            <a:spLocks noGrp="1"/>
          </p:cNvSpPr>
          <p:nvPr>
            <p:ph type="title"/>
          </p:nvPr>
        </p:nvSpPr>
        <p:spPr/>
        <p:txBody>
          <a:bodyPr>
            <a:normAutofit/>
          </a:bodyPr>
          <a:lstStyle/>
          <a:p>
            <a:r>
              <a:rPr lang="en-US" sz="3600" dirty="0"/>
              <a:t>What Happens During Radio Communication? (cont.)</a:t>
            </a:r>
          </a:p>
        </p:txBody>
      </p:sp>
      <p:sp>
        <p:nvSpPr>
          <p:cNvPr id="3" name="Content Placeholder 2">
            <a:extLst>
              <a:ext uri="{FF2B5EF4-FFF2-40B4-BE49-F238E27FC236}">
                <a16:creationId xmlns:a16="http://schemas.microsoft.com/office/drawing/2014/main" id="{19A41A96-EE68-260C-4D0F-5AFE66D936EE}"/>
              </a:ext>
            </a:extLst>
          </p:cNvPr>
          <p:cNvSpPr>
            <a:spLocks noGrp="1"/>
          </p:cNvSpPr>
          <p:nvPr>
            <p:ph idx="1"/>
          </p:nvPr>
        </p:nvSpPr>
        <p:spPr/>
        <p:txBody>
          <a:bodyPr/>
          <a:lstStyle/>
          <a:p>
            <a:pPr>
              <a:buClr>
                <a:schemeClr val="tx1"/>
              </a:buClr>
            </a:pPr>
            <a:r>
              <a:rPr lang="en-US" dirty="0">
                <a:solidFill>
                  <a:srgbClr val="FF0000"/>
                </a:solidFill>
              </a:rPr>
              <a:t>Receiving</a:t>
            </a:r>
            <a:r>
              <a:rPr lang="en-US" dirty="0"/>
              <a:t> …</a:t>
            </a:r>
          </a:p>
          <a:p>
            <a:endParaRPr lang="en-US" dirty="0"/>
          </a:p>
          <a:p>
            <a:r>
              <a:rPr lang="en-US" dirty="0"/>
              <a:t>The radio wave carrying the information is intercepted by the receiving station’s antenna</a:t>
            </a:r>
          </a:p>
          <a:p>
            <a:r>
              <a:rPr lang="en-US" dirty="0"/>
              <a:t>The receiver extracts the information from the received wave</a:t>
            </a:r>
          </a:p>
          <a:p>
            <a:r>
              <a:rPr lang="en-US" dirty="0"/>
              <a:t>The information is then presented to the user in a format that can be understood (sound, picture, words on a computer  screen, response to a command, etc.)</a:t>
            </a:r>
          </a:p>
          <a:p>
            <a:endParaRPr lang="en-US" dirty="0"/>
          </a:p>
        </p:txBody>
      </p:sp>
    </p:spTree>
    <p:extLst>
      <p:ext uri="{BB962C8B-B14F-4D97-AF65-F5344CB8AC3E}">
        <p14:creationId xmlns:p14="http://schemas.microsoft.com/office/powerpoint/2010/main" val="107435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the function of a transceiver’s PTT input?</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Input for a key used to send CW</a:t>
            </a:r>
          </a:p>
          <a:p>
            <a:pPr marL="514350" indent="-514350">
              <a:buFont typeface="+mj-lt"/>
              <a:buAutoNum type="alphaUcPeriod"/>
            </a:pPr>
            <a:r>
              <a:rPr lang="en-US" dirty="0"/>
              <a:t>Switches transceiver from receive to transmit when grounded</a:t>
            </a:r>
          </a:p>
          <a:p>
            <a:pPr marL="514350" indent="-514350">
              <a:buFont typeface="+mj-lt"/>
              <a:buAutoNum type="alphaUcPeriod"/>
            </a:pPr>
            <a:r>
              <a:rPr lang="en-US" dirty="0"/>
              <a:t>Provides a transmit tuning tone when grounded</a:t>
            </a:r>
          </a:p>
          <a:p>
            <a:pPr marL="514350" indent="-514350">
              <a:buFont typeface="+mj-lt"/>
              <a:buAutoNum type="alphaUcPeriod"/>
            </a:pPr>
            <a:r>
              <a:rPr lang="en-US" dirty="0"/>
              <a:t>Input for a preamplifier tuning tone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T7A07 B 5-7</a:t>
            </a:r>
          </a:p>
        </p:txBody>
      </p:sp>
    </p:spTree>
    <p:extLst>
      <p:ext uri="{BB962C8B-B14F-4D97-AF65-F5344CB8AC3E}">
        <p14:creationId xmlns:p14="http://schemas.microsoft.com/office/powerpoint/2010/main" val="39297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the primary purpose of a dummy load?</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To prevent transmitting signals over the air when making tests</a:t>
            </a:r>
          </a:p>
          <a:p>
            <a:pPr marL="514350" indent="-514350">
              <a:buFont typeface="+mj-lt"/>
              <a:buAutoNum type="alphaUcPeriod"/>
            </a:pPr>
            <a:r>
              <a:rPr lang="en-US" dirty="0"/>
              <a:t>To prevent over-modulation of a transmitter</a:t>
            </a:r>
          </a:p>
          <a:p>
            <a:pPr marL="514350" indent="-514350">
              <a:buFont typeface="+mj-lt"/>
              <a:buAutoNum type="alphaUcPeriod"/>
            </a:pPr>
            <a:r>
              <a:rPr lang="en-US" dirty="0"/>
              <a:t>To improve the efficiency of an antenna</a:t>
            </a:r>
          </a:p>
          <a:p>
            <a:pPr marL="514350" indent="-514350">
              <a:buFont typeface="+mj-lt"/>
              <a:buAutoNum type="alphaUcPeriod"/>
            </a:pPr>
            <a:r>
              <a:rPr lang="en-US" dirty="0"/>
              <a:t>To improve the signal-to-noise ratio of a receiver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T7C01 A 5-7</a:t>
            </a:r>
          </a:p>
        </p:txBody>
      </p:sp>
    </p:spTree>
    <p:extLst>
      <p:ext uri="{BB962C8B-B14F-4D97-AF65-F5344CB8AC3E}">
        <p14:creationId xmlns:p14="http://schemas.microsoft.com/office/powerpoint/2010/main" val="340786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does a dummy load consist of?</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A high-gain amplifier and a TR switch</a:t>
            </a:r>
          </a:p>
          <a:p>
            <a:pPr marL="514350" indent="-514350">
              <a:buFont typeface="+mj-lt"/>
              <a:buAutoNum type="alphaUcPeriod"/>
            </a:pPr>
            <a:r>
              <a:rPr lang="en-US" dirty="0"/>
              <a:t>A non-inductive resistor mounted on a heat sink</a:t>
            </a:r>
          </a:p>
          <a:p>
            <a:pPr marL="514350" indent="-514350">
              <a:buFont typeface="+mj-lt"/>
              <a:buAutoNum type="alphaUcPeriod"/>
            </a:pPr>
            <a:r>
              <a:rPr lang="en-US" dirty="0"/>
              <a:t>A low-voltage power supply and a DC relay</a:t>
            </a:r>
          </a:p>
          <a:p>
            <a:pPr marL="514350" indent="-514350">
              <a:buFont typeface="+mj-lt"/>
              <a:buAutoNum type="alphaUcPeriod"/>
            </a:pPr>
            <a:r>
              <a:rPr lang="en-US" dirty="0"/>
              <a:t>A 50-ohm reactance used to terminate a transmission line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T7C03 B 5-7</a:t>
            </a:r>
          </a:p>
        </p:txBody>
      </p:sp>
    </p:spTree>
    <p:extLst>
      <p:ext uri="{BB962C8B-B14F-4D97-AF65-F5344CB8AC3E}">
        <p14:creationId xmlns:p14="http://schemas.microsoft.com/office/powerpoint/2010/main" val="390294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would cause your FM transmission audio to be distorted on voice peaks?</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Your repeater offset is inverted</a:t>
            </a:r>
          </a:p>
          <a:p>
            <a:pPr marL="514350" indent="-514350">
              <a:buFont typeface="+mj-lt"/>
              <a:buAutoNum type="alphaUcPeriod"/>
            </a:pPr>
            <a:r>
              <a:rPr lang="en-US" dirty="0"/>
              <a:t>You need to talk louder</a:t>
            </a:r>
          </a:p>
          <a:p>
            <a:pPr marL="514350" indent="-514350">
              <a:buFont typeface="+mj-lt"/>
              <a:buAutoNum type="alphaUcPeriod"/>
            </a:pPr>
            <a:r>
              <a:rPr lang="en-US" dirty="0"/>
              <a:t>You are talking too loudly</a:t>
            </a:r>
          </a:p>
          <a:p>
            <a:pPr marL="514350" indent="-514350">
              <a:buFont typeface="+mj-lt"/>
              <a:buAutoNum type="alphaUcPeriod"/>
            </a:pPr>
            <a:r>
              <a:rPr lang="en-US" dirty="0"/>
              <a:t>Your transmit power is too high</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T2B05 C 5-8</a:t>
            </a:r>
          </a:p>
        </p:txBody>
      </p:sp>
    </p:spTree>
    <p:extLst>
      <p:ext uri="{BB962C8B-B14F-4D97-AF65-F5344CB8AC3E}">
        <p14:creationId xmlns:p14="http://schemas.microsoft.com/office/powerpoint/2010/main" val="29685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the effect of excessive microphone gain on SSB transmissions?</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Frequency instability</a:t>
            </a:r>
          </a:p>
          <a:p>
            <a:pPr marL="514350" indent="-514350">
              <a:buFont typeface="+mj-lt"/>
              <a:buAutoNum type="alphaUcPeriod"/>
            </a:pPr>
            <a:r>
              <a:rPr lang="en-US" dirty="0"/>
              <a:t>Distorted transmitted audio</a:t>
            </a:r>
          </a:p>
          <a:p>
            <a:pPr marL="514350" indent="-514350">
              <a:buFont typeface="+mj-lt"/>
              <a:buAutoNum type="alphaUcPeriod"/>
            </a:pPr>
            <a:r>
              <a:rPr lang="en-US" dirty="0"/>
              <a:t>Increased SWR</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T4B01 B 5-8</a:t>
            </a:r>
          </a:p>
        </p:txBody>
      </p:sp>
    </p:spTree>
    <p:extLst>
      <p:ext uri="{BB962C8B-B14F-4D97-AF65-F5344CB8AC3E}">
        <p14:creationId xmlns:p14="http://schemas.microsoft.com/office/powerpoint/2010/main" val="229612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can you do if you are told your FM handheld or mobile transceiver is over-deviating?</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Talk louder into the microphone</a:t>
            </a:r>
          </a:p>
          <a:p>
            <a:pPr marL="514350" indent="-514350">
              <a:buFont typeface="+mj-lt"/>
              <a:buAutoNum type="alphaUcPeriod"/>
            </a:pPr>
            <a:r>
              <a:rPr lang="en-US" dirty="0"/>
              <a:t>Let the transceiver cool off</a:t>
            </a:r>
          </a:p>
          <a:p>
            <a:pPr marL="514350" indent="-514350">
              <a:buFont typeface="+mj-lt"/>
              <a:buAutoNum type="alphaUcPeriod"/>
            </a:pPr>
            <a:r>
              <a:rPr lang="en-US" dirty="0"/>
              <a:t>Change to a higher power level</a:t>
            </a:r>
          </a:p>
          <a:p>
            <a:pPr marL="514350" indent="-514350">
              <a:buFont typeface="+mj-lt"/>
              <a:buAutoNum type="alphaUcPeriod"/>
            </a:pPr>
            <a:r>
              <a:rPr lang="en-US" dirty="0"/>
              <a:t>Talk farther away from the microphone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T7B01 D 5-8</a:t>
            </a:r>
          </a:p>
        </p:txBody>
      </p:sp>
    </p:spTree>
    <p:extLst>
      <p:ext uri="{BB962C8B-B14F-4D97-AF65-F5344CB8AC3E}">
        <p14:creationId xmlns:p14="http://schemas.microsoft.com/office/powerpoint/2010/main" val="234285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the purpose of a squelch function?</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Reduce a CW transmitter’s key clicks</a:t>
            </a:r>
          </a:p>
          <a:p>
            <a:pPr marL="514350" indent="-514350">
              <a:buFont typeface="+mj-lt"/>
              <a:buAutoNum type="alphaUcPeriod"/>
            </a:pPr>
            <a:r>
              <a:rPr lang="en-US" dirty="0"/>
              <a:t>Mute the receiver audio when a signal is not present</a:t>
            </a:r>
          </a:p>
          <a:p>
            <a:pPr marL="514350" indent="-514350">
              <a:buFont typeface="+mj-lt"/>
              <a:buAutoNum type="alphaUcPeriod"/>
            </a:pPr>
            <a:r>
              <a:rPr lang="en-US" dirty="0"/>
              <a:t>Eliminate parasitic oscillations in an RF amplifier</a:t>
            </a:r>
          </a:p>
          <a:p>
            <a:pPr marL="514350" indent="-514350">
              <a:buFont typeface="+mj-lt"/>
              <a:buAutoNum type="alphaUcPeriod"/>
            </a:pPr>
            <a:r>
              <a:rPr lang="en-US" dirty="0"/>
              <a:t>Reduce interference from impulse noise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T2B13 B 5-8</a:t>
            </a:r>
          </a:p>
        </p:txBody>
      </p:sp>
    </p:spTree>
    <p:extLst>
      <p:ext uri="{BB962C8B-B14F-4D97-AF65-F5344CB8AC3E}">
        <p14:creationId xmlns:p14="http://schemas.microsoft.com/office/powerpoint/2010/main" val="127440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How is squelch adjusted so that a weak FM signal can be heard?</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Set the squelch threshold so that receiver output audio is on all the time</a:t>
            </a:r>
          </a:p>
          <a:p>
            <a:pPr marL="514350" indent="-514350">
              <a:buFont typeface="+mj-lt"/>
              <a:buAutoNum type="alphaUcPeriod"/>
            </a:pPr>
            <a:r>
              <a:rPr lang="en-US" dirty="0"/>
              <a:t>Turn up the audio level until it overcomes the squelch threshold</a:t>
            </a:r>
          </a:p>
          <a:p>
            <a:pPr marL="514350" indent="-514350">
              <a:buFont typeface="+mj-lt"/>
              <a:buAutoNum type="alphaUcPeriod"/>
            </a:pPr>
            <a:r>
              <a:rPr lang="en-US" dirty="0"/>
              <a:t>Turn on the anti-squelch function</a:t>
            </a:r>
          </a:p>
          <a:p>
            <a:pPr marL="514350" indent="-514350">
              <a:buFont typeface="+mj-lt"/>
              <a:buAutoNum type="alphaUcPeriod"/>
            </a:pPr>
            <a:r>
              <a:rPr lang="en-US" dirty="0"/>
              <a:t>Enable squelch enhancement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T4B03 A 5-8</a:t>
            </a:r>
          </a:p>
        </p:txBody>
      </p:sp>
    </p:spTree>
    <p:extLst>
      <p:ext uri="{BB962C8B-B14F-4D97-AF65-F5344CB8AC3E}">
        <p14:creationId xmlns:p14="http://schemas.microsoft.com/office/powerpoint/2010/main" val="39716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term describes the ability of a receiver to detect the presence of a signal?</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Linearity</a:t>
            </a:r>
          </a:p>
          <a:p>
            <a:pPr marL="514350" indent="-514350">
              <a:buFont typeface="+mj-lt"/>
              <a:buAutoNum type="alphaUcPeriod"/>
            </a:pPr>
            <a:r>
              <a:rPr lang="en-US" dirty="0"/>
              <a:t>Sensitivity</a:t>
            </a:r>
          </a:p>
          <a:p>
            <a:pPr marL="514350" indent="-514350">
              <a:buFont typeface="+mj-lt"/>
              <a:buAutoNum type="alphaUcPeriod"/>
            </a:pPr>
            <a:r>
              <a:rPr lang="en-US" dirty="0"/>
              <a:t>Selectivity</a:t>
            </a:r>
          </a:p>
          <a:p>
            <a:pPr marL="514350" indent="-514350">
              <a:buFont typeface="+mj-lt"/>
              <a:buAutoNum type="alphaUcPeriod"/>
            </a:pPr>
            <a:r>
              <a:rPr lang="en-US" dirty="0"/>
              <a:t>Total Harmonic Distortion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T7A01 B 5-9</a:t>
            </a:r>
          </a:p>
        </p:txBody>
      </p:sp>
    </p:spTree>
    <p:extLst>
      <p:ext uri="{BB962C8B-B14F-4D97-AF65-F5344CB8AC3E}">
        <p14:creationId xmlns:p14="http://schemas.microsoft.com/office/powerpoint/2010/main" val="125143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term describes the ability of a receiver to discriminate between multiple signals?</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Discrimination ratio</a:t>
            </a:r>
          </a:p>
          <a:p>
            <a:pPr marL="514350" indent="-514350">
              <a:buFont typeface="+mj-lt"/>
              <a:buAutoNum type="alphaUcPeriod"/>
            </a:pPr>
            <a:r>
              <a:rPr lang="en-US" dirty="0"/>
              <a:t>Sensitivity</a:t>
            </a:r>
          </a:p>
          <a:p>
            <a:pPr marL="514350" indent="-514350">
              <a:buFont typeface="+mj-lt"/>
              <a:buAutoNum type="alphaUcPeriod"/>
            </a:pPr>
            <a:r>
              <a:rPr lang="en-US" dirty="0"/>
              <a:t>Selectivity</a:t>
            </a:r>
          </a:p>
          <a:p>
            <a:pPr marL="514350" indent="-514350">
              <a:buFont typeface="+mj-lt"/>
              <a:buAutoNum type="alphaUcPeriod"/>
            </a:pPr>
            <a:r>
              <a:rPr lang="en-US" dirty="0"/>
              <a:t>Harmonic distortion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T7A04 C 5-9</a:t>
            </a:r>
          </a:p>
        </p:txBody>
      </p:sp>
    </p:spTree>
    <p:extLst>
      <p:ext uri="{BB962C8B-B14F-4D97-AF65-F5344CB8AC3E}">
        <p14:creationId xmlns:p14="http://schemas.microsoft.com/office/powerpoint/2010/main" val="32227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993A-D38F-6A23-53BA-1004F6D9151E}"/>
              </a:ext>
            </a:extLst>
          </p:cNvPr>
          <p:cNvSpPr>
            <a:spLocks noGrp="1"/>
          </p:cNvSpPr>
          <p:nvPr>
            <p:ph type="title"/>
          </p:nvPr>
        </p:nvSpPr>
        <p:spPr/>
        <p:txBody>
          <a:bodyPr>
            <a:normAutofit/>
          </a:bodyPr>
          <a:lstStyle/>
          <a:p>
            <a:r>
              <a:rPr lang="en-US" sz="3600" dirty="0"/>
              <a:t>What Happens During Radio Communication? (cont.)</a:t>
            </a:r>
          </a:p>
        </p:txBody>
      </p:sp>
      <p:sp>
        <p:nvSpPr>
          <p:cNvPr id="3" name="Content Placeholder 2">
            <a:extLst>
              <a:ext uri="{FF2B5EF4-FFF2-40B4-BE49-F238E27FC236}">
                <a16:creationId xmlns:a16="http://schemas.microsoft.com/office/drawing/2014/main" id="{91C23199-6772-F7F5-4E14-DDE28A2AC65A}"/>
              </a:ext>
            </a:extLst>
          </p:cNvPr>
          <p:cNvSpPr>
            <a:spLocks noGrp="1"/>
          </p:cNvSpPr>
          <p:nvPr>
            <p:ph idx="1"/>
          </p:nvPr>
        </p:nvSpPr>
        <p:spPr/>
        <p:txBody>
          <a:bodyPr/>
          <a:lstStyle/>
          <a:p>
            <a:r>
              <a:rPr lang="en-US" dirty="0"/>
              <a:t>Adding and extracting the information can be simple or complex</a:t>
            </a:r>
          </a:p>
          <a:p>
            <a:r>
              <a:rPr lang="en-US" dirty="0"/>
              <a:t>This makes ham radio fun … learning all about how radios work</a:t>
            </a:r>
          </a:p>
          <a:p>
            <a:r>
              <a:rPr lang="en-US" dirty="0"/>
              <a:t>Don’t be intimidated. You will be required to only know the basics, but you can learn as much about the “art and science” of radio as you want.</a:t>
            </a:r>
          </a:p>
          <a:p>
            <a:endParaRPr lang="en-US" dirty="0"/>
          </a:p>
        </p:txBody>
      </p:sp>
    </p:spTree>
    <p:extLst>
      <p:ext uri="{BB962C8B-B14F-4D97-AF65-F5344CB8AC3E}">
        <p14:creationId xmlns:p14="http://schemas.microsoft.com/office/powerpoint/2010/main" val="340514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Where is an RF preamplifier installed?</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Between the antenna and receiver</a:t>
            </a:r>
          </a:p>
          <a:p>
            <a:pPr marL="514350" indent="-514350">
              <a:buFont typeface="+mj-lt"/>
              <a:buAutoNum type="alphaUcPeriod"/>
            </a:pPr>
            <a:r>
              <a:rPr lang="en-US" dirty="0"/>
              <a:t>At the output of the transmitter power amplifier</a:t>
            </a:r>
          </a:p>
          <a:p>
            <a:pPr marL="514350" indent="-514350">
              <a:buFont typeface="+mj-lt"/>
              <a:buAutoNum type="alphaUcPeriod"/>
            </a:pPr>
            <a:r>
              <a:rPr lang="en-US" dirty="0"/>
              <a:t>Between the transmitter and the antenna tuner</a:t>
            </a:r>
          </a:p>
          <a:p>
            <a:pPr marL="514350" indent="-514350">
              <a:buFont typeface="+mj-lt"/>
              <a:buAutoNum type="alphaUcPeriod"/>
            </a:pPr>
            <a:r>
              <a:rPr lang="en-US" dirty="0"/>
              <a:t>At the output of the receiver audio amplifier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T7A11 A 5-9</a:t>
            </a:r>
          </a:p>
        </p:txBody>
      </p:sp>
    </p:spTree>
    <p:extLst>
      <p:ext uri="{BB962C8B-B14F-4D97-AF65-F5344CB8AC3E}">
        <p14:creationId xmlns:p14="http://schemas.microsoft.com/office/powerpoint/2010/main" val="303964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fontScale="90000"/>
          </a:bodyPr>
          <a:lstStyle/>
          <a:p>
            <a:r>
              <a:rPr lang="en-US" sz="3400" dirty="0"/>
              <a:t>Which of the following controls could be used if the voice pitch of a single-sideband signal returning to your CQ call seems too high or low?</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The AGC or limiter</a:t>
            </a:r>
          </a:p>
          <a:p>
            <a:pPr marL="514350" indent="-514350">
              <a:buFont typeface="+mj-lt"/>
              <a:buAutoNum type="alphaUcPeriod"/>
            </a:pPr>
            <a:r>
              <a:rPr lang="en-US" dirty="0"/>
              <a:t>The bandwidth selection</a:t>
            </a:r>
          </a:p>
          <a:p>
            <a:pPr marL="514350" indent="-514350">
              <a:buFont typeface="+mj-lt"/>
              <a:buAutoNum type="alphaUcPeriod"/>
            </a:pPr>
            <a:r>
              <a:rPr lang="en-US" dirty="0"/>
              <a:t>The tone squelch</a:t>
            </a:r>
          </a:p>
          <a:p>
            <a:pPr marL="514350" indent="-514350">
              <a:buFont typeface="+mj-lt"/>
              <a:buAutoNum type="alphaUcPeriod"/>
            </a:pPr>
            <a:r>
              <a:rPr lang="en-US" dirty="0"/>
              <a:t>The RIT or Clarifier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T4B06 D 5-9</a:t>
            </a:r>
          </a:p>
        </p:txBody>
      </p:sp>
    </p:spTree>
    <p:extLst>
      <p:ext uri="{BB962C8B-B14F-4D97-AF65-F5344CB8AC3E}">
        <p14:creationId xmlns:p14="http://schemas.microsoft.com/office/powerpoint/2010/main" val="31390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the advantage of having multiple receive bandwidth choices on a multimode transceiver?</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Permits monitoring several modes at once by selecting a separate filter for each mode</a:t>
            </a:r>
          </a:p>
          <a:p>
            <a:pPr marL="514350" indent="-514350">
              <a:buFont typeface="+mj-lt"/>
              <a:buAutoNum type="alphaUcPeriod"/>
            </a:pPr>
            <a:r>
              <a:rPr lang="en-US" dirty="0"/>
              <a:t>Permits noise or interference reduction by selecting a bandwidth matching the mode</a:t>
            </a:r>
          </a:p>
          <a:p>
            <a:pPr marL="514350" indent="-514350">
              <a:buFont typeface="+mj-lt"/>
              <a:buAutoNum type="alphaUcPeriod"/>
            </a:pPr>
            <a:r>
              <a:rPr lang="en-US" dirty="0"/>
              <a:t>Increases the number of frequencies that can be stored in memory</a:t>
            </a:r>
          </a:p>
          <a:p>
            <a:pPr marL="514350" indent="-514350">
              <a:buFont typeface="+mj-lt"/>
              <a:buAutoNum type="alphaUcPeriod"/>
            </a:pPr>
            <a:r>
              <a:rPr lang="en-US" dirty="0"/>
              <a:t>Increases the amount of offset between receive and transmit frequencies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T4B08 B 5-9</a:t>
            </a:r>
          </a:p>
        </p:txBody>
      </p:sp>
    </p:spTree>
    <p:extLst>
      <p:ext uri="{BB962C8B-B14F-4D97-AF65-F5344CB8AC3E}">
        <p14:creationId xmlns:p14="http://schemas.microsoft.com/office/powerpoint/2010/main" val="16523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of the following receiver filter bandwidths provides the best signal-to-noise ratio for SSB reception?</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de-DE" dirty="0"/>
              <a:t>500 Hz</a:t>
            </a:r>
          </a:p>
          <a:p>
            <a:pPr marL="514350" indent="-514350">
              <a:buFont typeface="+mj-lt"/>
              <a:buAutoNum type="alphaUcPeriod"/>
            </a:pPr>
            <a:r>
              <a:rPr lang="de-DE" dirty="0"/>
              <a:t>1000 Hz</a:t>
            </a:r>
          </a:p>
          <a:p>
            <a:pPr marL="514350" indent="-514350">
              <a:buFont typeface="+mj-lt"/>
              <a:buAutoNum type="alphaUcPeriod"/>
            </a:pPr>
            <a:r>
              <a:rPr lang="de-DE" dirty="0"/>
              <a:t>2400 Hz</a:t>
            </a:r>
          </a:p>
          <a:p>
            <a:pPr marL="514350" indent="-514350">
              <a:buFont typeface="+mj-lt"/>
              <a:buAutoNum type="alphaUcPeriod"/>
            </a:pPr>
            <a:r>
              <a:rPr lang="de-DE" dirty="0"/>
              <a:t>5000 Hz</a:t>
            </a:r>
            <a:endParaRPr lang="en-US" dirty="0"/>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T4B10 C 5-9</a:t>
            </a:r>
          </a:p>
        </p:txBody>
      </p:sp>
    </p:spTree>
    <p:extLst>
      <p:ext uri="{BB962C8B-B14F-4D97-AF65-F5344CB8AC3E}">
        <p14:creationId xmlns:p14="http://schemas.microsoft.com/office/powerpoint/2010/main" val="68853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the result of tuning an FM receiver above or below a signal’s frequency?</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Change in audio pitch</a:t>
            </a:r>
          </a:p>
          <a:p>
            <a:pPr marL="514350" indent="-514350">
              <a:buFont typeface="+mj-lt"/>
              <a:buAutoNum type="alphaUcPeriod"/>
            </a:pPr>
            <a:r>
              <a:rPr lang="en-US" dirty="0"/>
              <a:t>Sideband inversion</a:t>
            </a:r>
          </a:p>
          <a:p>
            <a:pPr marL="514350" indent="-514350">
              <a:buFont typeface="+mj-lt"/>
              <a:buAutoNum type="alphaUcPeriod"/>
            </a:pPr>
            <a:r>
              <a:rPr lang="en-US" dirty="0"/>
              <a:t>Generation of a heterodyne tone</a:t>
            </a:r>
          </a:p>
          <a:p>
            <a:pPr marL="514350" indent="-514350">
              <a:buFont typeface="+mj-lt"/>
              <a:buAutoNum type="alphaUcPeriod"/>
            </a:pPr>
            <a:r>
              <a:rPr lang="en-US" dirty="0"/>
              <a:t>Distortion of the signal’s audio</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T4B12 D 5-9</a:t>
            </a:r>
          </a:p>
        </p:txBody>
      </p:sp>
    </p:spTree>
    <p:extLst>
      <p:ext uri="{BB962C8B-B14F-4D97-AF65-F5344CB8AC3E}">
        <p14:creationId xmlns:p14="http://schemas.microsoft.com/office/powerpoint/2010/main" val="260273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the function of the SSB/CW-FM switch on a VHF power amplifier?</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Change the mode of the transmitted signal</a:t>
            </a:r>
          </a:p>
          <a:p>
            <a:pPr marL="514350" indent="-514350">
              <a:buFont typeface="+mj-lt"/>
              <a:buAutoNum type="alphaUcPeriod"/>
            </a:pPr>
            <a:r>
              <a:rPr lang="en-US" dirty="0"/>
              <a:t>Set the amplifier for proper operation in the selected mode</a:t>
            </a:r>
          </a:p>
          <a:p>
            <a:pPr marL="514350" indent="-514350">
              <a:buFont typeface="+mj-lt"/>
              <a:buAutoNum type="alphaUcPeriod"/>
            </a:pPr>
            <a:r>
              <a:rPr lang="en-US" dirty="0"/>
              <a:t>Change the frequency range of the amplifier to operate in the proper segment of the band</a:t>
            </a:r>
          </a:p>
          <a:p>
            <a:pPr marL="514350" indent="-514350">
              <a:buFont typeface="+mj-lt"/>
              <a:buAutoNum type="alphaUcPeriod"/>
            </a:pPr>
            <a:r>
              <a:rPr lang="en-US" dirty="0"/>
              <a:t>Reduce the received signal noise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T7A09 B 5-10</a:t>
            </a:r>
          </a:p>
        </p:txBody>
      </p:sp>
    </p:spTree>
    <p:extLst>
      <p:ext uri="{BB962C8B-B14F-4D97-AF65-F5344CB8AC3E}">
        <p14:creationId xmlns:p14="http://schemas.microsoft.com/office/powerpoint/2010/main" val="419043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device increases the transmitted output power from a transceiver?</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 voltage divider</a:t>
            </a:r>
          </a:p>
          <a:p>
            <a:pPr marL="514350" indent="-514350">
              <a:buFont typeface="+mj-lt"/>
              <a:buAutoNum type="alphaUcPeriod"/>
            </a:pPr>
            <a:r>
              <a:rPr lang="en-US" dirty="0"/>
              <a:t>An RF power amplifier</a:t>
            </a:r>
          </a:p>
          <a:p>
            <a:pPr marL="514350" indent="-514350">
              <a:buFont typeface="+mj-lt"/>
              <a:buAutoNum type="alphaUcPeriod"/>
            </a:pPr>
            <a:r>
              <a:rPr lang="en-US" dirty="0"/>
              <a:t>An impedance network</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T7A10 B 5-10</a:t>
            </a:r>
          </a:p>
        </p:txBody>
      </p:sp>
    </p:spTree>
    <p:extLst>
      <p:ext uri="{BB962C8B-B14F-4D97-AF65-F5344CB8AC3E}">
        <p14:creationId xmlns:p14="http://schemas.microsoft.com/office/powerpoint/2010/main" val="308214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device converts the RF input and output of a transceiver to another band?</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High-pass filter</a:t>
            </a:r>
          </a:p>
          <a:p>
            <a:pPr marL="514350" indent="-514350">
              <a:buFont typeface="+mj-lt"/>
              <a:buAutoNum type="alphaUcPeriod"/>
            </a:pPr>
            <a:r>
              <a:rPr lang="en-US" dirty="0"/>
              <a:t>Low-pass filter</a:t>
            </a:r>
          </a:p>
          <a:p>
            <a:pPr marL="514350" indent="-514350">
              <a:buFont typeface="+mj-lt"/>
              <a:buAutoNum type="alphaUcPeriod"/>
            </a:pPr>
            <a:r>
              <a:rPr lang="en-US" dirty="0"/>
              <a:t>Transverter</a:t>
            </a:r>
          </a:p>
          <a:p>
            <a:pPr marL="514350" indent="-514350">
              <a:buFont typeface="+mj-lt"/>
              <a:buAutoNum type="alphaUcPeriod"/>
            </a:pPr>
            <a:r>
              <a:rPr lang="en-US" dirty="0"/>
              <a:t>Phase converter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T7A06 C 5-11</a:t>
            </a:r>
          </a:p>
        </p:txBody>
      </p:sp>
    </p:spTree>
    <p:extLst>
      <p:ext uri="{BB962C8B-B14F-4D97-AF65-F5344CB8AC3E}">
        <p14:creationId xmlns:p14="http://schemas.microsoft.com/office/powerpoint/2010/main" val="359968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574E-11EB-64E9-5A5A-2F5B4B856747}"/>
              </a:ext>
            </a:extLst>
          </p:cNvPr>
          <p:cNvSpPr>
            <a:spLocks noGrp="1"/>
          </p:cNvSpPr>
          <p:nvPr>
            <p:ph type="title"/>
          </p:nvPr>
        </p:nvSpPr>
        <p:spPr/>
        <p:txBody>
          <a:bodyPr/>
          <a:lstStyle/>
          <a:p>
            <a:r>
              <a:rPr lang="en-US" dirty="0"/>
              <a:t>Digital Communications</a:t>
            </a:r>
          </a:p>
        </p:txBody>
      </p:sp>
      <p:sp>
        <p:nvSpPr>
          <p:cNvPr id="3" name="Content Placeholder 2">
            <a:extLst>
              <a:ext uri="{FF2B5EF4-FFF2-40B4-BE49-F238E27FC236}">
                <a16:creationId xmlns:a16="http://schemas.microsoft.com/office/drawing/2014/main" id="{F2AA30CB-089D-D4CA-9D21-FC675C2E688C}"/>
              </a:ext>
            </a:extLst>
          </p:cNvPr>
          <p:cNvSpPr>
            <a:spLocks noGrp="1"/>
          </p:cNvSpPr>
          <p:nvPr>
            <p:ph idx="1"/>
          </p:nvPr>
        </p:nvSpPr>
        <p:spPr/>
        <p:txBody>
          <a:bodyPr/>
          <a:lstStyle/>
          <a:p>
            <a:pPr>
              <a:buClr>
                <a:schemeClr val="tx1"/>
              </a:buClr>
            </a:pPr>
            <a:r>
              <a:rPr lang="en-US" dirty="0">
                <a:solidFill>
                  <a:srgbClr val="0000FF"/>
                </a:solidFill>
              </a:rPr>
              <a:t>Why use digital modes?</a:t>
            </a:r>
          </a:p>
          <a:p>
            <a:endParaRPr lang="en-US" dirty="0"/>
          </a:p>
          <a:p>
            <a:r>
              <a:rPr lang="en-US" dirty="0"/>
              <a:t>Special codes and characters embedded in the stream of data allow the receiving modem to detect [and correct] errors</a:t>
            </a:r>
          </a:p>
          <a:p>
            <a:r>
              <a:rPr lang="en-US" dirty="0"/>
              <a:t>Amateurs have developed or adapted techniques for exchanging digital data by transforming the 1s and 0s of data into tones that are in the same frequency range as the human voice</a:t>
            </a:r>
          </a:p>
          <a:p>
            <a:endParaRPr lang="en-US" dirty="0"/>
          </a:p>
        </p:txBody>
      </p:sp>
    </p:spTree>
    <p:extLst>
      <p:ext uri="{BB962C8B-B14F-4D97-AF65-F5344CB8AC3E}">
        <p14:creationId xmlns:p14="http://schemas.microsoft.com/office/powerpoint/2010/main" val="309115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2534-B6D4-A6E0-75A1-CEBF5F0E4627}"/>
              </a:ext>
            </a:extLst>
          </p:cNvPr>
          <p:cNvSpPr>
            <a:spLocks noGrp="1"/>
          </p:cNvSpPr>
          <p:nvPr>
            <p:ph type="title"/>
          </p:nvPr>
        </p:nvSpPr>
        <p:spPr>
          <a:xfrm>
            <a:off x="838200" y="133350"/>
            <a:ext cx="10515600" cy="1325563"/>
          </a:xfrm>
        </p:spPr>
        <p:txBody>
          <a:bodyPr/>
          <a:lstStyle/>
          <a:p>
            <a:r>
              <a:rPr lang="en-US" dirty="0"/>
              <a:t>Amateur Digital Modes</a:t>
            </a:r>
          </a:p>
        </p:txBody>
      </p:sp>
      <p:sp>
        <p:nvSpPr>
          <p:cNvPr id="3" name="Content Placeholder 2">
            <a:extLst>
              <a:ext uri="{FF2B5EF4-FFF2-40B4-BE49-F238E27FC236}">
                <a16:creationId xmlns:a16="http://schemas.microsoft.com/office/drawing/2014/main" id="{4BA0D95E-113A-A98C-1EB2-CE7FD9F4EBAF}"/>
              </a:ext>
            </a:extLst>
          </p:cNvPr>
          <p:cNvSpPr>
            <a:spLocks noGrp="1"/>
          </p:cNvSpPr>
          <p:nvPr>
            <p:ph idx="1"/>
          </p:nvPr>
        </p:nvSpPr>
        <p:spPr>
          <a:xfrm>
            <a:off x="838200" y="1123950"/>
            <a:ext cx="10515600" cy="5505450"/>
          </a:xfrm>
        </p:spPr>
        <p:txBody>
          <a:bodyPr>
            <a:normAutofit fontScale="92500" lnSpcReduction="10000"/>
          </a:bodyPr>
          <a:lstStyle/>
          <a:p>
            <a:r>
              <a:rPr lang="en-US" dirty="0"/>
              <a:t>Different combinations of protocols, codes, and modulation, such as SSB or FM, are used to create digital modes</a:t>
            </a:r>
          </a:p>
          <a:p>
            <a:r>
              <a:rPr lang="en-US" dirty="0"/>
              <a:t>Popular </a:t>
            </a:r>
            <a:r>
              <a:rPr lang="en-US" i="1" dirty="0">
                <a:solidFill>
                  <a:srgbClr val="DA3427"/>
                </a:solidFill>
              </a:rPr>
              <a:t>HF</a:t>
            </a:r>
            <a:r>
              <a:rPr lang="en-US" dirty="0"/>
              <a:t> digital modes</a:t>
            </a:r>
          </a:p>
          <a:p>
            <a:pPr lvl="1"/>
            <a:r>
              <a:rPr lang="en-US" dirty="0"/>
              <a:t>RTTY (radioteletype)</a:t>
            </a:r>
          </a:p>
          <a:p>
            <a:pPr lvl="1"/>
            <a:r>
              <a:rPr lang="en-US" dirty="0"/>
              <a:t>PSK31 (keyboard-to-keyboard)</a:t>
            </a:r>
          </a:p>
          <a:p>
            <a:pPr lvl="1"/>
            <a:r>
              <a:rPr lang="en-US" dirty="0"/>
              <a:t>FT8 and WSPR (weak signal modes)</a:t>
            </a:r>
          </a:p>
          <a:p>
            <a:pPr lvl="1"/>
            <a:r>
              <a:rPr lang="en-US" dirty="0"/>
              <a:t>PACTOR or WINMOR (for Winlink messaging)</a:t>
            </a:r>
          </a:p>
          <a:p>
            <a:r>
              <a:rPr lang="en-US" dirty="0"/>
              <a:t>Popular </a:t>
            </a:r>
            <a:r>
              <a:rPr lang="en-US" i="1" dirty="0">
                <a:solidFill>
                  <a:srgbClr val="DA3427"/>
                </a:solidFill>
              </a:rPr>
              <a:t>VHF/UHF </a:t>
            </a:r>
            <a:r>
              <a:rPr lang="en-US" dirty="0"/>
              <a:t>digital modes</a:t>
            </a:r>
          </a:p>
          <a:p>
            <a:pPr lvl="1"/>
            <a:r>
              <a:rPr lang="en-US" dirty="0"/>
              <a:t>Packet radio</a:t>
            </a:r>
          </a:p>
          <a:p>
            <a:pPr lvl="1"/>
            <a:r>
              <a:rPr lang="en-US" dirty="0"/>
              <a:t>B2F protocol (for Winlink)</a:t>
            </a:r>
          </a:p>
          <a:p>
            <a:pPr lvl="1"/>
            <a:r>
              <a:rPr lang="en-US" dirty="0"/>
              <a:t>JT65 for moon-bounce and MSK144 for scatter paths</a:t>
            </a:r>
          </a:p>
          <a:p>
            <a:pPr lvl="1"/>
            <a:r>
              <a:rPr lang="en-US" dirty="0"/>
              <a:t>IEEE 802.11 (Wi-Fi) adapted to amateur use on microwave bands</a:t>
            </a:r>
          </a:p>
          <a:p>
            <a:r>
              <a:rPr lang="en-US" dirty="0"/>
              <a:t>Popular </a:t>
            </a:r>
            <a:r>
              <a:rPr lang="en-US" i="1" dirty="0">
                <a:solidFill>
                  <a:srgbClr val="DA3427"/>
                </a:solidFill>
              </a:rPr>
              <a:t>Voice</a:t>
            </a:r>
            <a:r>
              <a:rPr lang="en-US" dirty="0"/>
              <a:t> digital modes</a:t>
            </a:r>
          </a:p>
          <a:p>
            <a:pPr lvl="1"/>
            <a:r>
              <a:rPr lang="en-US" dirty="0"/>
              <a:t>AOR and FreeDV (HF)</a:t>
            </a:r>
          </a:p>
          <a:p>
            <a:pPr lvl="1"/>
            <a:r>
              <a:rPr lang="en-US" dirty="0"/>
              <a:t>D-STAR, System Fusion (C4FM), DMR, and P25 (VHF/UHF)</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44440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CA78-D0DA-F423-6D42-30B9CA40FD9C}"/>
              </a:ext>
            </a:extLst>
          </p:cNvPr>
          <p:cNvSpPr>
            <a:spLocks noGrp="1"/>
          </p:cNvSpPr>
          <p:nvPr>
            <p:ph type="title"/>
          </p:nvPr>
        </p:nvSpPr>
        <p:spPr/>
        <p:txBody>
          <a:bodyPr/>
          <a:lstStyle/>
          <a:p>
            <a:r>
              <a:rPr lang="en-US" dirty="0"/>
              <a:t>Adding Information – Modulation</a:t>
            </a:r>
          </a:p>
        </p:txBody>
      </p:sp>
      <p:sp>
        <p:nvSpPr>
          <p:cNvPr id="3" name="Content Placeholder 2">
            <a:extLst>
              <a:ext uri="{FF2B5EF4-FFF2-40B4-BE49-F238E27FC236}">
                <a16:creationId xmlns:a16="http://schemas.microsoft.com/office/drawing/2014/main" id="{7E941439-A53B-DD7A-191C-632F978ECDBB}"/>
              </a:ext>
            </a:extLst>
          </p:cNvPr>
          <p:cNvSpPr>
            <a:spLocks noGrp="1"/>
          </p:cNvSpPr>
          <p:nvPr>
            <p:ph idx="1"/>
          </p:nvPr>
        </p:nvSpPr>
        <p:spPr/>
        <p:txBody>
          <a:bodyPr>
            <a:normAutofit lnSpcReduction="10000"/>
          </a:bodyPr>
          <a:lstStyle/>
          <a:p>
            <a:r>
              <a:rPr lang="en-US" dirty="0"/>
              <a:t>When we add some information to the radio wave, (the carrier) we </a:t>
            </a:r>
            <a:r>
              <a:rPr lang="en-US" i="1" dirty="0">
                <a:solidFill>
                  <a:srgbClr val="DA3427"/>
                </a:solidFill>
              </a:rPr>
              <a:t>modulate</a:t>
            </a:r>
            <a:r>
              <a:rPr lang="en-US" dirty="0"/>
              <a:t> the wave</a:t>
            </a:r>
          </a:p>
          <a:p>
            <a:pPr lvl="1"/>
            <a:r>
              <a:rPr lang="en-US" dirty="0"/>
              <a:t>Turn the wave on and off (Morse code)</a:t>
            </a:r>
          </a:p>
          <a:p>
            <a:pPr lvl="1"/>
            <a:r>
              <a:rPr lang="en-US" dirty="0"/>
              <a:t>Speech or music</a:t>
            </a:r>
          </a:p>
          <a:p>
            <a:pPr lvl="1"/>
            <a:r>
              <a:rPr lang="en-US" dirty="0"/>
              <a:t>Data</a:t>
            </a:r>
          </a:p>
          <a:p>
            <a:r>
              <a:rPr lang="en-US" dirty="0"/>
              <a:t>Different modulation techniques vary different properties of the wave to add the information:</a:t>
            </a:r>
          </a:p>
          <a:p>
            <a:pPr lvl="1"/>
            <a:r>
              <a:rPr lang="en-US" dirty="0"/>
              <a:t>Amplitude, frequency, or phase</a:t>
            </a:r>
          </a:p>
          <a:p>
            <a:r>
              <a:rPr lang="en-US" dirty="0"/>
              <a:t>A signal that doesn’t carry any information is called </a:t>
            </a:r>
            <a:r>
              <a:rPr lang="en-US" i="1" dirty="0">
                <a:solidFill>
                  <a:srgbClr val="DA3427"/>
                </a:solidFill>
              </a:rPr>
              <a:t>unmodulated</a:t>
            </a:r>
          </a:p>
          <a:p>
            <a:r>
              <a:rPr lang="en-US" dirty="0"/>
              <a:t>Recovering the information from a modulated signal is called </a:t>
            </a:r>
            <a:r>
              <a:rPr lang="en-US" i="1" dirty="0">
                <a:solidFill>
                  <a:srgbClr val="DA3427"/>
                </a:solidFill>
              </a:rPr>
              <a:t>demodulation</a:t>
            </a:r>
          </a:p>
          <a:p>
            <a:endParaRPr lang="en-US" dirty="0"/>
          </a:p>
        </p:txBody>
      </p:sp>
    </p:spTree>
    <p:extLst>
      <p:ext uri="{BB962C8B-B14F-4D97-AF65-F5344CB8AC3E}">
        <p14:creationId xmlns:p14="http://schemas.microsoft.com/office/powerpoint/2010/main" val="10029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36E0-9437-A5F9-C655-4B3503934556}"/>
              </a:ext>
            </a:extLst>
          </p:cNvPr>
          <p:cNvSpPr>
            <a:spLocks noGrp="1"/>
          </p:cNvSpPr>
          <p:nvPr>
            <p:ph type="title"/>
          </p:nvPr>
        </p:nvSpPr>
        <p:spPr/>
        <p:txBody>
          <a:bodyPr/>
          <a:lstStyle/>
          <a:p>
            <a:r>
              <a:rPr lang="en-US" dirty="0"/>
              <a:t>Packet and Packet Networks</a:t>
            </a:r>
          </a:p>
        </p:txBody>
      </p:sp>
      <p:sp>
        <p:nvSpPr>
          <p:cNvPr id="3" name="Content Placeholder 2">
            <a:extLst>
              <a:ext uri="{FF2B5EF4-FFF2-40B4-BE49-F238E27FC236}">
                <a16:creationId xmlns:a16="http://schemas.microsoft.com/office/drawing/2014/main" id="{16D0909E-8B0B-2B1C-323C-C5E003C4CFAC}"/>
              </a:ext>
            </a:extLst>
          </p:cNvPr>
          <p:cNvSpPr>
            <a:spLocks noGrp="1"/>
          </p:cNvSpPr>
          <p:nvPr>
            <p:ph idx="1"/>
          </p:nvPr>
        </p:nvSpPr>
        <p:spPr/>
        <p:txBody>
          <a:bodyPr>
            <a:normAutofit/>
          </a:bodyPr>
          <a:lstStyle/>
          <a:p>
            <a:r>
              <a:rPr lang="en-US" dirty="0"/>
              <a:t>On </a:t>
            </a:r>
            <a:r>
              <a:rPr lang="en-US" dirty="0">
                <a:solidFill>
                  <a:schemeClr val="tx1"/>
                </a:solidFill>
              </a:rPr>
              <a:t>VHF and UHF</a:t>
            </a:r>
            <a:r>
              <a:rPr lang="en-US" dirty="0"/>
              <a:t>, the most common digital mode is </a:t>
            </a:r>
            <a:r>
              <a:rPr lang="en-US" i="1" dirty="0">
                <a:solidFill>
                  <a:srgbClr val="DA3427"/>
                </a:solidFill>
              </a:rPr>
              <a:t>packet radio</a:t>
            </a:r>
          </a:p>
          <a:p>
            <a:r>
              <a:rPr lang="en-US" dirty="0"/>
              <a:t>Data characters are transmitted in groups called </a:t>
            </a:r>
            <a:r>
              <a:rPr lang="en-US" i="1" dirty="0">
                <a:solidFill>
                  <a:srgbClr val="DA3427"/>
                </a:solidFill>
              </a:rPr>
              <a:t>packets</a:t>
            </a:r>
          </a:p>
          <a:p>
            <a:pPr>
              <a:buClr>
                <a:schemeClr val="tx1"/>
              </a:buClr>
            </a:pPr>
            <a:r>
              <a:rPr lang="en-US" i="1" dirty="0">
                <a:solidFill>
                  <a:srgbClr val="DA3427"/>
                </a:solidFill>
              </a:rPr>
              <a:t>Frequency-shift keying </a:t>
            </a:r>
            <a:r>
              <a:rPr lang="en-US" dirty="0"/>
              <a:t>(FSK) is used to transmit individual characters</a:t>
            </a:r>
          </a:p>
          <a:p>
            <a:pPr>
              <a:buClr>
                <a:schemeClr val="tx1"/>
              </a:buClr>
            </a:pPr>
            <a:r>
              <a:rPr lang="en-US" dirty="0"/>
              <a:t>Each packet consists of a </a:t>
            </a:r>
            <a:r>
              <a:rPr lang="en-US" i="1" dirty="0">
                <a:solidFill>
                  <a:srgbClr val="DA3427"/>
                </a:solidFill>
              </a:rPr>
              <a:t>header</a:t>
            </a:r>
            <a:r>
              <a:rPr lang="en-US" dirty="0"/>
              <a:t>, </a:t>
            </a:r>
            <a:r>
              <a:rPr lang="en-US" i="1" dirty="0">
                <a:solidFill>
                  <a:srgbClr val="DA3427"/>
                </a:solidFill>
              </a:rPr>
              <a:t>data</a:t>
            </a:r>
            <a:r>
              <a:rPr lang="en-US" dirty="0"/>
              <a:t>, and </a:t>
            </a:r>
            <a:r>
              <a:rPr lang="en-US" i="1" dirty="0">
                <a:solidFill>
                  <a:srgbClr val="DA3427"/>
                </a:solidFill>
              </a:rPr>
              <a:t>checksum</a:t>
            </a:r>
          </a:p>
          <a:p>
            <a:pPr>
              <a:buClr>
                <a:schemeClr val="tx1"/>
              </a:buClr>
            </a:pPr>
            <a:r>
              <a:rPr lang="en-US" dirty="0"/>
              <a:t>If an error is detected, the receiver automatically requests the packet be retransmitted until the data is received properly (ARQ or </a:t>
            </a:r>
            <a:r>
              <a:rPr lang="en-US" i="1" dirty="0">
                <a:solidFill>
                  <a:srgbClr val="DA3427"/>
                </a:solidFill>
              </a:rPr>
              <a:t>automatic repeat request</a:t>
            </a:r>
            <a:r>
              <a:rPr lang="en-US" dirty="0"/>
              <a:t>)</a:t>
            </a:r>
          </a:p>
          <a:p>
            <a:pPr>
              <a:buClr>
                <a:schemeClr val="tx1"/>
              </a:buClr>
            </a:pPr>
            <a:endParaRPr lang="en-US" dirty="0"/>
          </a:p>
        </p:txBody>
      </p:sp>
    </p:spTree>
    <p:extLst>
      <p:ext uri="{BB962C8B-B14F-4D97-AF65-F5344CB8AC3E}">
        <p14:creationId xmlns:p14="http://schemas.microsoft.com/office/powerpoint/2010/main" val="210806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298B1-7E78-7FAC-9866-8F989D10399F}"/>
              </a:ext>
            </a:extLst>
          </p:cNvPr>
          <p:cNvSpPr>
            <a:spLocks noGrp="1"/>
          </p:cNvSpPr>
          <p:nvPr>
            <p:ph type="title"/>
          </p:nvPr>
        </p:nvSpPr>
        <p:spPr/>
        <p:txBody>
          <a:bodyPr/>
          <a:lstStyle/>
          <a:p>
            <a:r>
              <a:rPr lang="en-US" dirty="0"/>
              <a:t>Keyboard-to-Keyboard Modes</a:t>
            </a:r>
          </a:p>
        </p:txBody>
      </p:sp>
      <p:sp>
        <p:nvSpPr>
          <p:cNvPr id="3" name="Content Placeholder 2">
            <a:extLst>
              <a:ext uri="{FF2B5EF4-FFF2-40B4-BE49-F238E27FC236}">
                <a16:creationId xmlns:a16="http://schemas.microsoft.com/office/drawing/2014/main" id="{C93AB83F-51D3-15A4-E9FD-E2965B749CB8}"/>
              </a:ext>
            </a:extLst>
          </p:cNvPr>
          <p:cNvSpPr>
            <a:spLocks noGrp="1"/>
          </p:cNvSpPr>
          <p:nvPr>
            <p:ph idx="1"/>
          </p:nvPr>
        </p:nvSpPr>
        <p:spPr/>
        <p:txBody>
          <a:bodyPr/>
          <a:lstStyle/>
          <a:p>
            <a:r>
              <a:rPr lang="en-US" dirty="0"/>
              <a:t>Digital modes that are designed for real-time person-to-person communication are called </a:t>
            </a:r>
            <a:r>
              <a:rPr lang="en-US" i="1" dirty="0">
                <a:solidFill>
                  <a:srgbClr val="DA3427"/>
                </a:solidFill>
              </a:rPr>
              <a:t>keyboard-to-keyboard</a:t>
            </a:r>
            <a:r>
              <a:rPr lang="en-US" dirty="0"/>
              <a:t> modes</a:t>
            </a:r>
          </a:p>
          <a:p>
            <a:r>
              <a:rPr lang="en-US" dirty="0"/>
              <a:t>Most popular on HF bands</a:t>
            </a:r>
          </a:p>
          <a:p>
            <a:r>
              <a:rPr lang="en-US" dirty="0"/>
              <a:t>Most are generated by computer software using a </a:t>
            </a:r>
            <a:r>
              <a:rPr lang="en-US" i="1" dirty="0">
                <a:solidFill>
                  <a:srgbClr val="DA3427"/>
                </a:solidFill>
              </a:rPr>
              <a:t>sound card </a:t>
            </a:r>
            <a:r>
              <a:rPr lang="en-US" dirty="0"/>
              <a:t>and an interface to a transceiver’s audio input and output</a:t>
            </a:r>
          </a:p>
          <a:p>
            <a:r>
              <a:rPr lang="en-US" dirty="0"/>
              <a:t>Radioteletype (RTTY) is the oldest</a:t>
            </a:r>
          </a:p>
          <a:p>
            <a:r>
              <a:rPr lang="en-US" dirty="0"/>
              <a:t>Most popular is PSK31 (phase shift keying, 31 baud)</a:t>
            </a:r>
          </a:p>
          <a:p>
            <a:pPr lvl="1"/>
            <a:r>
              <a:rPr lang="en-US" dirty="0"/>
              <a:t>Works very well in noisy conditions</a:t>
            </a:r>
          </a:p>
          <a:p>
            <a:endParaRPr lang="en-US" dirty="0"/>
          </a:p>
        </p:txBody>
      </p:sp>
    </p:spTree>
    <p:extLst>
      <p:ext uri="{BB962C8B-B14F-4D97-AF65-F5344CB8AC3E}">
        <p14:creationId xmlns:p14="http://schemas.microsoft.com/office/powerpoint/2010/main" val="262121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6475A-BDE4-33FF-9A97-51E6044996C0}"/>
              </a:ext>
            </a:extLst>
          </p:cNvPr>
          <p:cNvSpPr>
            <a:spLocks noGrp="1"/>
          </p:cNvSpPr>
          <p:nvPr>
            <p:ph type="title"/>
          </p:nvPr>
        </p:nvSpPr>
        <p:spPr/>
        <p:txBody>
          <a:bodyPr/>
          <a:lstStyle/>
          <a:p>
            <a:r>
              <a:rPr lang="en-US" dirty="0"/>
              <a:t>Automatic Packet Reporting System (APRS)</a:t>
            </a:r>
          </a:p>
        </p:txBody>
      </p:sp>
      <p:sp>
        <p:nvSpPr>
          <p:cNvPr id="3" name="Content Placeholder 2">
            <a:extLst>
              <a:ext uri="{FF2B5EF4-FFF2-40B4-BE49-F238E27FC236}">
                <a16:creationId xmlns:a16="http://schemas.microsoft.com/office/drawing/2014/main" id="{AFABCB2F-99C3-7ABB-B8DC-7D14C0C48687}"/>
              </a:ext>
            </a:extLst>
          </p:cNvPr>
          <p:cNvSpPr>
            <a:spLocks noGrp="1"/>
          </p:cNvSpPr>
          <p:nvPr>
            <p:ph idx="1"/>
          </p:nvPr>
        </p:nvSpPr>
        <p:spPr/>
        <p:txBody>
          <a:bodyPr/>
          <a:lstStyle/>
          <a:p>
            <a:r>
              <a:rPr lang="en-US" dirty="0"/>
              <a:t>Uses packet radio to transmit the position information from a moving or portable station</a:t>
            </a:r>
          </a:p>
          <a:p>
            <a:r>
              <a:rPr lang="en-US" dirty="0"/>
              <a:t>Basically a packet radio station combined with a </a:t>
            </a:r>
            <a:r>
              <a:rPr lang="en-US" i="1" dirty="0">
                <a:solidFill>
                  <a:srgbClr val="DA3427"/>
                </a:solidFill>
              </a:rPr>
              <a:t>Global Positioning System</a:t>
            </a:r>
            <a:r>
              <a:rPr lang="en-US" dirty="0"/>
              <a:t> (GPS) receiver … can transmit GPS position data</a:t>
            </a:r>
          </a:p>
          <a:p>
            <a:r>
              <a:rPr lang="en-US" dirty="0"/>
              <a:t>Can also transmit weather information and short text messages</a:t>
            </a:r>
          </a:p>
          <a:p>
            <a:r>
              <a:rPr lang="en-US" dirty="0"/>
              <a:t>A common public service application of APRS is to provide maps of station locations while they are providing real-time tactical communications</a:t>
            </a:r>
          </a:p>
        </p:txBody>
      </p:sp>
    </p:spTree>
    <p:extLst>
      <p:ext uri="{BB962C8B-B14F-4D97-AF65-F5344CB8AC3E}">
        <p14:creationId xmlns:p14="http://schemas.microsoft.com/office/powerpoint/2010/main" val="158951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35693-934D-267D-E32B-FED9CCF0B112}"/>
              </a:ext>
            </a:extLst>
          </p:cNvPr>
          <p:cNvSpPr>
            <a:spLocks noGrp="1"/>
          </p:cNvSpPr>
          <p:nvPr>
            <p:ph type="title"/>
          </p:nvPr>
        </p:nvSpPr>
        <p:spPr>
          <a:xfrm>
            <a:off x="158262" y="68591"/>
            <a:ext cx="10515600" cy="1096804"/>
          </a:xfrm>
        </p:spPr>
        <p:txBody>
          <a:bodyPr/>
          <a:lstStyle/>
          <a:p>
            <a:r>
              <a:rPr lang="en-US" dirty="0"/>
              <a:t>Setting Up For Digital Modes</a:t>
            </a:r>
          </a:p>
        </p:txBody>
      </p:sp>
      <p:pic>
        <p:nvPicPr>
          <p:cNvPr id="5" name="Picture 4">
            <a:extLst>
              <a:ext uri="{FF2B5EF4-FFF2-40B4-BE49-F238E27FC236}">
                <a16:creationId xmlns:a16="http://schemas.microsoft.com/office/drawing/2014/main" id="{E87D2AB6-2C47-0C49-AF99-5FC96386A6D1}"/>
              </a:ext>
            </a:extLst>
          </p:cNvPr>
          <p:cNvPicPr>
            <a:picLocks noChangeAspect="1"/>
          </p:cNvPicPr>
          <p:nvPr/>
        </p:nvPicPr>
        <p:blipFill>
          <a:blip r:embed="rId2"/>
          <a:stretch>
            <a:fillRect/>
          </a:stretch>
        </p:blipFill>
        <p:spPr>
          <a:xfrm>
            <a:off x="0" y="1165395"/>
            <a:ext cx="8827477" cy="4864119"/>
          </a:xfrm>
          <a:prstGeom prst="rect">
            <a:avLst/>
          </a:prstGeom>
        </p:spPr>
      </p:pic>
      <p:sp>
        <p:nvSpPr>
          <p:cNvPr id="6" name="TextBox 5">
            <a:extLst>
              <a:ext uri="{FF2B5EF4-FFF2-40B4-BE49-F238E27FC236}">
                <a16:creationId xmlns:a16="http://schemas.microsoft.com/office/drawing/2014/main" id="{8D396E7D-38F0-66FF-A4F6-A67B53DB339A}"/>
              </a:ext>
            </a:extLst>
          </p:cNvPr>
          <p:cNvSpPr txBox="1"/>
          <p:nvPr/>
        </p:nvSpPr>
        <p:spPr>
          <a:xfrm>
            <a:off x="8985739" y="974954"/>
            <a:ext cx="3047999" cy="5170646"/>
          </a:xfrm>
          <a:prstGeom prst="rect">
            <a:avLst/>
          </a:prstGeom>
          <a:noFill/>
        </p:spPr>
        <p:txBody>
          <a:bodyPr wrap="square" rtlCol="0">
            <a:spAutoFit/>
          </a:bodyPr>
          <a:lstStyle/>
          <a:p>
            <a:r>
              <a:rPr lang="en-US" sz="2200" dirty="0"/>
              <a:t>Data interfaces are connected between the transceiver’s audio inputs and outputs and the computer’s data connections (USB or COM ports) or sound card jacks. A TNC or MPC (multiprotocol controller) converts between data and audio. An audio interface isolates the computer sound card from the radio to prevent hum.</a:t>
            </a:r>
          </a:p>
        </p:txBody>
      </p:sp>
      <p:sp>
        <p:nvSpPr>
          <p:cNvPr id="7" name="TextBox 6">
            <a:extLst>
              <a:ext uri="{FF2B5EF4-FFF2-40B4-BE49-F238E27FC236}">
                <a16:creationId xmlns:a16="http://schemas.microsoft.com/office/drawing/2014/main" id="{9E657A01-FF41-6D71-6838-6FDBE22AFB39}"/>
              </a:ext>
            </a:extLst>
          </p:cNvPr>
          <p:cNvSpPr txBox="1"/>
          <p:nvPr/>
        </p:nvSpPr>
        <p:spPr>
          <a:xfrm>
            <a:off x="158263" y="6277708"/>
            <a:ext cx="6523892" cy="523220"/>
          </a:xfrm>
          <a:prstGeom prst="rect">
            <a:avLst/>
          </a:prstGeom>
          <a:noFill/>
        </p:spPr>
        <p:txBody>
          <a:bodyPr wrap="square" rtlCol="0">
            <a:spAutoFit/>
          </a:bodyPr>
          <a:lstStyle/>
          <a:p>
            <a:r>
              <a:rPr lang="en-US" sz="2800" dirty="0"/>
              <a:t>Figure 5.10 … Typical Digital Mode Set Up</a:t>
            </a:r>
          </a:p>
        </p:txBody>
      </p:sp>
    </p:spTree>
    <p:extLst>
      <p:ext uri="{BB962C8B-B14F-4D97-AF65-F5344CB8AC3E}">
        <p14:creationId xmlns:p14="http://schemas.microsoft.com/office/powerpoint/2010/main" val="18819254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8567-2370-A1D4-E99A-71787180709F}"/>
              </a:ext>
            </a:extLst>
          </p:cNvPr>
          <p:cNvSpPr>
            <a:spLocks noGrp="1"/>
          </p:cNvSpPr>
          <p:nvPr>
            <p:ph type="title"/>
          </p:nvPr>
        </p:nvSpPr>
        <p:spPr/>
        <p:txBody>
          <a:bodyPr/>
          <a:lstStyle/>
          <a:p>
            <a:r>
              <a:rPr lang="en-US" dirty="0"/>
              <a:t>Setting Up For Digital Modes (cont.)</a:t>
            </a:r>
          </a:p>
        </p:txBody>
      </p:sp>
      <p:sp>
        <p:nvSpPr>
          <p:cNvPr id="3" name="Content Placeholder 2">
            <a:extLst>
              <a:ext uri="{FF2B5EF4-FFF2-40B4-BE49-F238E27FC236}">
                <a16:creationId xmlns:a16="http://schemas.microsoft.com/office/drawing/2014/main" id="{FC382408-D7F1-288F-535C-EBC893BDB890}"/>
              </a:ext>
            </a:extLst>
          </p:cNvPr>
          <p:cNvSpPr>
            <a:spLocks noGrp="1"/>
          </p:cNvSpPr>
          <p:nvPr>
            <p:ph idx="1"/>
          </p:nvPr>
        </p:nvSpPr>
        <p:spPr/>
        <p:txBody>
          <a:bodyPr/>
          <a:lstStyle/>
          <a:p>
            <a:r>
              <a:rPr lang="en-US" dirty="0"/>
              <a:t>A very popular example of a “sound card mode” is FT8</a:t>
            </a:r>
          </a:p>
          <a:p>
            <a:r>
              <a:rPr lang="en-US" dirty="0"/>
              <a:t>If you use a sound card, you may need a digital communications interface to supply the PTT (push-to-talk) signal for keying the transmitter</a:t>
            </a:r>
          </a:p>
          <a:p>
            <a:endParaRPr lang="en-US" dirty="0"/>
          </a:p>
        </p:txBody>
      </p:sp>
    </p:spTree>
    <p:extLst>
      <p:ext uri="{BB962C8B-B14F-4D97-AF65-F5344CB8AC3E}">
        <p14:creationId xmlns:p14="http://schemas.microsoft.com/office/powerpoint/2010/main" val="29164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7813-2A05-556F-076F-F78566857504}"/>
              </a:ext>
            </a:extLst>
          </p:cNvPr>
          <p:cNvSpPr>
            <a:spLocks noGrp="1"/>
          </p:cNvSpPr>
          <p:nvPr>
            <p:ph type="title"/>
          </p:nvPr>
        </p:nvSpPr>
        <p:spPr>
          <a:xfrm>
            <a:off x="0" y="0"/>
            <a:ext cx="10515600" cy="920338"/>
          </a:xfrm>
        </p:spPr>
        <p:txBody>
          <a:bodyPr/>
          <a:lstStyle/>
          <a:p>
            <a:r>
              <a:rPr lang="en-US" dirty="0"/>
              <a:t>Gateways</a:t>
            </a:r>
          </a:p>
        </p:txBody>
      </p:sp>
      <p:pic>
        <p:nvPicPr>
          <p:cNvPr id="5" name="Picture 4">
            <a:extLst>
              <a:ext uri="{FF2B5EF4-FFF2-40B4-BE49-F238E27FC236}">
                <a16:creationId xmlns:a16="http://schemas.microsoft.com/office/drawing/2014/main" id="{E5FFF33C-5AC7-A21A-8F30-6AA8B3137FC3}"/>
              </a:ext>
            </a:extLst>
          </p:cNvPr>
          <p:cNvPicPr>
            <a:picLocks noChangeAspect="1"/>
          </p:cNvPicPr>
          <p:nvPr/>
        </p:nvPicPr>
        <p:blipFill>
          <a:blip r:embed="rId2"/>
          <a:stretch>
            <a:fillRect/>
          </a:stretch>
        </p:blipFill>
        <p:spPr>
          <a:xfrm>
            <a:off x="0" y="923581"/>
            <a:ext cx="9180930" cy="5010837"/>
          </a:xfrm>
          <a:prstGeom prst="rect">
            <a:avLst/>
          </a:prstGeom>
        </p:spPr>
      </p:pic>
      <p:sp>
        <p:nvSpPr>
          <p:cNvPr id="6" name="TextBox 5">
            <a:extLst>
              <a:ext uri="{FF2B5EF4-FFF2-40B4-BE49-F238E27FC236}">
                <a16:creationId xmlns:a16="http://schemas.microsoft.com/office/drawing/2014/main" id="{93AEC233-1064-D5AC-630A-68B1242581B4}"/>
              </a:ext>
            </a:extLst>
          </p:cNvPr>
          <p:cNvSpPr txBox="1"/>
          <p:nvPr/>
        </p:nvSpPr>
        <p:spPr>
          <a:xfrm>
            <a:off x="158263" y="6277708"/>
            <a:ext cx="6523892" cy="523220"/>
          </a:xfrm>
          <a:prstGeom prst="rect">
            <a:avLst/>
          </a:prstGeom>
          <a:noFill/>
        </p:spPr>
        <p:txBody>
          <a:bodyPr wrap="square" rtlCol="0">
            <a:spAutoFit/>
          </a:bodyPr>
          <a:lstStyle/>
          <a:p>
            <a:r>
              <a:rPr lang="en-US" sz="2800" dirty="0"/>
              <a:t>Figure 5.11 … Typical Gateway Set Up</a:t>
            </a:r>
          </a:p>
        </p:txBody>
      </p:sp>
      <p:sp>
        <p:nvSpPr>
          <p:cNvPr id="7" name="TextBox 6">
            <a:extLst>
              <a:ext uri="{FF2B5EF4-FFF2-40B4-BE49-F238E27FC236}">
                <a16:creationId xmlns:a16="http://schemas.microsoft.com/office/drawing/2014/main" id="{6AA0A369-9127-DB81-67BC-70E9A788E203}"/>
              </a:ext>
            </a:extLst>
          </p:cNvPr>
          <p:cNvSpPr txBox="1"/>
          <p:nvPr/>
        </p:nvSpPr>
        <p:spPr>
          <a:xfrm>
            <a:off x="9180929" y="1406769"/>
            <a:ext cx="2852808" cy="4524315"/>
          </a:xfrm>
          <a:prstGeom prst="rect">
            <a:avLst/>
          </a:prstGeom>
          <a:noFill/>
        </p:spPr>
        <p:txBody>
          <a:bodyPr wrap="square" rtlCol="0">
            <a:spAutoFit/>
          </a:bodyPr>
          <a:lstStyle/>
          <a:p>
            <a:r>
              <a:rPr lang="en-US" sz="2400" dirty="0"/>
              <a:t>An internet gateway station is a regular digital mode station and also runs  software that relays data to and from the internet. The most common example of gateway stations are APRS gateways and Winlink RMS stations.</a:t>
            </a:r>
          </a:p>
        </p:txBody>
      </p:sp>
    </p:spTree>
    <p:extLst>
      <p:ext uri="{BB962C8B-B14F-4D97-AF65-F5344CB8AC3E}">
        <p14:creationId xmlns:p14="http://schemas.microsoft.com/office/powerpoint/2010/main" val="10848596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CEA3-907F-72B9-E601-CE152DFD731C}"/>
              </a:ext>
            </a:extLst>
          </p:cNvPr>
          <p:cNvSpPr>
            <a:spLocks noGrp="1"/>
          </p:cNvSpPr>
          <p:nvPr>
            <p:ph type="title"/>
          </p:nvPr>
        </p:nvSpPr>
        <p:spPr/>
        <p:txBody>
          <a:bodyPr/>
          <a:lstStyle/>
          <a:p>
            <a:r>
              <a:rPr lang="en-US" dirty="0"/>
              <a:t>Gateways (cont.)</a:t>
            </a:r>
          </a:p>
        </p:txBody>
      </p:sp>
      <p:sp>
        <p:nvSpPr>
          <p:cNvPr id="3" name="Content Placeholder 2">
            <a:extLst>
              <a:ext uri="{FF2B5EF4-FFF2-40B4-BE49-F238E27FC236}">
                <a16:creationId xmlns:a16="http://schemas.microsoft.com/office/drawing/2014/main" id="{2E003C3E-A91C-2C7A-531E-1EA4683F88A7}"/>
              </a:ext>
            </a:extLst>
          </p:cNvPr>
          <p:cNvSpPr>
            <a:spLocks noGrp="1"/>
          </p:cNvSpPr>
          <p:nvPr>
            <p:ph idx="1"/>
          </p:nvPr>
        </p:nvSpPr>
        <p:spPr/>
        <p:txBody>
          <a:bodyPr/>
          <a:lstStyle/>
          <a:p>
            <a:r>
              <a:rPr lang="en-US" dirty="0"/>
              <a:t>The gateway shown in Figure 5.11 is a special kind of digital station that provides a connection to the internet via Amateur Radio</a:t>
            </a:r>
          </a:p>
          <a:p>
            <a:r>
              <a:rPr lang="en-US" dirty="0"/>
              <a:t>Most gateways are set up to </a:t>
            </a:r>
            <a:r>
              <a:rPr lang="en-US" i="1" dirty="0">
                <a:solidFill>
                  <a:srgbClr val="DA3427"/>
                </a:solidFill>
              </a:rPr>
              <a:t>forward</a:t>
            </a:r>
            <a:r>
              <a:rPr lang="en-US" dirty="0"/>
              <a:t> messages</a:t>
            </a:r>
          </a:p>
          <a:p>
            <a:r>
              <a:rPr lang="en-US" dirty="0"/>
              <a:t>All of the rules and regulations about commercial and business-related messages and communications apply to internet gateways (</a:t>
            </a:r>
            <a:r>
              <a:rPr lang="en-US" i="1" dirty="0">
                <a:solidFill>
                  <a:srgbClr val="0000FF"/>
                </a:solidFill>
              </a:rPr>
              <a:t>follow the Amateur Radio rules</a:t>
            </a:r>
            <a:r>
              <a:rPr lang="en-US" dirty="0"/>
              <a:t>)</a:t>
            </a:r>
          </a:p>
          <a:p>
            <a:endParaRPr lang="en-US" dirty="0"/>
          </a:p>
          <a:p>
            <a:endParaRPr lang="en-US" dirty="0"/>
          </a:p>
        </p:txBody>
      </p:sp>
    </p:spTree>
    <p:extLst>
      <p:ext uri="{BB962C8B-B14F-4D97-AF65-F5344CB8AC3E}">
        <p14:creationId xmlns:p14="http://schemas.microsoft.com/office/powerpoint/2010/main" val="97030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38143153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of the following is a digital communications mode?</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Packet radio</a:t>
            </a:r>
          </a:p>
          <a:p>
            <a:pPr marL="514350" indent="-514350">
              <a:buFont typeface="+mj-lt"/>
              <a:buAutoNum type="alphaUcPeriod"/>
            </a:pPr>
            <a:r>
              <a:rPr lang="en-US" dirty="0"/>
              <a:t>IEEE 802.11</a:t>
            </a:r>
          </a:p>
          <a:p>
            <a:pPr marL="514350" indent="-514350">
              <a:buFont typeface="+mj-lt"/>
              <a:buAutoNum type="alphaUcPeriod"/>
            </a:pPr>
            <a:r>
              <a:rPr lang="en-US" dirty="0"/>
              <a:t>FT8</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T8D01 D 5-11</a:t>
            </a:r>
          </a:p>
        </p:txBody>
      </p:sp>
    </p:spTree>
    <p:extLst>
      <p:ext uri="{BB962C8B-B14F-4D97-AF65-F5344CB8AC3E}">
        <p14:creationId xmlns:p14="http://schemas.microsoft.com/office/powerpoint/2010/main" val="216671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of the following best describes an amateur radio mesh network?</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An amateur-radio based data network using commercial Wi-Fi equipment with modified firmware</a:t>
            </a:r>
          </a:p>
          <a:p>
            <a:pPr marL="514350" indent="-514350">
              <a:buFont typeface="+mj-lt"/>
              <a:buAutoNum type="alphaUcPeriod"/>
            </a:pPr>
            <a:r>
              <a:rPr lang="en-US" dirty="0"/>
              <a:t>A wide-bandwidth digital voice mode employing DMR protocols</a:t>
            </a:r>
          </a:p>
          <a:p>
            <a:pPr marL="514350" indent="-514350">
              <a:buFont typeface="+mj-lt"/>
              <a:buAutoNum type="alphaUcPeriod"/>
            </a:pPr>
            <a:r>
              <a:rPr lang="en-US" dirty="0"/>
              <a:t>A satellite communications network using modified commercial satellite TV hardware</a:t>
            </a:r>
          </a:p>
          <a:p>
            <a:pPr marL="514350" indent="-514350">
              <a:buFont typeface="+mj-lt"/>
              <a:buAutoNum type="alphaUcPeriod"/>
            </a:pPr>
            <a:r>
              <a:rPr lang="en-US" dirty="0"/>
              <a:t>An internet linking protocol used to network repeaters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T8D12 A 5-12</a:t>
            </a:r>
          </a:p>
        </p:txBody>
      </p:sp>
    </p:spTree>
    <p:extLst>
      <p:ext uri="{BB962C8B-B14F-4D97-AF65-F5344CB8AC3E}">
        <p14:creationId xmlns:p14="http://schemas.microsoft.com/office/powerpoint/2010/main" val="17909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6FE3-B43C-0A37-DF93-B668FC3A448A}"/>
              </a:ext>
            </a:extLst>
          </p:cNvPr>
          <p:cNvSpPr>
            <a:spLocks noGrp="1"/>
          </p:cNvSpPr>
          <p:nvPr>
            <p:ph type="title"/>
          </p:nvPr>
        </p:nvSpPr>
        <p:spPr>
          <a:xfrm>
            <a:off x="0" y="433"/>
            <a:ext cx="10515600" cy="926811"/>
          </a:xfrm>
        </p:spPr>
        <p:txBody>
          <a:bodyPr/>
          <a:lstStyle/>
          <a:p>
            <a:r>
              <a:rPr lang="en-US" dirty="0"/>
              <a:t>Continuous Wave (CW)</a:t>
            </a:r>
          </a:p>
        </p:txBody>
      </p:sp>
      <p:sp>
        <p:nvSpPr>
          <p:cNvPr id="3" name="Content Placeholder 2">
            <a:extLst>
              <a:ext uri="{FF2B5EF4-FFF2-40B4-BE49-F238E27FC236}">
                <a16:creationId xmlns:a16="http://schemas.microsoft.com/office/drawing/2014/main" id="{D291E137-C284-95EB-B35F-BE8E2C53A4A6}"/>
              </a:ext>
            </a:extLst>
          </p:cNvPr>
          <p:cNvSpPr>
            <a:spLocks noGrp="1"/>
          </p:cNvSpPr>
          <p:nvPr>
            <p:ph idx="1"/>
          </p:nvPr>
        </p:nvSpPr>
        <p:spPr>
          <a:xfrm>
            <a:off x="155864" y="1108798"/>
            <a:ext cx="4177145" cy="3490911"/>
          </a:xfrm>
        </p:spPr>
        <p:txBody>
          <a:bodyPr/>
          <a:lstStyle/>
          <a:p>
            <a:r>
              <a:rPr lang="en-US" dirty="0"/>
              <a:t>The simplest type of modulation is a </a:t>
            </a:r>
            <a:r>
              <a:rPr lang="en-US" i="1" dirty="0">
                <a:solidFill>
                  <a:srgbClr val="DA3427"/>
                </a:solidFill>
              </a:rPr>
              <a:t>continuous wave </a:t>
            </a:r>
            <a:r>
              <a:rPr lang="en-US" dirty="0"/>
              <a:t>turned ON and OFF in a coded pattern</a:t>
            </a:r>
          </a:p>
          <a:p>
            <a:r>
              <a:rPr lang="en-US" dirty="0"/>
              <a:t>Morse code radio signals are called CW for that reason</a:t>
            </a:r>
          </a:p>
          <a:p>
            <a:endParaRPr lang="en-US" dirty="0"/>
          </a:p>
        </p:txBody>
      </p:sp>
      <p:pic>
        <p:nvPicPr>
          <p:cNvPr id="5" name="Picture 4">
            <a:extLst>
              <a:ext uri="{FF2B5EF4-FFF2-40B4-BE49-F238E27FC236}">
                <a16:creationId xmlns:a16="http://schemas.microsoft.com/office/drawing/2014/main" id="{D2EF9A18-C865-99CA-BB1E-E8B3643BA2C3}"/>
              </a:ext>
            </a:extLst>
          </p:cNvPr>
          <p:cNvPicPr>
            <a:picLocks noChangeAspect="1"/>
          </p:cNvPicPr>
          <p:nvPr/>
        </p:nvPicPr>
        <p:blipFill>
          <a:blip r:embed="rId2"/>
          <a:stretch>
            <a:fillRect/>
          </a:stretch>
        </p:blipFill>
        <p:spPr>
          <a:xfrm>
            <a:off x="4488872" y="927244"/>
            <a:ext cx="7664254" cy="5339144"/>
          </a:xfrm>
          <a:prstGeom prst="rect">
            <a:avLst/>
          </a:prstGeom>
        </p:spPr>
      </p:pic>
      <p:sp>
        <p:nvSpPr>
          <p:cNvPr id="6" name="TextBox 5">
            <a:extLst>
              <a:ext uri="{FF2B5EF4-FFF2-40B4-BE49-F238E27FC236}">
                <a16:creationId xmlns:a16="http://schemas.microsoft.com/office/drawing/2014/main" id="{F7A8429D-B01F-82EA-CA83-4D5967D141F0}"/>
              </a:ext>
            </a:extLst>
          </p:cNvPr>
          <p:cNvSpPr txBox="1"/>
          <p:nvPr/>
        </p:nvSpPr>
        <p:spPr>
          <a:xfrm>
            <a:off x="625642" y="5070764"/>
            <a:ext cx="3785299" cy="1631216"/>
          </a:xfrm>
          <a:prstGeom prst="rect">
            <a:avLst/>
          </a:prstGeom>
          <a:noFill/>
        </p:spPr>
        <p:txBody>
          <a:bodyPr wrap="square" rtlCol="0">
            <a:spAutoFit/>
          </a:bodyPr>
          <a:lstStyle/>
          <a:p>
            <a:r>
              <a:rPr lang="en-US" sz="2500" dirty="0"/>
              <a:t>Figure 5.1 — Information can be added to an RF signal by modulating the signal’s amplitude.</a:t>
            </a:r>
          </a:p>
        </p:txBody>
      </p:sp>
    </p:spTree>
    <p:extLst>
      <p:ext uri="{BB962C8B-B14F-4D97-AF65-F5344CB8AC3E}">
        <p14:creationId xmlns:p14="http://schemas.microsoft.com/office/powerpoint/2010/main" val="400374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of the following operating activities is supported by digital mode software in the WSJT-X software suite?</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Earth-Moon-Earth</a:t>
            </a:r>
          </a:p>
          <a:p>
            <a:pPr marL="514350" indent="-514350">
              <a:buFont typeface="+mj-lt"/>
              <a:buAutoNum type="alphaUcPeriod"/>
            </a:pPr>
            <a:r>
              <a:rPr lang="en-US" dirty="0"/>
              <a:t>Weak signal propagation beacons</a:t>
            </a:r>
          </a:p>
          <a:p>
            <a:pPr marL="514350" indent="-514350">
              <a:buFont typeface="+mj-lt"/>
              <a:buAutoNum type="alphaUcPeriod"/>
            </a:pPr>
            <a:r>
              <a:rPr lang="en-US" dirty="0"/>
              <a:t>Meteor scatter</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T8D10 D 5-12</a:t>
            </a:r>
          </a:p>
        </p:txBody>
      </p:sp>
    </p:spTree>
    <p:extLst>
      <p:ext uri="{BB962C8B-B14F-4D97-AF65-F5344CB8AC3E}">
        <p14:creationId xmlns:p14="http://schemas.microsoft.com/office/powerpoint/2010/main" val="69872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FT8?</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A wideband FM voice mode</a:t>
            </a:r>
          </a:p>
          <a:p>
            <a:pPr marL="514350" indent="-514350">
              <a:buFont typeface="+mj-lt"/>
              <a:buAutoNum type="alphaUcPeriod"/>
            </a:pPr>
            <a:r>
              <a:rPr lang="en-US" dirty="0"/>
              <a:t>A digital mode capable of low signal-to-noise operation</a:t>
            </a:r>
          </a:p>
          <a:p>
            <a:pPr marL="514350" indent="-514350">
              <a:buFont typeface="+mj-lt"/>
              <a:buAutoNum type="alphaUcPeriod"/>
            </a:pPr>
            <a:r>
              <a:rPr lang="en-US" dirty="0"/>
              <a:t>An eight channel multiplex mode for FM repeaters</a:t>
            </a:r>
          </a:p>
          <a:p>
            <a:pPr marL="514350" indent="-514350">
              <a:buFont typeface="+mj-lt"/>
              <a:buAutoNum type="alphaUcPeriod"/>
            </a:pPr>
            <a:r>
              <a:rPr lang="en-US" dirty="0"/>
              <a:t>A digital slow-scan TV mode with forward error correction and automatic color compensation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T8D13 B 5-12</a:t>
            </a:r>
          </a:p>
        </p:txBody>
      </p:sp>
    </p:spTree>
    <p:extLst>
      <p:ext uri="{BB962C8B-B14F-4D97-AF65-F5344CB8AC3E}">
        <p14:creationId xmlns:p14="http://schemas.microsoft.com/office/powerpoint/2010/main" val="297581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of the following is included in packet radio transmissions?</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A check sum that permits error detection</a:t>
            </a:r>
          </a:p>
          <a:p>
            <a:pPr marL="514350" indent="-514350">
              <a:buFont typeface="+mj-lt"/>
              <a:buAutoNum type="alphaUcPeriod"/>
            </a:pPr>
            <a:r>
              <a:rPr lang="en-US" dirty="0"/>
              <a:t>A header that contains the call sign of the station to which the information is being sent</a:t>
            </a:r>
          </a:p>
          <a:p>
            <a:pPr marL="514350" indent="-514350">
              <a:buFont typeface="+mj-lt"/>
              <a:buAutoNum type="alphaUcPeriod"/>
            </a:pPr>
            <a:r>
              <a:rPr lang="en-US" dirty="0"/>
              <a:t>Automatic repeat request in case of error</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T8D08 D 5-12</a:t>
            </a:r>
          </a:p>
        </p:txBody>
      </p:sp>
    </p:spTree>
    <p:extLst>
      <p:ext uri="{BB962C8B-B14F-4D97-AF65-F5344CB8AC3E}">
        <p14:creationId xmlns:p14="http://schemas.microsoft.com/office/powerpoint/2010/main" val="2119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an ARQ transmission system?</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 special transmission format limited to video signals</a:t>
            </a:r>
          </a:p>
          <a:p>
            <a:pPr marL="514350" indent="-514350">
              <a:buFont typeface="+mj-lt"/>
              <a:buAutoNum type="alphaUcPeriod"/>
            </a:pPr>
            <a:r>
              <a:rPr lang="en-US" dirty="0"/>
              <a:t>A system used to encrypt command signals to an amateur radio satellite</a:t>
            </a:r>
          </a:p>
          <a:p>
            <a:pPr marL="514350" indent="-514350">
              <a:buFont typeface="+mj-lt"/>
              <a:buAutoNum type="alphaUcPeriod"/>
            </a:pPr>
            <a:r>
              <a:rPr lang="en-US" dirty="0"/>
              <a:t>An error correction method in which the receiving station detects errors and sends a request for retransmission </a:t>
            </a:r>
          </a:p>
          <a:p>
            <a:pPr marL="514350" indent="-514350">
              <a:buFont typeface="+mj-lt"/>
              <a:buAutoNum type="alphaUcPeriod"/>
            </a:pPr>
            <a:r>
              <a:rPr lang="en-US" dirty="0"/>
              <a:t>A method of compressing data using autonomous reiterative Q codes prior to final encoding</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T8D11 C 5-12</a:t>
            </a:r>
          </a:p>
        </p:txBody>
      </p:sp>
    </p:spTree>
    <p:extLst>
      <p:ext uri="{BB962C8B-B14F-4D97-AF65-F5344CB8AC3E}">
        <p14:creationId xmlns:p14="http://schemas.microsoft.com/office/powerpoint/2010/main" val="422552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does the abbreviation “PSK” mean?</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Pulse Shift Keying</a:t>
            </a:r>
          </a:p>
          <a:p>
            <a:pPr marL="514350" indent="-514350">
              <a:buFont typeface="+mj-lt"/>
              <a:buAutoNum type="alphaUcPeriod"/>
            </a:pPr>
            <a:r>
              <a:rPr lang="en-US" dirty="0"/>
              <a:t>Phase Shift Keying</a:t>
            </a:r>
          </a:p>
          <a:p>
            <a:pPr marL="514350" indent="-514350">
              <a:buFont typeface="+mj-lt"/>
              <a:buAutoNum type="alphaUcPeriod"/>
            </a:pPr>
            <a:r>
              <a:rPr lang="en-US" dirty="0"/>
              <a:t>Packet Short Keying</a:t>
            </a:r>
          </a:p>
          <a:p>
            <a:pPr marL="514350" indent="-514350">
              <a:buFont typeface="+mj-lt"/>
              <a:buAutoNum type="alphaUcPeriod"/>
            </a:pPr>
            <a:r>
              <a:rPr lang="en-US" dirty="0"/>
              <a:t>Phased Slide Keying</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T8D06 B 5-13</a:t>
            </a:r>
          </a:p>
        </p:txBody>
      </p:sp>
    </p:spTree>
    <p:extLst>
      <p:ext uri="{BB962C8B-B14F-4D97-AF65-F5344CB8AC3E}">
        <p14:creationId xmlns:p14="http://schemas.microsoft.com/office/powerpoint/2010/main" val="32246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kind of data can be transmitted by APRS?</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GPS position data</a:t>
            </a:r>
          </a:p>
          <a:p>
            <a:pPr marL="514350" indent="-514350">
              <a:buFont typeface="+mj-lt"/>
              <a:buAutoNum type="alphaUcPeriod"/>
            </a:pPr>
            <a:r>
              <a:rPr lang="en-US" dirty="0"/>
              <a:t>Text messages</a:t>
            </a:r>
          </a:p>
          <a:p>
            <a:pPr marL="514350" indent="-514350">
              <a:buFont typeface="+mj-lt"/>
              <a:buAutoNum type="alphaUcPeriod"/>
            </a:pPr>
            <a:r>
              <a:rPr lang="en-US" dirty="0"/>
              <a:t>Weather data</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T8D03 D 5-13</a:t>
            </a:r>
          </a:p>
        </p:txBody>
      </p:sp>
    </p:spTree>
    <p:extLst>
      <p:ext uri="{BB962C8B-B14F-4D97-AF65-F5344CB8AC3E}">
        <p14:creationId xmlns:p14="http://schemas.microsoft.com/office/powerpoint/2010/main" val="180171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of the following is an application of APRS?</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Providing real-time tactical digital communications in conjunction with a map showing the locations of stations</a:t>
            </a:r>
          </a:p>
          <a:p>
            <a:pPr marL="514350" indent="-514350">
              <a:buFont typeface="+mj-lt"/>
              <a:buAutoNum type="alphaUcPeriod"/>
            </a:pPr>
            <a:r>
              <a:rPr lang="en-US" dirty="0"/>
              <a:t>Showing automatically the number of packets transmitted via PACTOR during a specific time interval</a:t>
            </a:r>
          </a:p>
          <a:p>
            <a:pPr marL="514350" indent="-514350">
              <a:buFont typeface="+mj-lt"/>
              <a:buAutoNum type="alphaUcPeriod"/>
            </a:pPr>
            <a:r>
              <a:rPr lang="en-US" dirty="0"/>
              <a:t>Providing voice over internet connection between repeaters</a:t>
            </a:r>
          </a:p>
          <a:p>
            <a:pPr marL="514350" indent="-514350">
              <a:buFont typeface="+mj-lt"/>
              <a:buAutoNum type="alphaUcPeriod"/>
            </a:pPr>
            <a:r>
              <a:rPr lang="en-US" dirty="0"/>
              <a:t>Providing information on the number of stations signed into a repeater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T8D05 A 5-13</a:t>
            </a:r>
          </a:p>
        </p:txBody>
      </p:sp>
    </p:spTree>
    <p:extLst>
      <p:ext uri="{BB962C8B-B14F-4D97-AF65-F5344CB8AC3E}">
        <p14:creationId xmlns:p14="http://schemas.microsoft.com/office/powerpoint/2010/main" val="26190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How are the transceiver audio input and output connected in a station configured to operate using FT8?</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To a computer running a terminal program and connected to a terminal node controller unit</a:t>
            </a:r>
          </a:p>
          <a:p>
            <a:pPr marL="514350" indent="-514350">
              <a:buFont typeface="+mj-lt"/>
              <a:buAutoNum type="alphaUcPeriod"/>
            </a:pPr>
            <a:r>
              <a:rPr lang="en-US" dirty="0"/>
              <a:t>To the audio input and output of a computer running WSJT-X software</a:t>
            </a:r>
          </a:p>
          <a:p>
            <a:pPr marL="514350" indent="-514350">
              <a:buFont typeface="+mj-lt"/>
              <a:buAutoNum type="alphaUcPeriod"/>
            </a:pPr>
            <a:r>
              <a:rPr lang="en-US" dirty="0"/>
              <a:t>To an FT8 conversion unit, a keyboard, and a computer monitor</a:t>
            </a:r>
          </a:p>
          <a:p>
            <a:pPr marL="514350" indent="-514350">
              <a:buFont typeface="+mj-lt"/>
              <a:buAutoNum type="alphaUcPeriod"/>
            </a:pPr>
            <a:r>
              <a:rPr lang="en-US" dirty="0"/>
              <a:t>To a computer connected to the FT8converter.com website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T4A04 B 5-14</a:t>
            </a:r>
          </a:p>
        </p:txBody>
      </p:sp>
    </p:spTree>
    <p:extLst>
      <p:ext uri="{BB962C8B-B14F-4D97-AF65-F5344CB8AC3E}">
        <p14:creationId xmlns:p14="http://schemas.microsoft.com/office/powerpoint/2010/main" val="408152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signals are used in a computer-radio interface for digital mode operation?</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Receive and transmit mode, status, and location</a:t>
            </a:r>
          </a:p>
          <a:p>
            <a:pPr marL="514350" indent="-514350">
              <a:buFont typeface="+mj-lt"/>
              <a:buAutoNum type="alphaUcPeriod"/>
            </a:pPr>
            <a:r>
              <a:rPr lang="en-US" dirty="0"/>
              <a:t>Antenna and RF power</a:t>
            </a:r>
          </a:p>
          <a:p>
            <a:pPr marL="514350" indent="-514350">
              <a:buFont typeface="+mj-lt"/>
              <a:buAutoNum type="alphaUcPeriod"/>
            </a:pPr>
            <a:r>
              <a:rPr lang="en-US" dirty="0"/>
              <a:t>Receive audio, transmit audio, and transmitter keying</a:t>
            </a:r>
          </a:p>
          <a:p>
            <a:pPr marL="514350" indent="-514350">
              <a:buFont typeface="+mj-lt"/>
              <a:buAutoNum type="alphaUcPeriod"/>
            </a:pPr>
            <a:r>
              <a:rPr lang="en-US" dirty="0"/>
              <a:t>NMEA GPS location and DC power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T4A06 C 5-14</a:t>
            </a:r>
          </a:p>
        </p:txBody>
      </p:sp>
    </p:spTree>
    <p:extLst>
      <p:ext uri="{BB962C8B-B14F-4D97-AF65-F5344CB8AC3E}">
        <p14:creationId xmlns:p14="http://schemas.microsoft.com/office/powerpoint/2010/main" val="7677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fontScale="90000"/>
          </a:bodyPr>
          <a:lstStyle/>
          <a:p>
            <a:r>
              <a:rPr lang="en-US" sz="3400" dirty="0"/>
              <a:t>Which of the following connections is made between a computer and a transceiver to use computer software when operating digital modes?</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Computer “line out” to transceiver push-to-talk</a:t>
            </a:r>
          </a:p>
          <a:p>
            <a:pPr marL="514350" indent="-514350">
              <a:buFont typeface="+mj-lt"/>
              <a:buAutoNum type="alphaUcPeriod"/>
            </a:pPr>
            <a:r>
              <a:rPr lang="en-US" dirty="0"/>
              <a:t>Computer “line in” to transceiver push-to-talk</a:t>
            </a:r>
          </a:p>
          <a:p>
            <a:pPr marL="514350" indent="-514350">
              <a:buFont typeface="+mj-lt"/>
              <a:buAutoNum type="alphaUcPeriod"/>
            </a:pPr>
            <a:r>
              <a:rPr lang="en-US" dirty="0"/>
              <a:t>Computer “line in” to transceiver speaker connector</a:t>
            </a:r>
          </a:p>
          <a:p>
            <a:pPr marL="514350" indent="-514350">
              <a:buFont typeface="+mj-lt"/>
              <a:buAutoNum type="alphaUcPeriod"/>
            </a:pPr>
            <a:r>
              <a:rPr lang="en-US" dirty="0"/>
              <a:t>Computer “line out” to transceiver speaker connector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T4A07 C 5-14</a:t>
            </a:r>
          </a:p>
        </p:txBody>
      </p:sp>
    </p:spTree>
    <p:extLst>
      <p:ext uri="{BB962C8B-B14F-4D97-AF65-F5344CB8AC3E}">
        <p14:creationId xmlns:p14="http://schemas.microsoft.com/office/powerpoint/2010/main" val="413075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E20E-86FD-835A-4515-306B594C4F18}"/>
              </a:ext>
            </a:extLst>
          </p:cNvPr>
          <p:cNvSpPr>
            <a:spLocks noGrp="1"/>
          </p:cNvSpPr>
          <p:nvPr>
            <p:ph type="title"/>
          </p:nvPr>
        </p:nvSpPr>
        <p:spPr/>
        <p:txBody>
          <a:bodyPr/>
          <a:lstStyle/>
          <a:p>
            <a:r>
              <a:rPr lang="en-US" dirty="0"/>
              <a:t>Amplitude Modulation (AM)</a:t>
            </a:r>
          </a:p>
        </p:txBody>
      </p:sp>
      <p:sp>
        <p:nvSpPr>
          <p:cNvPr id="3" name="Content Placeholder 2">
            <a:extLst>
              <a:ext uri="{FF2B5EF4-FFF2-40B4-BE49-F238E27FC236}">
                <a16:creationId xmlns:a16="http://schemas.microsoft.com/office/drawing/2014/main" id="{45DA90D1-12FD-B853-2E6D-1043334D5EFA}"/>
              </a:ext>
            </a:extLst>
          </p:cNvPr>
          <p:cNvSpPr>
            <a:spLocks noGrp="1"/>
          </p:cNvSpPr>
          <p:nvPr>
            <p:ph idx="1"/>
          </p:nvPr>
        </p:nvSpPr>
        <p:spPr>
          <a:xfrm>
            <a:off x="573266" y="1764751"/>
            <a:ext cx="5958163" cy="4897306"/>
          </a:xfrm>
        </p:spPr>
        <p:txBody>
          <a:bodyPr/>
          <a:lstStyle/>
          <a:p>
            <a:r>
              <a:rPr lang="en-US" dirty="0"/>
              <a:t>In AM, the amplitude of the carrier wave is modified in step with the waveform of the information (the tone shown here)</a:t>
            </a:r>
          </a:p>
          <a:p>
            <a:r>
              <a:rPr lang="en-US" dirty="0"/>
              <a:t>The information is contained in the outline or envelope of the resulting signal</a:t>
            </a:r>
          </a:p>
          <a:p>
            <a:r>
              <a:rPr lang="en-US" dirty="0"/>
              <a:t>Recovering speech or music from the envelope of an AM signal is called </a:t>
            </a:r>
            <a:r>
              <a:rPr lang="en-US" i="1" dirty="0">
                <a:solidFill>
                  <a:srgbClr val="DA3427"/>
                </a:solidFill>
              </a:rPr>
              <a:t>detection</a:t>
            </a:r>
          </a:p>
        </p:txBody>
      </p:sp>
      <p:grpSp>
        <p:nvGrpSpPr>
          <p:cNvPr id="9" name="Group 8">
            <a:extLst>
              <a:ext uri="{FF2B5EF4-FFF2-40B4-BE49-F238E27FC236}">
                <a16:creationId xmlns:a16="http://schemas.microsoft.com/office/drawing/2014/main" id="{F5E0FE04-6F4A-9EFC-F6A5-1077D81D1E69}"/>
              </a:ext>
            </a:extLst>
          </p:cNvPr>
          <p:cNvGrpSpPr/>
          <p:nvPr/>
        </p:nvGrpSpPr>
        <p:grpSpPr>
          <a:xfrm>
            <a:off x="7245928" y="1387967"/>
            <a:ext cx="4668982" cy="5104908"/>
            <a:chOff x="7245928" y="1387967"/>
            <a:chExt cx="4668982" cy="5104908"/>
          </a:xfrm>
        </p:grpSpPr>
        <p:grpSp>
          <p:nvGrpSpPr>
            <p:cNvPr id="4" name="Group 3">
              <a:extLst>
                <a:ext uri="{FF2B5EF4-FFF2-40B4-BE49-F238E27FC236}">
                  <a16:creationId xmlns:a16="http://schemas.microsoft.com/office/drawing/2014/main" id="{2F15A4D0-B4EA-C253-DFAB-88899D667882}"/>
                </a:ext>
              </a:extLst>
            </p:cNvPr>
            <p:cNvGrpSpPr/>
            <p:nvPr/>
          </p:nvGrpSpPr>
          <p:grpSpPr>
            <a:xfrm>
              <a:off x="7245928" y="1387967"/>
              <a:ext cx="4668982" cy="4985124"/>
              <a:chOff x="1066608" y="321168"/>
              <a:chExt cx="3570529" cy="3867690"/>
            </a:xfrm>
          </p:grpSpPr>
          <p:pic>
            <p:nvPicPr>
              <p:cNvPr id="5" name="Picture 4">
                <a:extLst>
                  <a:ext uri="{FF2B5EF4-FFF2-40B4-BE49-F238E27FC236}">
                    <a16:creationId xmlns:a16="http://schemas.microsoft.com/office/drawing/2014/main" id="{DD53A19C-A231-642A-65AD-08B10F0C92BE}"/>
                  </a:ext>
                </a:extLst>
              </p:cNvPr>
              <p:cNvPicPr>
                <a:picLocks noChangeAspect="1"/>
              </p:cNvPicPr>
              <p:nvPr/>
            </p:nvPicPr>
            <p:blipFill>
              <a:blip r:embed="rId2"/>
              <a:stretch>
                <a:fillRect/>
              </a:stretch>
            </p:blipFill>
            <p:spPr>
              <a:xfrm>
                <a:off x="1066608" y="321168"/>
                <a:ext cx="2743583" cy="1200318"/>
              </a:xfrm>
              <a:prstGeom prst="rect">
                <a:avLst/>
              </a:prstGeom>
              <a:ln>
                <a:noFill/>
              </a:ln>
            </p:spPr>
          </p:pic>
          <p:pic>
            <p:nvPicPr>
              <p:cNvPr id="6" name="Picture 5">
                <a:extLst>
                  <a:ext uri="{FF2B5EF4-FFF2-40B4-BE49-F238E27FC236}">
                    <a16:creationId xmlns:a16="http://schemas.microsoft.com/office/drawing/2014/main" id="{D21969CC-7B6C-78B2-ED9D-992BDF7E3732}"/>
                  </a:ext>
                </a:extLst>
              </p:cNvPr>
              <p:cNvPicPr>
                <a:picLocks noChangeAspect="1"/>
              </p:cNvPicPr>
              <p:nvPr/>
            </p:nvPicPr>
            <p:blipFill>
              <a:blip r:embed="rId3"/>
              <a:stretch>
                <a:fillRect/>
              </a:stretch>
            </p:blipFill>
            <p:spPr>
              <a:xfrm>
                <a:off x="1874501" y="1521486"/>
                <a:ext cx="2762636" cy="2667372"/>
              </a:xfrm>
              <a:prstGeom prst="rect">
                <a:avLst/>
              </a:prstGeom>
              <a:ln>
                <a:noFill/>
              </a:ln>
            </p:spPr>
          </p:pic>
          <p:sp>
            <p:nvSpPr>
              <p:cNvPr id="7" name="Rectangle 6">
                <a:extLst>
                  <a:ext uri="{FF2B5EF4-FFF2-40B4-BE49-F238E27FC236}">
                    <a16:creationId xmlns:a16="http://schemas.microsoft.com/office/drawing/2014/main" id="{8E210E48-5496-14C1-65B5-68C81735BFBC}"/>
                  </a:ext>
                </a:extLst>
              </p:cNvPr>
              <p:cNvSpPr/>
              <p:nvPr/>
            </p:nvSpPr>
            <p:spPr>
              <a:xfrm>
                <a:off x="1731818" y="2855172"/>
                <a:ext cx="845127" cy="1333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653FCBC3-F506-2FE1-0480-28827432D729}"/>
                </a:ext>
              </a:extLst>
            </p:cNvPr>
            <p:cNvSpPr/>
            <p:nvPr/>
          </p:nvSpPr>
          <p:spPr>
            <a:xfrm>
              <a:off x="7245928" y="1387967"/>
              <a:ext cx="4454660" cy="51049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3249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is an amateur radio station that connects other amateur stations to the internet?</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 gateway</a:t>
            </a:r>
          </a:p>
          <a:p>
            <a:pPr marL="514350" indent="-514350">
              <a:buFont typeface="+mj-lt"/>
              <a:buAutoNum type="alphaUcPeriod"/>
            </a:pPr>
            <a:r>
              <a:rPr lang="en-US" dirty="0"/>
              <a:t>A repeater</a:t>
            </a:r>
          </a:p>
          <a:p>
            <a:pPr marL="514350" indent="-514350">
              <a:buFont typeface="+mj-lt"/>
              <a:buAutoNum type="alphaUcPeriod"/>
            </a:pPr>
            <a:r>
              <a:rPr lang="en-US" dirty="0"/>
              <a:t>A digipeater</a:t>
            </a:r>
          </a:p>
          <a:p>
            <a:pPr marL="514350" indent="-514350">
              <a:buFont typeface="+mj-lt"/>
              <a:buAutoNum type="alphaUcPeriod"/>
            </a:pPr>
            <a:r>
              <a:rPr lang="en-US" dirty="0"/>
              <a:t>A beacon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T8C11 A 5-15</a:t>
            </a:r>
          </a:p>
        </p:txBody>
      </p:sp>
    </p:spTree>
    <p:extLst>
      <p:ext uri="{BB962C8B-B14F-4D97-AF65-F5344CB8AC3E}">
        <p14:creationId xmlns:p14="http://schemas.microsoft.com/office/powerpoint/2010/main" val="303145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AF76-FF93-8F51-ADEB-F5F816FE6743}"/>
              </a:ext>
            </a:extLst>
          </p:cNvPr>
          <p:cNvSpPr>
            <a:spLocks noGrp="1"/>
          </p:cNvSpPr>
          <p:nvPr>
            <p:ph type="title"/>
          </p:nvPr>
        </p:nvSpPr>
        <p:spPr/>
        <p:txBody>
          <a:bodyPr/>
          <a:lstStyle/>
          <a:p>
            <a:r>
              <a:rPr lang="en-US" dirty="0"/>
              <a:t>Power Supplies</a:t>
            </a:r>
          </a:p>
        </p:txBody>
      </p:sp>
      <p:sp>
        <p:nvSpPr>
          <p:cNvPr id="3" name="Content Placeholder 2">
            <a:extLst>
              <a:ext uri="{FF2B5EF4-FFF2-40B4-BE49-F238E27FC236}">
                <a16:creationId xmlns:a16="http://schemas.microsoft.com/office/drawing/2014/main" id="{F5080CB0-4F6B-4612-D40C-9D6659143AD3}"/>
              </a:ext>
            </a:extLst>
          </p:cNvPr>
          <p:cNvSpPr>
            <a:spLocks noGrp="1"/>
          </p:cNvSpPr>
          <p:nvPr>
            <p:ph idx="1"/>
          </p:nvPr>
        </p:nvSpPr>
        <p:spPr>
          <a:xfrm>
            <a:off x="838200" y="1565030"/>
            <a:ext cx="10515600" cy="5292970"/>
          </a:xfrm>
        </p:spPr>
        <p:txBody>
          <a:bodyPr>
            <a:normAutofit lnSpcReduction="10000"/>
          </a:bodyPr>
          <a:lstStyle/>
          <a:p>
            <a:r>
              <a:rPr lang="en-US" dirty="0"/>
              <a:t>A solid power source is important for a clean, noise-free transmitted signal and better reception</a:t>
            </a:r>
          </a:p>
          <a:p>
            <a:r>
              <a:rPr lang="en-US" dirty="0"/>
              <a:t>Converts the AC input power to DC current for the radio equipment</a:t>
            </a:r>
          </a:p>
          <a:p>
            <a:r>
              <a:rPr lang="en-US" dirty="0"/>
              <a:t>Two main ratings: </a:t>
            </a:r>
          </a:p>
          <a:p>
            <a:pPr lvl="1"/>
            <a:r>
              <a:rPr lang="en-US" dirty="0"/>
              <a:t>Output voltage </a:t>
            </a:r>
          </a:p>
          <a:p>
            <a:pPr lvl="1"/>
            <a:r>
              <a:rPr lang="en-US" dirty="0"/>
              <a:t>Amount of current it can supply continuously</a:t>
            </a:r>
          </a:p>
          <a:p>
            <a:r>
              <a:rPr lang="en-US" dirty="0"/>
              <a:t>Radios that operate from a “12 V” supply may actually work best at the slightly higher voltage of 13.8 V typical of vehicle power systems with the engine running</a:t>
            </a:r>
          </a:p>
          <a:p>
            <a:r>
              <a:rPr lang="en-US" dirty="0"/>
              <a:t>If you don’t know the amount of current a radio can draw … divide output power by input voltage, then double the resulting current value and round up to the nearest amp (generally, anything above 8A will work for a 50-watt mobile rig)</a:t>
            </a:r>
          </a:p>
          <a:p>
            <a:endParaRPr lang="en-US" dirty="0"/>
          </a:p>
        </p:txBody>
      </p:sp>
    </p:spTree>
    <p:extLst>
      <p:ext uri="{BB962C8B-B14F-4D97-AF65-F5344CB8AC3E}">
        <p14:creationId xmlns:p14="http://schemas.microsoft.com/office/powerpoint/2010/main" val="356471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460C-5854-CCF5-B745-536FA38FBA5F}"/>
              </a:ext>
            </a:extLst>
          </p:cNvPr>
          <p:cNvSpPr>
            <a:spLocks noGrp="1"/>
          </p:cNvSpPr>
          <p:nvPr>
            <p:ph type="title"/>
          </p:nvPr>
        </p:nvSpPr>
        <p:spPr/>
        <p:txBody>
          <a:bodyPr/>
          <a:lstStyle/>
          <a:p>
            <a:r>
              <a:rPr lang="en-US" dirty="0"/>
              <a:t>Power Supplies (cont.)</a:t>
            </a:r>
          </a:p>
        </p:txBody>
      </p:sp>
      <p:sp>
        <p:nvSpPr>
          <p:cNvPr id="3" name="Content Placeholder 2">
            <a:extLst>
              <a:ext uri="{FF2B5EF4-FFF2-40B4-BE49-F238E27FC236}">
                <a16:creationId xmlns:a16="http://schemas.microsoft.com/office/drawing/2014/main" id="{3262DBF8-9862-4EAD-119E-69D813FD0F0F}"/>
              </a:ext>
            </a:extLst>
          </p:cNvPr>
          <p:cNvSpPr>
            <a:spLocks noGrp="1"/>
          </p:cNvSpPr>
          <p:nvPr>
            <p:ph idx="1"/>
          </p:nvPr>
        </p:nvSpPr>
        <p:spPr/>
        <p:txBody>
          <a:bodyPr/>
          <a:lstStyle/>
          <a:p>
            <a:r>
              <a:rPr lang="en-US" dirty="0"/>
              <a:t>A supply’s output voltage changes with the amount of output current</a:t>
            </a:r>
          </a:p>
          <a:p>
            <a:r>
              <a:rPr lang="en-US" dirty="0"/>
              <a:t>A </a:t>
            </a:r>
            <a:r>
              <a:rPr lang="en-US" i="1" dirty="0">
                <a:solidFill>
                  <a:srgbClr val="DA3427"/>
                </a:solidFill>
              </a:rPr>
              <a:t>regulated supply </a:t>
            </a:r>
            <a:r>
              <a:rPr lang="en-US" dirty="0"/>
              <a:t>uses a </a:t>
            </a:r>
            <a:r>
              <a:rPr lang="en-US" i="1" dirty="0">
                <a:solidFill>
                  <a:srgbClr val="DA3427"/>
                </a:solidFill>
              </a:rPr>
              <a:t>regulator circuit </a:t>
            </a:r>
            <a:r>
              <a:rPr lang="en-US" dirty="0"/>
              <a:t>to minimize the amount of voltage change</a:t>
            </a:r>
          </a:p>
          <a:p>
            <a:r>
              <a:rPr lang="en-US" dirty="0"/>
              <a:t>If more than just one piece of equipment is hooked up to the supply and turned on at the same time, add all of the equipment maximum current needs together</a:t>
            </a:r>
          </a:p>
        </p:txBody>
      </p:sp>
    </p:spTree>
    <p:extLst>
      <p:ext uri="{BB962C8B-B14F-4D97-AF65-F5344CB8AC3E}">
        <p14:creationId xmlns:p14="http://schemas.microsoft.com/office/powerpoint/2010/main" val="7737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C915-1568-C4E0-4989-4C6C6A37133C}"/>
              </a:ext>
            </a:extLst>
          </p:cNvPr>
          <p:cNvSpPr>
            <a:spLocks noGrp="1"/>
          </p:cNvSpPr>
          <p:nvPr>
            <p:ph type="title"/>
          </p:nvPr>
        </p:nvSpPr>
        <p:spPr/>
        <p:txBody>
          <a:bodyPr/>
          <a:lstStyle/>
          <a:p>
            <a:r>
              <a:rPr lang="en-US" dirty="0"/>
              <a:t>Mobile Power Wiring</a:t>
            </a:r>
          </a:p>
        </p:txBody>
      </p:sp>
      <p:sp>
        <p:nvSpPr>
          <p:cNvPr id="3" name="Content Placeholder 2">
            <a:extLst>
              <a:ext uri="{FF2B5EF4-FFF2-40B4-BE49-F238E27FC236}">
                <a16:creationId xmlns:a16="http://schemas.microsoft.com/office/drawing/2014/main" id="{4A072B7A-ADEB-47E2-F67E-6A6F908FEFA3}"/>
              </a:ext>
            </a:extLst>
          </p:cNvPr>
          <p:cNvSpPr>
            <a:spLocks noGrp="1"/>
          </p:cNvSpPr>
          <p:nvPr>
            <p:ph idx="1"/>
          </p:nvPr>
        </p:nvSpPr>
        <p:spPr>
          <a:xfrm>
            <a:off x="838199" y="1565030"/>
            <a:ext cx="10888579" cy="5092443"/>
          </a:xfrm>
        </p:spPr>
        <p:txBody>
          <a:bodyPr>
            <a:normAutofit/>
          </a:bodyPr>
          <a:lstStyle/>
          <a:p>
            <a:r>
              <a:rPr lang="en-US" dirty="0"/>
              <a:t>Radio equipment can draw large currents when transmitting</a:t>
            </a:r>
          </a:p>
          <a:p>
            <a:r>
              <a:rPr lang="en-US" dirty="0"/>
              <a:t>If wire is too thin, its resistance (R) will create a voltage drop (</a:t>
            </a:r>
            <a:r>
              <a:rPr lang="en-US" i="1" dirty="0">
                <a:solidFill>
                  <a:srgbClr val="DA3427"/>
                </a:solidFill>
              </a:rPr>
              <a:t>V = I × R</a:t>
            </a:r>
            <a:r>
              <a:rPr lang="en-US" dirty="0"/>
              <a:t>)</a:t>
            </a:r>
          </a:p>
          <a:p>
            <a:r>
              <a:rPr lang="en-US" dirty="0"/>
              <a:t>The resulting lower voltage at the radio can cause it to operate improperly (distorting output signal or creating interference)</a:t>
            </a:r>
          </a:p>
          <a:p>
            <a:r>
              <a:rPr lang="en-US" dirty="0"/>
              <a:t>General guidelines for mobile wiring …</a:t>
            </a:r>
          </a:p>
          <a:p>
            <a:pPr lvl="1"/>
            <a:r>
              <a:rPr lang="en-US" dirty="0"/>
              <a:t>Fuse should be present in both the positive and negative leads of your radio</a:t>
            </a:r>
          </a:p>
          <a:p>
            <a:pPr lvl="1"/>
            <a:r>
              <a:rPr lang="en-US" dirty="0"/>
              <a:t>Connect the radio’s negative lead to the negative battery terminal or where the battery ground lead is connected to the vehicle body</a:t>
            </a:r>
          </a:p>
          <a:p>
            <a:pPr lvl="1"/>
            <a:r>
              <a:rPr lang="en-US" dirty="0"/>
              <a:t>Use grommets or sleeves to protect wiring from chafing or rubbing on exposed metal</a:t>
            </a:r>
          </a:p>
          <a:p>
            <a:pPr lvl="1"/>
            <a:r>
              <a:rPr lang="en-US" dirty="0"/>
              <a:t>Don’t assume all metal is connected to the battery’s negative terminal</a:t>
            </a:r>
          </a:p>
          <a:p>
            <a:pPr lvl="1"/>
            <a:endParaRPr lang="en-US" dirty="0"/>
          </a:p>
        </p:txBody>
      </p:sp>
    </p:spTree>
    <p:extLst>
      <p:ext uri="{BB962C8B-B14F-4D97-AF65-F5344CB8AC3E}">
        <p14:creationId xmlns:p14="http://schemas.microsoft.com/office/powerpoint/2010/main" val="23930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E370-5395-8123-DF2D-059874487C4A}"/>
              </a:ext>
            </a:extLst>
          </p:cNvPr>
          <p:cNvSpPr>
            <a:spLocks noGrp="1"/>
          </p:cNvSpPr>
          <p:nvPr>
            <p:ph type="title"/>
          </p:nvPr>
        </p:nvSpPr>
        <p:spPr/>
        <p:txBody>
          <a:bodyPr/>
          <a:lstStyle/>
          <a:p>
            <a:r>
              <a:rPr lang="en-US" dirty="0"/>
              <a:t>Batteries</a:t>
            </a:r>
          </a:p>
        </p:txBody>
      </p:sp>
      <p:sp>
        <p:nvSpPr>
          <p:cNvPr id="3" name="Content Placeholder 2">
            <a:extLst>
              <a:ext uri="{FF2B5EF4-FFF2-40B4-BE49-F238E27FC236}">
                <a16:creationId xmlns:a16="http://schemas.microsoft.com/office/drawing/2014/main" id="{ABCE744A-96E4-8EE5-8AD6-2B67F1BE261F}"/>
              </a:ext>
            </a:extLst>
          </p:cNvPr>
          <p:cNvSpPr>
            <a:spLocks noGrp="1"/>
          </p:cNvSpPr>
          <p:nvPr>
            <p:ph idx="1"/>
          </p:nvPr>
        </p:nvSpPr>
        <p:spPr>
          <a:xfrm>
            <a:off x="838200" y="1690688"/>
            <a:ext cx="10515600" cy="4966786"/>
          </a:xfrm>
        </p:spPr>
        <p:txBody>
          <a:bodyPr>
            <a:normAutofit/>
          </a:bodyPr>
          <a:lstStyle/>
          <a:p>
            <a:r>
              <a:rPr lang="en-US" dirty="0"/>
              <a:t>Batteries are made up of one or more </a:t>
            </a:r>
            <a:r>
              <a:rPr lang="en-US" i="1" dirty="0">
                <a:solidFill>
                  <a:srgbClr val="DA3427"/>
                </a:solidFill>
              </a:rPr>
              <a:t>cells</a:t>
            </a:r>
          </a:p>
          <a:p>
            <a:r>
              <a:rPr lang="en-US" dirty="0"/>
              <a:t>How long will a fully-charged battery power your equipment? Check out Table 5.3 (next slide) …</a:t>
            </a:r>
          </a:p>
          <a:p>
            <a:pPr lvl="1"/>
            <a:r>
              <a:rPr lang="en-US" dirty="0"/>
              <a:t>Divide the </a:t>
            </a:r>
            <a:r>
              <a:rPr lang="en-US" i="1" dirty="0">
                <a:solidFill>
                  <a:srgbClr val="DA3427"/>
                </a:solidFill>
              </a:rPr>
              <a:t>energy rating </a:t>
            </a:r>
            <a:r>
              <a:rPr lang="en-US" dirty="0"/>
              <a:t>in ampere-hours (Ah) by the total current needs of the equipment. Remember to use average current draw for transceivers since you won’t be transmitting all the time.</a:t>
            </a:r>
          </a:p>
          <a:p>
            <a:pPr>
              <a:buClr>
                <a:schemeClr val="tx1"/>
              </a:buClr>
            </a:pPr>
            <a:r>
              <a:rPr lang="en-US" i="1" dirty="0">
                <a:solidFill>
                  <a:srgbClr val="DA3427"/>
                </a:solidFill>
              </a:rPr>
              <a:t>Storage batteries </a:t>
            </a:r>
            <a:r>
              <a:rPr lang="en-US" dirty="0"/>
              <a:t>are often used as an emergency power source … cautions:</a:t>
            </a:r>
          </a:p>
          <a:p>
            <a:pPr lvl="1"/>
            <a:r>
              <a:rPr lang="en-US" dirty="0"/>
              <a:t>Contain strong acids that can be hazardous if spilled or allowed to leak</a:t>
            </a:r>
          </a:p>
          <a:p>
            <a:pPr lvl="1"/>
            <a:r>
              <a:rPr lang="en-US" dirty="0"/>
              <a:t>Can release or vent flammable hydrogen gas, that can cause an explosion</a:t>
            </a:r>
          </a:p>
          <a:p>
            <a:pPr lvl="1"/>
            <a:r>
              <a:rPr lang="en-US" dirty="0"/>
              <a:t>Accidentally short-circuiting a storage battery with a tool or faulty wiring can easily cause a fire and damage the battery</a:t>
            </a:r>
          </a:p>
        </p:txBody>
      </p:sp>
    </p:spTree>
    <p:extLst>
      <p:ext uri="{BB962C8B-B14F-4D97-AF65-F5344CB8AC3E}">
        <p14:creationId xmlns:p14="http://schemas.microsoft.com/office/powerpoint/2010/main" val="251863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A5C1-D069-3AC3-FC1E-647C3AA92639}"/>
              </a:ext>
            </a:extLst>
          </p:cNvPr>
          <p:cNvSpPr>
            <a:spLocks noGrp="1"/>
          </p:cNvSpPr>
          <p:nvPr>
            <p:ph type="title"/>
          </p:nvPr>
        </p:nvSpPr>
        <p:spPr>
          <a:xfrm>
            <a:off x="0" y="1"/>
            <a:ext cx="11009011" cy="1235242"/>
          </a:xfrm>
        </p:spPr>
        <p:txBody>
          <a:bodyPr/>
          <a:lstStyle/>
          <a:p>
            <a:r>
              <a:rPr lang="en-US" dirty="0"/>
              <a:t>Table 5.3:  Battery Types and Characteristics</a:t>
            </a:r>
          </a:p>
        </p:txBody>
      </p:sp>
      <p:pic>
        <p:nvPicPr>
          <p:cNvPr id="4" name="Picture 3">
            <a:extLst>
              <a:ext uri="{FF2B5EF4-FFF2-40B4-BE49-F238E27FC236}">
                <a16:creationId xmlns:a16="http://schemas.microsoft.com/office/drawing/2014/main" id="{B35D8619-875D-E659-C8A5-D4A7C6A14D27}"/>
              </a:ext>
            </a:extLst>
          </p:cNvPr>
          <p:cNvPicPr>
            <a:picLocks noChangeAspect="1"/>
          </p:cNvPicPr>
          <p:nvPr/>
        </p:nvPicPr>
        <p:blipFill>
          <a:blip r:embed="rId2"/>
          <a:stretch>
            <a:fillRect/>
          </a:stretch>
        </p:blipFill>
        <p:spPr>
          <a:xfrm>
            <a:off x="192507" y="1652337"/>
            <a:ext cx="11999493" cy="4908884"/>
          </a:xfrm>
          <a:prstGeom prst="rect">
            <a:avLst/>
          </a:prstGeom>
        </p:spPr>
      </p:pic>
      <p:sp>
        <p:nvSpPr>
          <p:cNvPr id="5" name="TextBox 4">
            <a:extLst>
              <a:ext uri="{FF2B5EF4-FFF2-40B4-BE49-F238E27FC236}">
                <a16:creationId xmlns:a16="http://schemas.microsoft.com/office/drawing/2014/main" id="{9D5FBC92-7C8E-6EAA-9477-47BFE24F9302}"/>
              </a:ext>
            </a:extLst>
          </p:cNvPr>
          <p:cNvSpPr txBox="1"/>
          <p:nvPr/>
        </p:nvSpPr>
        <p:spPr>
          <a:xfrm>
            <a:off x="1106905" y="1106360"/>
            <a:ext cx="7475621" cy="400110"/>
          </a:xfrm>
          <a:prstGeom prst="rect">
            <a:avLst/>
          </a:prstGeom>
          <a:noFill/>
        </p:spPr>
        <p:txBody>
          <a:bodyPr wrap="square" rtlCol="0">
            <a:spAutoFit/>
          </a:bodyPr>
          <a:lstStyle/>
          <a:p>
            <a:r>
              <a:rPr lang="en-US" sz="2000" i="1" dirty="0">
                <a:solidFill>
                  <a:srgbClr val="DA3427"/>
                </a:solidFill>
              </a:rPr>
              <a:t>(most common types used by hams)</a:t>
            </a:r>
          </a:p>
        </p:txBody>
      </p:sp>
    </p:spTree>
    <p:extLst>
      <p:ext uri="{BB962C8B-B14F-4D97-AF65-F5344CB8AC3E}">
        <p14:creationId xmlns:p14="http://schemas.microsoft.com/office/powerpoint/2010/main" val="6240070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26541804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Which of the following is an appropriate power supply rating for a typical 50 watt output mobile FM transceiver?</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24.0 volts at 4 amperes</a:t>
            </a:r>
          </a:p>
          <a:p>
            <a:pPr marL="514350" indent="-514350">
              <a:buFont typeface="+mj-lt"/>
              <a:buAutoNum type="alphaUcPeriod"/>
            </a:pPr>
            <a:r>
              <a:rPr lang="en-US" dirty="0"/>
              <a:t>13.8 volts at 4 amperes</a:t>
            </a:r>
          </a:p>
          <a:p>
            <a:pPr marL="514350" indent="-514350">
              <a:buFont typeface="+mj-lt"/>
              <a:buAutoNum type="alphaUcPeriod"/>
            </a:pPr>
            <a:r>
              <a:rPr lang="en-US" dirty="0"/>
              <a:t>24.0 volts at 12 amperes</a:t>
            </a:r>
          </a:p>
          <a:p>
            <a:pPr marL="514350" indent="-514350">
              <a:buFont typeface="+mj-lt"/>
              <a:buAutoNum type="alphaUcPeriod"/>
            </a:pPr>
            <a:r>
              <a:rPr lang="en-US" dirty="0"/>
              <a:t>13.8 volts at 12 amperes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T4A01 D 5-16</a:t>
            </a:r>
          </a:p>
        </p:txBody>
      </p:sp>
    </p:spTree>
    <p:extLst>
      <p:ext uri="{BB962C8B-B14F-4D97-AF65-F5344CB8AC3E}">
        <p14:creationId xmlns:p14="http://schemas.microsoft.com/office/powerpoint/2010/main" val="408689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What type of circuit controls the amount of voltage from a power supply?</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Regulator</a:t>
            </a:r>
          </a:p>
          <a:p>
            <a:pPr marL="514350" indent="-514350">
              <a:buFont typeface="+mj-lt"/>
              <a:buAutoNum type="alphaUcPeriod"/>
            </a:pPr>
            <a:r>
              <a:rPr lang="en-US" dirty="0"/>
              <a:t>Oscillator</a:t>
            </a:r>
          </a:p>
          <a:p>
            <a:pPr marL="514350" indent="-514350">
              <a:buFont typeface="+mj-lt"/>
              <a:buAutoNum type="alphaUcPeriod"/>
            </a:pPr>
            <a:r>
              <a:rPr lang="en-US" dirty="0"/>
              <a:t>Filter</a:t>
            </a:r>
          </a:p>
          <a:p>
            <a:pPr marL="514350" indent="-514350">
              <a:buFont typeface="+mj-lt"/>
              <a:buAutoNum type="alphaUcPeriod"/>
            </a:pPr>
            <a:r>
              <a:rPr lang="en-US" dirty="0"/>
              <a:t>Phase inverter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T6D05 A 5-16</a:t>
            </a:r>
          </a:p>
        </p:txBody>
      </p:sp>
    </p:spTree>
    <p:extLst>
      <p:ext uri="{BB962C8B-B14F-4D97-AF65-F5344CB8AC3E}">
        <p14:creationId xmlns:p14="http://schemas.microsoft.com/office/powerpoint/2010/main" val="363483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dirty="0"/>
              <a:t>Why are short, heavy-gauge wires used for a transceiver’s DC power connection?</a:t>
            </a:r>
            <a:endParaRPr lang="en-US" sz="3400" b="1" dirty="0"/>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To minimize voltage drop when transmitting</a:t>
            </a:r>
          </a:p>
          <a:p>
            <a:pPr marL="514350" indent="-514350">
              <a:buFont typeface="+mj-lt"/>
              <a:buAutoNum type="alphaUcPeriod"/>
            </a:pPr>
            <a:r>
              <a:rPr lang="en-US" dirty="0"/>
              <a:t>To provide a good counterpoise for the antenna</a:t>
            </a:r>
          </a:p>
          <a:p>
            <a:pPr marL="514350" indent="-514350">
              <a:buFont typeface="+mj-lt"/>
              <a:buAutoNum type="alphaUcPeriod"/>
            </a:pPr>
            <a:r>
              <a:rPr lang="en-US" dirty="0"/>
              <a:t>To avoid RF interference</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T4A03 A 5-17</a:t>
            </a:r>
          </a:p>
        </p:txBody>
      </p:sp>
    </p:spTree>
    <p:extLst>
      <p:ext uri="{BB962C8B-B14F-4D97-AF65-F5344CB8AC3E}">
        <p14:creationId xmlns:p14="http://schemas.microsoft.com/office/powerpoint/2010/main" val="189886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5126</Words>
  <Application>Microsoft Office PowerPoint</Application>
  <PresentationFormat>Widescreen</PresentationFormat>
  <Paragraphs>660</Paragraphs>
  <Slides>105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105</vt:i4>
      </vt:variant>
    </vt:vector>
  </HeadingPairs>
  <TitlesOfParts>
    <vt:vector size="110" baseType="lpstr">
      <vt:lpstr>Arial</vt:lpstr>
      <vt:lpstr>Calibri</vt:lpstr>
      <vt:lpstr>Calibri Light</vt:lpstr>
      <vt:lpstr>Franklin Gothic Heavy</vt:lpstr>
      <vt:lpstr>Office Theme</vt:lpstr>
      <vt:lpstr>PowerPoint Presentation</vt:lpstr>
      <vt:lpstr>Amateur Radio Technician Exam Prep Course</vt:lpstr>
      <vt:lpstr>Modulation &amp; Bandwidth</vt:lpstr>
      <vt:lpstr>What Happens During Radio Communication?</vt:lpstr>
      <vt:lpstr>What Happens During Radio Communication? (cont.)</vt:lpstr>
      <vt:lpstr>What Happens During Radio Communication? (cont.)</vt:lpstr>
      <vt:lpstr>Adding Information – Modulation</vt:lpstr>
      <vt:lpstr>Continuous Wave (CW)</vt:lpstr>
      <vt:lpstr>Amplitude Modulation (AM)</vt:lpstr>
      <vt:lpstr>Composite Signals – Sidebands </vt:lpstr>
      <vt:lpstr>SINGLE-SIDEBAND (SSB)</vt:lpstr>
      <vt:lpstr>Frequency and Phase Modulation</vt:lpstr>
      <vt:lpstr>Bandwidth of Modulated Signals</vt:lpstr>
      <vt:lpstr>Bandwidth of Modulated Signals (cont.)</vt:lpstr>
      <vt:lpstr>PRACTICE QUESTIONS</vt:lpstr>
      <vt:lpstr>What is CW?</vt:lpstr>
      <vt:lpstr>Which of the following is a form of amplitude modulation?</vt:lpstr>
      <vt:lpstr>What type of modulation is commonly used for VHF packet radio transmissions?</vt:lpstr>
      <vt:lpstr>Which type of modulation is commonly used for VHF and UHF voice repeaters?</vt:lpstr>
      <vt:lpstr>Which of the following is a disadvantage of FM compared with single sideband?</vt:lpstr>
      <vt:lpstr>Which type of voice mode is often used for long-distance (weak signal) contacts on the VHF and UHF bands?</vt:lpstr>
      <vt:lpstr>Which of the following types of signal has the narrowest bandwidth?</vt:lpstr>
      <vt:lpstr>Which sideband is normally used for 10 meter HF, VHF, and UHF single-sideband communications?</vt:lpstr>
      <vt:lpstr>What is a characteristic of single sideband (SSB) compared to FM?</vt:lpstr>
      <vt:lpstr>What is the approximate bandwidth of a typical single sideband (SSB) voice signal?</vt:lpstr>
      <vt:lpstr>What is the approximate bandwidth of a VHF repeater FM voice signal?</vt:lpstr>
      <vt:lpstr>What is the approximate bandwidth of AM fast-scan TV transmissions?</vt:lpstr>
      <vt:lpstr>What is the approximate bandwidth required to transmit a CW signal?</vt:lpstr>
      <vt:lpstr>Transmitters and Receivers</vt:lpstr>
      <vt:lpstr>Single-Band Mobile</vt:lpstr>
      <vt:lpstr>Dual-Band Mobile</vt:lpstr>
      <vt:lpstr>Multimode Transceiver</vt:lpstr>
      <vt:lpstr>Multiband Transceiver</vt:lpstr>
      <vt:lpstr>Handheld (HT) Transceiver</vt:lpstr>
      <vt:lpstr>Handheld (HT) Transceiver (cont.)</vt:lpstr>
      <vt:lpstr>Side-By-Side Comparison</vt:lpstr>
      <vt:lpstr>Sample Radios</vt:lpstr>
      <vt:lpstr>Selecting Band, Frequency and Mode</vt:lpstr>
      <vt:lpstr>Transmitter Functions</vt:lpstr>
      <vt:lpstr>Spurious Signals</vt:lpstr>
      <vt:lpstr>Receiver Functions</vt:lpstr>
      <vt:lpstr>Selectivity and Sensitivity</vt:lpstr>
      <vt:lpstr>Filtering and Tuning</vt:lpstr>
      <vt:lpstr>VHF/UHF RF Power Amplifiers</vt:lpstr>
      <vt:lpstr>Transverters</vt:lpstr>
      <vt:lpstr>PRACTICE QUESTIONS</vt:lpstr>
      <vt:lpstr>Which of the following can be used to enter a transceiver’s operating frequency?</vt:lpstr>
      <vt:lpstr>What is a way to enable quick access to a favorite frequency or channel on your transceiver?</vt:lpstr>
      <vt:lpstr>What is an electronic keyer?</vt:lpstr>
      <vt:lpstr>What is the function of a transceiver’s PTT input?</vt:lpstr>
      <vt:lpstr>What is the primary purpose of a dummy load?</vt:lpstr>
      <vt:lpstr>What does a dummy load consist of?</vt:lpstr>
      <vt:lpstr>What would cause your FM transmission audio to be distorted on voice peaks?</vt:lpstr>
      <vt:lpstr>What is the effect of excessive microphone gain on SSB transmissions?</vt:lpstr>
      <vt:lpstr>What can you do if you are told your FM handheld or mobile transceiver is over-deviating?</vt:lpstr>
      <vt:lpstr>What is the purpose of a squelch function?</vt:lpstr>
      <vt:lpstr>How is squelch adjusted so that a weak FM signal can be heard?</vt:lpstr>
      <vt:lpstr>Which term describes the ability of a receiver to detect the presence of a signal?</vt:lpstr>
      <vt:lpstr>Which term describes the ability of a receiver to discriminate between multiple signals?</vt:lpstr>
      <vt:lpstr>Where is an RF preamplifier installed?</vt:lpstr>
      <vt:lpstr>Which of the following controls could be used if the voice pitch of a single-sideband signal returning to your CQ call seems too high or low?</vt:lpstr>
      <vt:lpstr>What is the advantage of having multiple receive bandwidth choices on a multimode transceiver?</vt:lpstr>
      <vt:lpstr>Which of the following receiver filter bandwidths provides the best signal-to-noise ratio for SSB reception?</vt:lpstr>
      <vt:lpstr>What is the result of tuning an FM receiver above or below a signal’s frequency?</vt:lpstr>
      <vt:lpstr>What is the function of the SSB/CW-FM switch on a VHF power amplifier?</vt:lpstr>
      <vt:lpstr>What device increases the transmitted output power from a transceiver?</vt:lpstr>
      <vt:lpstr>What device converts the RF input and output of a transceiver to another band?</vt:lpstr>
      <vt:lpstr>Digital Communications</vt:lpstr>
      <vt:lpstr>Amateur Digital Modes</vt:lpstr>
      <vt:lpstr>Packet and Packet Networks</vt:lpstr>
      <vt:lpstr>Keyboard-to-Keyboard Modes</vt:lpstr>
      <vt:lpstr>Automatic Packet Reporting System (APRS)</vt:lpstr>
      <vt:lpstr>Setting Up For Digital Modes</vt:lpstr>
      <vt:lpstr>Setting Up For Digital Modes (cont.)</vt:lpstr>
      <vt:lpstr>Gateways</vt:lpstr>
      <vt:lpstr>Gateways (cont.)</vt:lpstr>
      <vt:lpstr>PRACTICE QUESTIONS</vt:lpstr>
      <vt:lpstr>Which of the following is a digital communications mode?</vt:lpstr>
      <vt:lpstr>Which of the following best describes an amateur radio mesh network?</vt:lpstr>
      <vt:lpstr>Which of the following operating activities is supported by digital mode software in the WSJT-X software suite?</vt:lpstr>
      <vt:lpstr>What is FT8?</vt:lpstr>
      <vt:lpstr>Which of the following is included in packet radio transmissions?</vt:lpstr>
      <vt:lpstr>What is an ARQ transmission system?</vt:lpstr>
      <vt:lpstr>What does the abbreviation “PSK” mean?</vt:lpstr>
      <vt:lpstr>What kind of data can be transmitted by APRS?</vt:lpstr>
      <vt:lpstr>Which of the following is an application of APRS?</vt:lpstr>
      <vt:lpstr>How are the transceiver audio input and output connected in a station configured to operate using FT8?</vt:lpstr>
      <vt:lpstr>What signals are used in a computer-radio interface for digital mode operation?</vt:lpstr>
      <vt:lpstr>Which of the following connections is made between a computer and a transceiver to use computer software when operating digital modes?</vt:lpstr>
      <vt:lpstr>What is an amateur radio station that connects other amateur stations to the internet?</vt:lpstr>
      <vt:lpstr>Power Supplies</vt:lpstr>
      <vt:lpstr>Power Supplies (cont.)</vt:lpstr>
      <vt:lpstr>Mobile Power Wiring</vt:lpstr>
      <vt:lpstr>Batteries</vt:lpstr>
      <vt:lpstr>Table 5.3:  Battery Types and Characteristics</vt:lpstr>
      <vt:lpstr>PRACTICE QUESTIONS</vt:lpstr>
      <vt:lpstr>Which of the following is an appropriate power supply rating for a typical 50 watt output mobile FM transceiver?</vt:lpstr>
      <vt:lpstr>What type of circuit controls the amount of voltage from a power supply?</vt:lpstr>
      <vt:lpstr>Why are short, heavy-gauge wires used for a transceiver’s DC power connection?</vt:lpstr>
      <vt:lpstr>Where should the negative power return of a mobile transceiver be connected in a vehicle?</vt:lpstr>
      <vt:lpstr>What hazard is caused by charging or discharging a battery too quickly?</vt:lpstr>
      <vt:lpstr>How can you determine the length of time that equipment can be powered from a battery?</vt:lpstr>
      <vt:lpstr>Which of the following battery chemistries is rechargeable?</vt:lpstr>
      <vt:lpstr>Which of the following battery chemistries is not rechargeable?</vt:lpstr>
      <vt:lpstr>END OF MODULE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Jerry Kilpatrick</cp:lastModifiedBy>
  <cp:revision>49</cp:revision>
  <dcterms:created xsi:type="dcterms:W3CDTF">2022-05-19T11:58:59Z</dcterms:created>
  <dcterms:modified xsi:type="dcterms:W3CDTF">2022-07-24T18:55:02Z</dcterms:modified>
</cp:coreProperties>
</file>