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74" r:id="rId4"/>
    <p:sldId id="277" r:id="rId5"/>
    <p:sldId id="282" r:id="rId6"/>
    <p:sldId id="288" r:id="rId7"/>
    <p:sldId id="290" r:id="rId8"/>
    <p:sldId id="292" r:id="rId9"/>
    <p:sldId id="273" r:id="rId10"/>
    <p:sldId id="272" r:id="rId11"/>
    <p:sldId id="319" r:id="rId12"/>
    <p:sldId id="275" r:id="rId13"/>
    <p:sldId id="278" r:id="rId14"/>
    <p:sldId id="276" r:id="rId15"/>
    <p:sldId id="279" r:id="rId16"/>
    <p:sldId id="280" r:id="rId17"/>
    <p:sldId id="281" r:id="rId18"/>
    <p:sldId id="283" r:id="rId19"/>
    <p:sldId id="284" r:id="rId20"/>
    <p:sldId id="285" r:id="rId21"/>
    <p:sldId id="286" r:id="rId22"/>
    <p:sldId id="287" r:id="rId23"/>
    <p:sldId id="289" r:id="rId24"/>
    <p:sldId id="291" r:id="rId25"/>
    <p:sldId id="293" r:id="rId26"/>
    <p:sldId id="294" r:id="rId27"/>
    <p:sldId id="298" r:id="rId28"/>
    <p:sldId id="301" r:id="rId29"/>
    <p:sldId id="304" r:id="rId30"/>
    <p:sldId id="306" r:id="rId31"/>
    <p:sldId id="308" r:id="rId32"/>
    <p:sldId id="311" r:id="rId33"/>
    <p:sldId id="313" r:id="rId34"/>
    <p:sldId id="295" r:id="rId35"/>
    <p:sldId id="296" r:id="rId36"/>
    <p:sldId id="297" r:id="rId37"/>
    <p:sldId id="299" r:id="rId38"/>
    <p:sldId id="300" r:id="rId39"/>
    <p:sldId id="302" r:id="rId40"/>
    <p:sldId id="303" r:id="rId41"/>
    <p:sldId id="305" r:id="rId42"/>
    <p:sldId id="307" r:id="rId43"/>
    <p:sldId id="309" r:id="rId44"/>
    <p:sldId id="310" r:id="rId45"/>
    <p:sldId id="312" r:id="rId46"/>
    <p:sldId id="314" r:id="rId47"/>
    <p:sldId id="315" r:id="rId48"/>
    <p:sldId id="316" r:id="rId49"/>
    <p:sldId id="317" r:id="rId50"/>
    <p:sldId id="318" r:id="rId51"/>
    <p:sldId id="270" r:id="rId5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A3427"/>
    <a:srgbClr val="0000FF"/>
    <a:srgbClr val="14183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-31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AD908A-F99F-92A1-DB37-7C9BB37D9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C4F7D20-FE8C-130D-B4E8-934A3A92F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14183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31823F-C096-C28D-03ED-A2B1AEDC6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1AFDC8-28CB-4D03-6613-F60531F35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C7ABF6E-E2A6-18D3-4DA3-3BCB2B0944EA}"/>
              </a:ext>
            </a:extLst>
          </p:cNvPr>
          <p:cNvSpPr txBox="1"/>
          <p:nvPr userDrawn="1"/>
        </p:nvSpPr>
        <p:spPr>
          <a:xfrm>
            <a:off x="11573301" y="6451886"/>
            <a:ext cx="61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8A9F430-D7DF-46CB-B55B-52E5ECADAC4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891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C186D2-CD9F-4EF4-AFF4-04AC73ADF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DB567E5-94ED-886F-C205-10FCA3A2C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14183F"/>
                </a:solidFill>
              </a:defRPr>
            </a:lvl1pPr>
            <a:lvl2pPr>
              <a:defRPr>
                <a:solidFill>
                  <a:srgbClr val="14183F"/>
                </a:solidFill>
              </a:defRPr>
            </a:lvl2pPr>
            <a:lvl3pPr>
              <a:defRPr>
                <a:solidFill>
                  <a:srgbClr val="14183F"/>
                </a:solidFill>
              </a:defRPr>
            </a:lvl3pPr>
            <a:lvl4pPr>
              <a:defRPr>
                <a:solidFill>
                  <a:srgbClr val="14183F"/>
                </a:solidFill>
              </a:defRPr>
            </a:lvl4pPr>
            <a:lvl5pPr>
              <a:defRPr>
                <a:solidFill>
                  <a:srgbClr val="1418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BD227D6-FCC8-17DE-2977-C13559959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BF339B-EB9A-35B1-26DA-597B391CD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947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9565083-3231-6214-C4C8-CEDC5EB05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B5CA91D-74EA-865B-1257-F44BA2D0D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rgbClr val="14183F"/>
                </a:solidFill>
              </a:defRPr>
            </a:lvl1pPr>
            <a:lvl2pPr>
              <a:defRPr>
                <a:solidFill>
                  <a:srgbClr val="14183F"/>
                </a:solidFill>
              </a:defRPr>
            </a:lvl2pPr>
            <a:lvl3pPr>
              <a:defRPr>
                <a:solidFill>
                  <a:srgbClr val="14183F"/>
                </a:solidFill>
              </a:defRPr>
            </a:lvl3pPr>
            <a:lvl4pPr>
              <a:defRPr>
                <a:solidFill>
                  <a:srgbClr val="14183F"/>
                </a:solidFill>
              </a:defRPr>
            </a:lvl4pPr>
            <a:lvl5pPr>
              <a:defRPr>
                <a:solidFill>
                  <a:srgbClr val="1418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C5F9D1-C38A-B7E2-F77F-B4DB20586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89572F-A2C6-5759-D062-9775F736F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712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479AF1-542A-93B2-F187-99AF168CE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5C7103-CF40-E179-7025-FBAA5CEAE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4183F"/>
                </a:solidFill>
              </a:defRPr>
            </a:lvl1pPr>
            <a:lvl2pPr>
              <a:defRPr>
                <a:solidFill>
                  <a:srgbClr val="14183F"/>
                </a:solidFill>
              </a:defRPr>
            </a:lvl2pPr>
            <a:lvl3pPr>
              <a:defRPr>
                <a:solidFill>
                  <a:srgbClr val="14183F"/>
                </a:solidFill>
              </a:defRPr>
            </a:lvl3pPr>
            <a:lvl4pPr>
              <a:defRPr>
                <a:solidFill>
                  <a:srgbClr val="14183F"/>
                </a:solidFill>
              </a:defRPr>
            </a:lvl4pPr>
            <a:lvl5pPr>
              <a:defRPr>
                <a:solidFill>
                  <a:srgbClr val="1418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F5C943-DBBB-FD21-F96E-FA3DCCAF2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0587FD-2241-9FAE-0B83-C4F1A8CBE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5CEC5FE-0722-C3D0-B527-DA85FE5C5639}"/>
              </a:ext>
            </a:extLst>
          </p:cNvPr>
          <p:cNvSpPr txBox="1"/>
          <p:nvPr userDrawn="1"/>
        </p:nvSpPr>
        <p:spPr>
          <a:xfrm>
            <a:off x="11573301" y="6451886"/>
            <a:ext cx="61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8A9F430-D7DF-46CB-B55B-52E5ECADAC4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163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7E1E9B-71C3-2172-7BE6-3D4A32711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5EDA0C-3D19-491A-DD54-858CD7D40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14183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F44DA1-140C-F634-633C-88E49932B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59B3EA-70B3-CCAC-AA9D-953C03013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0543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D445C3-CA18-8124-8150-2D2E865AB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3BC03D-435A-DC33-A5E1-09E3616D6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4183F"/>
                </a:solidFill>
              </a:defRPr>
            </a:lvl1pPr>
            <a:lvl2pPr>
              <a:defRPr>
                <a:solidFill>
                  <a:srgbClr val="14183F"/>
                </a:solidFill>
              </a:defRPr>
            </a:lvl2pPr>
            <a:lvl3pPr>
              <a:defRPr>
                <a:solidFill>
                  <a:srgbClr val="14183F"/>
                </a:solidFill>
              </a:defRPr>
            </a:lvl3pPr>
            <a:lvl4pPr>
              <a:defRPr>
                <a:solidFill>
                  <a:srgbClr val="14183F"/>
                </a:solidFill>
              </a:defRPr>
            </a:lvl4pPr>
            <a:lvl5pPr>
              <a:defRPr>
                <a:solidFill>
                  <a:srgbClr val="1418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3B42CFE-D21A-783C-3BEB-94C675449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4183F"/>
                </a:solidFill>
              </a:defRPr>
            </a:lvl1pPr>
            <a:lvl2pPr>
              <a:defRPr>
                <a:solidFill>
                  <a:srgbClr val="14183F"/>
                </a:solidFill>
              </a:defRPr>
            </a:lvl2pPr>
            <a:lvl3pPr>
              <a:defRPr>
                <a:solidFill>
                  <a:srgbClr val="14183F"/>
                </a:solidFill>
              </a:defRPr>
            </a:lvl3pPr>
            <a:lvl4pPr>
              <a:defRPr>
                <a:solidFill>
                  <a:srgbClr val="14183F"/>
                </a:solidFill>
              </a:defRPr>
            </a:lvl4pPr>
            <a:lvl5pPr>
              <a:defRPr>
                <a:solidFill>
                  <a:srgbClr val="1418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BED426B-B642-4C33-5648-D168F31EF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13815B7-3C8B-E303-67BB-948EFC09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886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CC7AD3-CAA0-991F-614D-21A4A0FA6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0393C8E-FAAC-6B46-4500-BC55F355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4183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4C2A257-9989-2611-44F0-53116FBDF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14183F"/>
                </a:solidFill>
              </a:defRPr>
            </a:lvl1pPr>
            <a:lvl2pPr>
              <a:defRPr>
                <a:solidFill>
                  <a:srgbClr val="14183F"/>
                </a:solidFill>
              </a:defRPr>
            </a:lvl2pPr>
            <a:lvl3pPr>
              <a:defRPr>
                <a:solidFill>
                  <a:srgbClr val="14183F"/>
                </a:solidFill>
              </a:defRPr>
            </a:lvl3pPr>
            <a:lvl4pPr>
              <a:defRPr>
                <a:solidFill>
                  <a:srgbClr val="14183F"/>
                </a:solidFill>
              </a:defRPr>
            </a:lvl4pPr>
            <a:lvl5pPr>
              <a:defRPr>
                <a:solidFill>
                  <a:srgbClr val="1418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9448BA6-C96A-9BDA-AD20-07B61307D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4183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DCB2D08-C4C7-D389-1161-64D1109322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14183F"/>
                </a:solidFill>
              </a:defRPr>
            </a:lvl1pPr>
            <a:lvl2pPr>
              <a:defRPr>
                <a:solidFill>
                  <a:srgbClr val="14183F"/>
                </a:solidFill>
              </a:defRPr>
            </a:lvl2pPr>
            <a:lvl3pPr>
              <a:defRPr>
                <a:solidFill>
                  <a:srgbClr val="14183F"/>
                </a:solidFill>
              </a:defRPr>
            </a:lvl3pPr>
            <a:lvl4pPr>
              <a:defRPr>
                <a:solidFill>
                  <a:srgbClr val="14183F"/>
                </a:solidFill>
              </a:defRPr>
            </a:lvl4pPr>
            <a:lvl5pPr>
              <a:defRPr>
                <a:solidFill>
                  <a:srgbClr val="1418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0455890-A863-E416-979C-6B9B5308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6B9AD17-7E41-FF4A-325B-55DC8E6B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41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EB420D-8922-B51D-DBE7-56EF7E44F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39D6D68-27C7-044E-1826-8CEFBB537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B3A62E1-0CF8-5C8F-6179-3D967C91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283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AA90040-99EE-77B6-56FB-FF6C0325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70A27A0-A5DE-1444-964F-6F6E5F5DC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0818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93AB2C-A59F-9E22-D161-6C7AE3C2F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09947F-4F17-CE37-0E62-CB87BE223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14183F"/>
                </a:solidFill>
              </a:defRPr>
            </a:lvl1pPr>
            <a:lvl2pPr>
              <a:defRPr sz="2800">
                <a:solidFill>
                  <a:srgbClr val="14183F"/>
                </a:solidFill>
              </a:defRPr>
            </a:lvl2pPr>
            <a:lvl3pPr>
              <a:defRPr sz="2400">
                <a:solidFill>
                  <a:srgbClr val="14183F"/>
                </a:solidFill>
              </a:defRPr>
            </a:lvl3pPr>
            <a:lvl4pPr>
              <a:defRPr sz="2000">
                <a:solidFill>
                  <a:srgbClr val="14183F"/>
                </a:solidFill>
              </a:defRPr>
            </a:lvl4pPr>
            <a:lvl5pPr>
              <a:defRPr sz="2000">
                <a:solidFill>
                  <a:srgbClr val="14183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7BC3EDC-A3A2-E102-2C6E-54C8E29EE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4183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5289217-5582-CCDC-23C4-1C4ABA38D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C9B361E-E229-FA91-A818-68EDF3A2B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4276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346BC9-4125-4B75-2807-29AC49E37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3111AFE-06C8-A261-C990-D1E2018AF1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14183F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91B7B23-EBEA-0118-54C7-662CC9D98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4183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BC10F7E-E94B-DB96-4320-DAC3DFD5F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B1D2946-65F2-2F5F-FE4D-E13D69EC8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9239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AE7459F-4FBD-1F78-ACFE-BEDED75A0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D84E700-112F-76F8-3728-54A5309BE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D6E0DF-C066-0E37-7923-86890DB63E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0F2EC-27EC-4AD1-8606-6AB05A52028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0003063-564A-5086-18A1-8A148C3CD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7E6A116-5919-EBBB-ECBC-AD8F60974047}"/>
              </a:ext>
            </a:extLst>
          </p:cNvPr>
          <p:cNvSpPr txBox="1"/>
          <p:nvPr userDrawn="1"/>
        </p:nvSpPr>
        <p:spPr>
          <a:xfrm>
            <a:off x="11573301" y="6451886"/>
            <a:ext cx="61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8A9F430-D7DF-46CB-B55B-52E5ECADAC46}" type="slidenum">
              <a:rPr lang="en-US" smtClean="0"/>
              <a:pPr algn="r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4C46408-644A-5A7C-EF1B-835D5DC65FE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06915" y="0"/>
            <a:ext cx="1985085" cy="99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5469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4183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4183F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4183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4183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4183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4183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C3C5A2C7-B21D-793F-B110-AFE4CDFE80FC}"/>
              </a:ext>
            </a:extLst>
          </p:cNvPr>
          <p:cNvGrpSpPr/>
          <p:nvPr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xmlns="" id="{4E428A0D-063F-5608-5D2D-677A3E8480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-1"/>
              <a:ext cx="5955724" cy="2878345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23237BA8-0551-618B-8371-4F8051B0D0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25057" y="-1"/>
              <a:ext cx="6466943" cy="397965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FDB217E6-541C-D68B-F09E-866057D66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2878344"/>
              <a:ext cx="5955724" cy="110234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xmlns="" id="{C5209F51-8AA7-959C-9B8D-71A9F2C6059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678057" y="4593806"/>
              <a:ext cx="4513943" cy="2264194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2C667905-C595-49A3-896F-04FF79C3BAB0}"/>
                </a:ext>
              </a:extLst>
            </p:cNvPr>
            <p:cNvSpPr txBox="1"/>
            <p:nvPr/>
          </p:nvSpPr>
          <p:spPr>
            <a:xfrm>
              <a:off x="108700" y="4198738"/>
              <a:ext cx="6756557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0" dirty="0">
                  <a:latin typeface="Franklin Gothic Heavy" panose="020B0903020102020204" pitchFamily="34" charset="0"/>
                </a:rPr>
                <a:t>Amateur Radio Technician Exam Preparation Course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757521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When may an amateur station transmit without a control operator?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When using automatic control, such as in the case of a repeater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When the station licensee is away and another licensed amateur is using the station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When the transmitting station is an auxiliary station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Never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T1E01 D 97.7(a) 8-1</a:t>
            </a:r>
          </a:p>
        </p:txBody>
      </p:sp>
    </p:spTree>
    <p:extLst>
      <p:ext uri="{BB962C8B-B14F-4D97-AF65-F5344CB8AC3E}">
        <p14:creationId xmlns:p14="http://schemas.microsoft.com/office/powerpoint/2010/main" xmlns="" val="211449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DA8D3E1-F9F0-1FF3-1418-F1EAD014BF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61A11F-A813-BC11-0883-5AF0A4FBB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 fontScale="90000"/>
          </a:bodyPr>
          <a:lstStyle/>
          <a:p>
            <a:r>
              <a:rPr lang="en-US" sz="3400" b="1" dirty="0"/>
              <a:t>Who may be the control operator of a station communicating through an amateur satellite or space station?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847A4C-DD68-2E72-140D-ED668C2AF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Only an Amateur Extra Class operator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General class or higher licensee with a satellite operator certification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Only an Amateur Extra Class operator who is also an AMSAT member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Any amateur allowed to transmit on the satellite uplink frequency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1320CC-20BD-C89D-F4DE-5D839AA092E5}"/>
              </a:ext>
            </a:extLst>
          </p:cNvPr>
          <p:cNvSpPr txBox="1"/>
          <p:nvPr/>
        </p:nvSpPr>
        <p:spPr>
          <a:xfrm>
            <a:off x="387927" y="6317673"/>
            <a:ext cx="5223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T1E02 D 97.301, 97.207(c) 8-1</a:t>
            </a:r>
            <a:endParaRPr lang="en-US" dirty="0"/>
          </a:p>
          <a:p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020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Who must designate the station control operator?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station licensee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FCC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frequency coordinator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Any licensed operator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T1E03 A 97.103(b) 8-1</a:t>
            </a:r>
          </a:p>
        </p:txBody>
      </p:sp>
    </p:spTree>
    <p:extLst>
      <p:ext uri="{BB962C8B-B14F-4D97-AF65-F5344CB8AC3E}">
        <p14:creationId xmlns:p14="http://schemas.microsoft.com/office/powerpoint/2010/main" xmlns="" val="159644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determines the transmitting frequency privileges of an amateur station?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frequency authorized by the frequency coordinator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frequencies printed on the license grant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highest class of operator license held by anyone on the premises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class of operator license held by the control operator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DA3427"/>
                </a:solidFill>
              </a:rPr>
              <a:t>T1E04 D 97.103(b) 8-2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709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an amateur station’s control point?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location of the station’s transmitting antenna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location of the station’s transmitting apparatus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location at which the control operator function is performed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mailing address of the station licensee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T1E05 C 97.3(a)(14) 8-1</a:t>
            </a:r>
          </a:p>
        </p:txBody>
      </p:sp>
    </p:spTree>
    <p:extLst>
      <p:ext uri="{BB962C8B-B14F-4D97-AF65-F5344CB8AC3E}">
        <p14:creationId xmlns:p14="http://schemas.microsoft.com/office/powerpoint/2010/main" xmlns="" val="286286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571335"/>
          </a:xfrm>
        </p:spPr>
        <p:txBody>
          <a:bodyPr>
            <a:normAutofit/>
          </a:bodyPr>
          <a:lstStyle/>
          <a:p>
            <a:r>
              <a:rPr lang="en-US" sz="3400" b="1" dirty="0"/>
              <a:t>When, under normal circumstances, may a Technician class licensee be the control operator of a station operating in an Amateur Extra Class band segment?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At no time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When designated as the control operator by an Amateur Extra Class licensee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As part of a multi-operator contest team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When using a club station whose trustee holds an Amateur Extra Class license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DA3427"/>
                </a:solidFill>
              </a:rPr>
              <a:t>T1E06 A 97.103(b) 8-2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210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When the control operator is not the station licensee, who is responsible for the proper operation of the station?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All licensed amateurs who are present at the operation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Only the station licensee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Only the control operator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control operator and the station licensee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DA3427"/>
                </a:solidFill>
              </a:rPr>
              <a:t>T1E07 D 97.103(a) 8-2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895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224589"/>
            <a:ext cx="10965873" cy="1711871"/>
          </a:xfrm>
        </p:spPr>
        <p:txBody>
          <a:bodyPr>
            <a:normAutofit/>
          </a:bodyPr>
          <a:lstStyle/>
          <a:p>
            <a:r>
              <a:rPr lang="en-US" sz="3400" b="1" dirty="0"/>
              <a:t>Who does the FCC presume to be the control operator of an amateur station, unless documentation to the contrary is in the station records?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station custodian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third party participant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person operating the station equipment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station licensee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DA3427"/>
                </a:solidFill>
              </a:rPr>
              <a:t>T1E11 D 97.103(a) 8-2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175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571335"/>
          </a:xfrm>
        </p:spPr>
        <p:txBody>
          <a:bodyPr>
            <a:normAutofit/>
          </a:bodyPr>
          <a:lstStyle/>
          <a:p>
            <a:r>
              <a:rPr lang="en-US" sz="3400" b="1" dirty="0"/>
              <a:t>What do the FCC rules state regarding the use of a phonetic alphabet for station identification in the Amateur Radio Service?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It is required when transmitting emergency messages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is encouraged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is required when in contact with foreign stations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T1A03 B 97.119(b)(2) 8-3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601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When may an amateur station transmit without identifying on the air?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When the transmissions are of a brief nature to make station adjustments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When the transmissions are unmodulated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When the transmitted power level is below 1 watt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When transmitting signals to control model craft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T1D11 D 97.119(a) 8-3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905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B32403BF-753D-F977-1983-62E30BF824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Amateur Radio Technician Exam Prep Course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5C43F1CD-C783-939B-9835-B6B2178A7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83817"/>
          </a:xfrm>
        </p:spPr>
        <p:txBody>
          <a:bodyPr/>
          <a:lstStyle/>
          <a:p>
            <a:r>
              <a:rPr lang="en-US" dirty="0">
                <a:solidFill>
                  <a:srgbClr val="DA3427"/>
                </a:solidFill>
              </a:rPr>
              <a:t>Module 8</a:t>
            </a:r>
          </a:p>
          <a:p>
            <a:r>
              <a:rPr lang="en-US" dirty="0"/>
              <a:t>Operating Regulations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F12787A-9270-7AD8-56DA-C350353F639D}"/>
              </a:ext>
            </a:extLst>
          </p:cNvPr>
          <p:cNvSpPr txBox="1"/>
          <p:nvPr/>
        </p:nvSpPr>
        <p:spPr>
          <a:xfrm>
            <a:off x="4144242" y="4677930"/>
            <a:ext cx="62761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2763"/>
            <a:r>
              <a:rPr lang="en-US" sz="2000" dirty="0"/>
              <a:t>8.1	Control Operators</a:t>
            </a:r>
          </a:p>
          <a:p>
            <a:pPr defTabSz="512763"/>
            <a:r>
              <a:rPr lang="en-US" sz="2000" dirty="0"/>
              <a:t>8.2	Identification</a:t>
            </a:r>
          </a:p>
          <a:p>
            <a:pPr defTabSz="512763"/>
            <a:r>
              <a:rPr lang="en-US" sz="2000" dirty="0"/>
              <a:t>8.3	Interference</a:t>
            </a:r>
          </a:p>
          <a:p>
            <a:pPr defTabSz="512763"/>
            <a:r>
              <a:rPr lang="en-US" sz="2000" dirty="0"/>
              <a:t>8.4	Third-party Communications</a:t>
            </a:r>
          </a:p>
          <a:p>
            <a:pPr defTabSz="512763"/>
            <a:r>
              <a:rPr lang="en-US" sz="2000" dirty="0"/>
              <a:t>8.5	Remote and Automatic Operation</a:t>
            </a:r>
          </a:p>
          <a:p>
            <a:pPr defTabSz="512763"/>
            <a:r>
              <a:rPr lang="en-US" sz="2000" dirty="0"/>
              <a:t>8.6	Prohibited Transmissions</a:t>
            </a:r>
          </a:p>
        </p:txBody>
      </p:sp>
    </p:spTree>
    <p:extLst>
      <p:ext uri="{BB962C8B-B14F-4D97-AF65-F5344CB8AC3E}">
        <p14:creationId xmlns:p14="http://schemas.microsoft.com/office/powerpoint/2010/main" xmlns="" val="3680768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When are you required to transmit your assigned call sign?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At the beginning of each contact, and every 10 minutes thereafter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At least once during each transmission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At least every 15 minutes during and at the end of a communication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At least every 10 minutes during and at the end of a communication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T1F03 D 97.119(a) 8-3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207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language may you use for identification when operating in a phone sub-band?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Any language recognized by the United Nations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Any language recognized by the ITU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English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English, French, or Spanish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DA3427"/>
                </a:solidFill>
              </a:rPr>
              <a:t>T1F04 C 97.119(b)(2) 8-3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399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method of call sign identification is required for a station transmitting phone signals?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Send the call sign followed by the indicator RPT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Send the call sign using a CW or phone emission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Send the call sign followed by the indicator 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Send the call sign using only a phone emission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DA3427"/>
                </a:solidFill>
              </a:rPr>
              <a:t>T1F05 B 97.119(b)(2) 8-3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483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35338"/>
          </a:xfrm>
        </p:spPr>
        <p:txBody>
          <a:bodyPr>
            <a:normAutofit fontScale="90000"/>
          </a:bodyPr>
          <a:lstStyle/>
          <a:p>
            <a:r>
              <a:rPr lang="en-US" sz="3400" b="1" dirty="0"/>
              <a:t>How often must you identify with your FCC-assigned call sign when using tactical call signs such as “Race Headquarters”?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Never, the tactical call is sufficient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Once during every hour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At the end of each communication and every ten minutes during a communication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At the end of every transmission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T1F02 C 97.119 (a) 8-4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94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self-assigned indicators are acceptable when using a phone transmission?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KL7CC stroke W3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KL7CC slant W3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KL7CC slash W3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T1F06 D 97.119(c) 8-4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742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is required when making on-the-air test transmissions?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Identify the transmitting station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Conduct tests only between 10 p.m. and 6 a.m. local time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Notify the FCC of the transmissions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T2A06 A 8-5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1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946182-40FF-5D0E-FA7E-DF25DF8F9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32C696-D0BF-A472-E855-F67BEFC00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Interference is caused by </a:t>
            </a:r>
            <a:r>
              <a:rPr lang="en-US" i="1" dirty="0">
                <a:solidFill>
                  <a:srgbClr val="DA3427"/>
                </a:solidFill>
              </a:rPr>
              <a:t>noise</a:t>
            </a:r>
            <a:r>
              <a:rPr lang="en-US" dirty="0"/>
              <a:t> and by </a:t>
            </a:r>
            <a:r>
              <a:rPr lang="en-US" i="1" dirty="0">
                <a:solidFill>
                  <a:srgbClr val="DA3427"/>
                </a:solidFill>
              </a:rPr>
              <a:t>signals</a:t>
            </a:r>
          </a:p>
          <a:p>
            <a:r>
              <a:rPr lang="en-US" dirty="0"/>
              <a:t>Interference from </a:t>
            </a:r>
            <a:r>
              <a:rPr lang="en-US" dirty="0">
                <a:solidFill>
                  <a:schemeClr val="tx1"/>
                </a:solidFill>
              </a:rPr>
              <a:t>natural sources or unintentionally radiated signals from appliances, industrial equipment, and computing equipment </a:t>
            </a:r>
            <a:r>
              <a:rPr lang="en-US" dirty="0"/>
              <a:t>is called </a:t>
            </a:r>
            <a:r>
              <a:rPr lang="en-US" i="1" dirty="0">
                <a:solidFill>
                  <a:srgbClr val="0000FF"/>
                </a:solidFill>
              </a:rPr>
              <a:t>QRN</a:t>
            </a:r>
          </a:p>
          <a:p>
            <a:r>
              <a:rPr lang="en-US" dirty="0"/>
              <a:t>Interference from nearby signals is called </a:t>
            </a:r>
            <a:r>
              <a:rPr lang="en-US" i="1" dirty="0">
                <a:solidFill>
                  <a:srgbClr val="0000FF"/>
                </a:solidFill>
              </a:rPr>
              <a:t>QRM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DA3427"/>
                </a:solidFill>
              </a:rPr>
              <a:t>Harmful interference </a:t>
            </a:r>
            <a:r>
              <a:rPr lang="en-US" dirty="0">
                <a:solidFill>
                  <a:schemeClr val="tx1"/>
                </a:solidFill>
              </a:rPr>
              <a:t>is a transmission signal that seriously degrades, obstructs, or interrupts communications of a regulated service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No one has an absolute right to any frequency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DA3427"/>
                </a:solidFill>
              </a:rPr>
              <a:t>Willful interference </a:t>
            </a:r>
            <a:r>
              <a:rPr lang="en-US" dirty="0"/>
              <a:t>is intentionally creating harmful interference, and is never allowed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959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64B635-04B9-C71F-E850-BAD85253A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Third-Party Communications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04E7B7-DCC0-00AC-8862-36761EBF1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dirty="0"/>
              <a:t>Ham radio is frequently used to send messages on behalf of unlicensed persons or organizations</a:t>
            </a:r>
            <a:endParaRPr lang="en-US" i="1" dirty="0">
              <a:solidFill>
                <a:srgbClr val="DA3427"/>
              </a:solidFill>
            </a:endParaRPr>
          </a:p>
          <a:p>
            <a:r>
              <a:rPr lang="en-US" dirty="0"/>
              <a:t>Third-Party Communications definition: A message from an amateur station control operator to another amateur station control operator on behalf of another person … the </a:t>
            </a:r>
            <a:r>
              <a:rPr lang="en-US" i="1" dirty="0">
                <a:solidFill>
                  <a:srgbClr val="DA3427"/>
                </a:solidFill>
              </a:rPr>
              <a:t>other person </a:t>
            </a:r>
            <a:r>
              <a:rPr lang="en-US" dirty="0"/>
              <a:t>is the third party</a:t>
            </a:r>
          </a:p>
          <a:p>
            <a:r>
              <a:rPr lang="en-US" dirty="0"/>
              <a:t>Rules change when signals cross international borders … only certain countries allow third-party communications with US hams … called </a:t>
            </a:r>
            <a:r>
              <a:rPr lang="en-US" i="1" dirty="0">
                <a:solidFill>
                  <a:srgbClr val="DA3427"/>
                </a:solidFill>
              </a:rPr>
              <a:t>third-party agreements</a:t>
            </a:r>
          </a:p>
          <a:p>
            <a:r>
              <a:rPr lang="en-US" dirty="0"/>
              <a:t>List of countries with third-party agreements with the US is in Table 8.1 in your text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348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2639BA-690A-98B1-A58E-93001CAC0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and Automatic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E875BE-0794-F7EB-4801-0D3E13CA7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Stations such as repeaters and beacons operate without a human control operator present</a:t>
            </a:r>
          </a:p>
          <a:p>
            <a:pPr lvl="1"/>
            <a:r>
              <a:rPr lang="en-US" dirty="0"/>
              <a:t>Must be operated in compliance with FCC rules, no matter where the control point is located</a:t>
            </a:r>
          </a:p>
          <a:p>
            <a:r>
              <a:rPr lang="en-US" dirty="0"/>
              <a:t>Local control — a control operator is physically present at the transmitter</a:t>
            </a:r>
          </a:p>
          <a:p>
            <a:r>
              <a:rPr lang="en-US" dirty="0"/>
              <a:t>Remote operation — the control point is located away from the transmitter</a:t>
            </a:r>
          </a:p>
          <a:p>
            <a:pPr lvl="1"/>
            <a:r>
              <a:rPr lang="en-US" dirty="0"/>
              <a:t>Control operator operates the transmitter indirectly via some kind of </a:t>
            </a:r>
            <a:r>
              <a:rPr lang="en-US" i="1" dirty="0">
                <a:solidFill>
                  <a:srgbClr val="DA3427"/>
                </a:solidFill>
              </a:rPr>
              <a:t>control link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Control operator must be present at the control point during all transmission</a:t>
            </a:r>
          </a:p>
          <a:p>
            <a:r>
              <a:rPr lang="en-US" dirty="0">
                <a:solidFill>
                  <a:schemeClr val="tx1"/>
                </a:solidFill>
              </a:rPr>
              <a:t>Automatic operation — the station operates under the control of devices and procedures that ensure compliance with FCC rules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Control operator is required, but need not be at the control point when the station is transmitting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Repeaters, beacons, space stations, and digipeaters (that relay messages) are allowed to be automatically controlled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428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0F6E8F-FC2B-9E8A-EFD1-3BBCD7DB4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2B5C2E-61F7-107A-89D3-9565C3016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matter what type of control is asserted, the station must operate in compliance with FCC rules at all times</a:t>
            </a:r>
          </a:p>
          <a:p>
            <a:r>
              <a:rPr lang="en-US" dirty="0"/>
              <a:t>Repeater owners must install the necessary equipment and procedures for automatic control that ensures the repeater operates in compliance with FCC rules</a:t>
            </a:r>
          </a:p>
          <a:p>
            <a:r>
              <a:rPr lang="en-US" dirty="0"/>
              <a:t>Even if a repeater is on remote control, repeater users are still responsible for proper operation via the repeater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41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975BA9-FB6A-2CFB-6746-E14901662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EFF019-7597-2CFA-3CC9-22BB4CD4E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i="1" dirty="0">
                <a:solidFill>
                  <a:srgbClr val="DA3427"/>
                </a:solidFill>
              </a:rPr>
              <a:t>control operator </a:t>
            </a:r>
            <a:r>
              <a:rPr lang="en-US" dirty="0"/>
              <a:t>is a licensed operator who is responsible for making sure all FCC rules are followed</a:t>
            </a:r>
          </a:p>
          <a:p>
            <a:r>
              <a:rPr lang="en-US" dirty="0"/>
              <a:t>The </a:t>
            </a:r>
            <a:r>
              <a:rPr lang="en-US" i="1" dirty="0">
                <a:solidFill>
                  <a:srgbClr val="DA3427"/>
                </a:solidFill>
              </a:rPr>
              <a:t>control point </a:t>
            </a:r>
            <a:r>
              <a:rPr lang="en-US" dirty="0"/>
              <a:t>is wherever the control operator operates the transmitter</a:t>
            </a:r>
          </a:p>
          <a:p>
            <a:r>
              <a:rPr lang="en-US" dirty="0"/>
              <a:t>The </a:t>
            </a:r>
            <a:r>
              <a:rPr lang="en-US" i="1" dirty="0">
                <a:solidFill>
                  <a:srgbClr val="DA3427"/>
                </a:solidFill>
              </a:rPr>
              <a:t>station licensee </a:t>
            </a:r>
            <a:r>
              <a:rPr lang="en-US" dirty="0"/>
              <a:t>is responsible for designating the control operator</a:t>
            </a:r>
          </a:p>
          <a:p>
            <a:r>
              <a:rPr lang="en-US" dirty="0"/>
              <a:t>All transmissions must be made under the supervision of a control operator</a:t>
            </a:r>
          </a:p>
          <a:p>
            <a:r>
              <a:rPr lang="en-US" dirty="0"/>
              <a:t>The control point can be remotely located and connected by phone lines, the internet or a radio link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193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7538D9-A002-7E0D-174F-872E6F82B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Prohibited Transmissions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C63CD9-3EA9-6584-76FD-9B7554E90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types of prohibited communications …</a:t>
            </a:r>
          </a:p>
          <a:p>
            <a:pPr lvl="1"/>
            <a:r>
              <a:rPr lang="en-US" dirty="0"/>
              <a:t>Unidentified transmissions (no call sign)</a:t>
            </a:r>
          </a:p>
          <a:p>
            <a:pPr lvl="1"/>
            <a:r>
              <a:rPr lang="en-US" dirty="0"/>
              <a:t>False or deceptive signals (using someone else’s call sign)</a:t>
            </a:r>
          </a:p>
          <a:p>
            <a:pPr lvl="1"/>
            <a:r>
              <a:rPr lang="en-US" dirty="0"/>
              <a:t>False distress or emergency signals</a:t>
            </a:r>
          </a:p>
          <a:p>
            <a:pPr lvl="1"/>
            <a:r>
              <a:rPr lang="en-US" dirty="0"/>
              <a:t>Obscene or indecent speech</a:t>
            </a:r>
          </a:p>
          <a:p>
            <a:r>
              <a:rPr lang="en-US" dirty="0"/>
              <a:t>Regular communications that could reasonably be performed through some other radio service are prohibited (such as directing boat traffic that should be done on marine VHF channels)</a:t>
            </a:r>
          </a:p>
          <a:p>
            <a:r>
              <a:rPr lang="en-US" dirty="0"/>
              <a:t>Communications in return for some kind of compensation is prohibited</a:t>
            </a:r>
          </a:p>
        </p:txBody>
      </p:sp>
    </p:spTree>
    <p:extLst>
      <p:ext uri="{BB962C8B-B14F-4D97-AF65-F5344CB8AC3E}">
        <p14:creationId xmlns:p14="http://schemas.microsoft.com/office/powerpoint/2010/main" xmlns="" val="149781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5F7BE3-4E95-093D-2E02-B446007A9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Communications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5924D2-D2FD-5F68-49B0-17AA7CD34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dirty="0"/>
              <a:t>No transmissions related to conducting your business or employer’s activities are permitted</a:t>
            </a:r>
          </a:p>
          <a:p>
            <a:r>
              <a:rPr lang="en-US" dirty="0"/>
              <a:t>You can order things over the air, as long as you don’t do it regularly or as part of your normal income-making activities</a:t>
            </a:r>
          </a:p>
          <a:p>
            <a:r>
              <a:rPr lang="en-US" dirty="0"/>
              <a:t>You can advertise equipment for sale as long as it pertains to Amateur Radio and it’s not your regular business</a:t>
            </a:r>
          </a:p>
          <a:p>
            <a:r>
              <a:rPr lang="en-US" dirty="0"/>
              <a:t>You cannot be paid for operating an amateur station</a:t>
            </a:r>
          </a:p>
          <a:p>
            <a:r>
              <a:rPr lang="en-US" dirty="0"/>
              <a:t>One exception to business prohibition is that teachers may use ham radio as part of their classroom instruction</a:t>
            </a:r>
          </a:p>
          <a:p>
            <a:pPr lvl="1"/>
            <a:r>
              <a:rPr lang="en-US" dirty="0"/>
              <a:t>Must be incidental to their job and can’t be the majority of their duties</a:t>
            </a:r>
          </a:p>
        </p:txBody>
      </p:sp>
    </p:spTree>
    <p:extLst>
      <p:ext uri="{BB962C8B-B14F-4D97-AF65-F5344CB8AC3E}">
        <p14:creationId xmlns:p14="http://schemas.microsoft.com/office/powerpoint/2010/main" xmlns="" val="265322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50D6A6-A0EC-2CBA-3C49-2A0DFFE5E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Encrypted Transmissions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059FE6-5577-2FE2-2E96-B904138B6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Encoding that uses codes or ciphers to hide the meaning of the transmitted message is called </a:t>
            </a:r>
            <a:r>
              <a:rPr lang="en-US" i="1" dirty="0">
                <a:solidFill>
                  <a:srgbClr val="DA3427"/>
                </a:solidFill>
              </a:rPr>
              <a:t>encryption</a:t>
            </a:r>
          </a:p>
          <a:p>
            <a:pPr lvl="1"/>
            <a:r>
              <a:rPr lang="en-US" dirty="0"/>
              <a:t>Recovering the encrypted information is called </a:t>
            </a:r>
            <a:r>
              <a:rPr lang="en-US" i="1" dirty="0">
                <a:solidFill>
                  <a:srgbClr val="DA3427"/>
                </a:solidFill>
              </a:rPr>
              <a:t>decryption</a:t>
            </a:r>
          </a:p>
          <a:p>
            <a:r>
              <a:rPr lang="en-US" dirty="0"/>
              <a:t>Amateurs </a:t>
            </a:r>
            <a:r>
              <a:rPr lang="en-US" i="1" dirty="0">
                <a:solidFill>
                  <a:srgbClr val="0000FF"/>
                </a:solidFill>
              </a:rPr>
              <a:t>may not use </a:t>
            </a:r>
            <a:r>
              <a:rPr lang="en-US" dirty="0"/>
              <a:t>encryption techniques except for radio control and control transmissions to space stations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769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44E325-E501-FA02-7E78-ED0BAEAFA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Broadcasting and Retransmission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9F7EC6-3C19-7E41-F3E2-88E383D6C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2059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DA3427"/>
                </a:solidFill>
              </a:rPr>
              <a:t>Broadcasting</a:t>
            </a:r>
            <a:r>
              <a:rPr lang="en-US" dirty="0"/>
              <a:t> consists of </a:t>
            </a:r>
            <a:r>
              <a:rPr lang="en-US" i="1" dirty="0">
                <a:solidFill>
                  <a:srgbClr val="DA3427"/>
                </a:solidFill>
              </a:rPr>
              <a:t>one-way transmissions </a:t>
            </a:r>
            <a:r>
              <a:rPr lang="en-US" dirty="0"/>
              <a:t>intended for reception by the general public</a:t>
            </a:r>
          </a:p>
          <a:p>
            <a:r>
              <a:rPr lang="en-US" dirty="0"/>
              <a:t>Hams may only broadcast when …</a:t>
            </a:r>
          </a:p>
          <a:p>
            <a:pPr lvl="1"/>
            <a:r>
              <a:rPr lang="en-US" dirty="0"/>
              <a:t>Transmitting code practice</a:t>
            </a:r>
          </a:p>
          <a:p>
            <a:pPr lvl="1"/>
            <a:r>
              <a:rPr lang="en-US" dirty="0"/>
              <a:t>Communicating information bulletins for other amateurs</a:t>
            </a:r>
          </a:p>
          <a:p>
            <a:pPr lvl="1"/>
            <a:r>
              <a:rPr lang="en-US" dirty="0"/>
              <a:t>Necessary for emergency communications</a:t>
            </a:r>
          </a:p>
          <a:p>
            <a:r>
              <a:rPr lang="en-US" dirty="0"/>
              <a:t>Hams are prohibited from assisting and participating in news gathering by broadcasting organizations</a:t>
            </a:r>
          </a:p>
          <a:p>
            <a:r>
              <a:rPr lang="en-US" dirty="0"/>
              <a:t>Music can only be rebroadcast as part of an authorized rebroadcast of space station transmissions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DA3427"/>
                </a:solidFill>
              </a:rPr>
              <a:t>Retransmitting</a:t>
            </a:r>
            <a:r>
              <a:rPr lang="en-US" dirty="0"/>
              <a:t> the signals of another station is prohibited, except when relaying messages or digital data from another station</a:t>
            </a:r>
          </a:p>
        </p:txBody>
      </p:sp>
    </p:spTree>
    <p:extLst>
      <p:ext uri="{BB962C8B-B14F-4D97-AF65-F5344CB8AC3E}">
        <p14:creationId xmlns:p14="http://schemas.microsoft.com/office/powerpoint/2010/main" xmlns="" val="70950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655" y="266498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14421845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When is willful interference to other amateur radio stations permitted?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To stop another amateur station that is breaking the FCC rules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At no time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When making short test transmissions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At any time, stations in the Amateur Radio Service are not protected from willful interference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T1A11 B 97.101 (d) 8-5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150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 fontScale="90000"/>
          </a:bodyPr>
          <a:lstStyle/>
          <a:p>
            <a:r>
              <a:rPr lang="en-US" sz="3400" b="1" dirty="0"/>
              <a:t>Which of the following applies when two stations transmitting on the same frequency interfere with each other?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stations should negotiate continued use of the frequency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Both stations should choose another frequency to avoid conflict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Interference is inevitable, so no action is required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Use subaudible tones so both stations can share the frequency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T2B08 A 8-5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706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 fontScale="90000"/>
          </a:bodyPr>
          <a:lstStyle/>
          <a:p>
            <a:r>
              <a:rPr lang="en-US" sz="3400" b="1" dirty="0"/>
              <a:t>Which of the following restrictions apply when a non-licensed person is allowed to speak to a foreign station using a station under the control of a licensed amateur operator?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person must be a U.S. citizen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foreign station must be in a country with which the U.S. has a third party agreement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licensed control operator must do the station identification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T1F07 B 97.115(a)(2) 8-7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182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definition of third party communications?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 message from a control operator to another amateur station control operator on behalf of another person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Amateur radio communications where three stations are in communications with one another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Operation when the transmitting equipment is licensed to a person other than the control operator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Temporary authorization for an unlicensed person to transmit on the amateur bands for technical experiments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T1F08 A 97.3(a)(47) 8-7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074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are required for remote control operation?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control operator must be at the control point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control operator is required at all times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control operator must indirectly manipulate the controls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DA3427"/>
                </a:solidFill>
              </a:rPr>
              <a:t>T1E09 D 97.109(c) 8-9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511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4CF712-8978-5202-B4F6-C21F65EAF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Privileges and Guest Operating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66B1DC-BC8A-E63D-A0E8-65AC28BBB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control operator may operate the station in any way permitted by the privileges of their license class</a:t>
            </a:r>
          </a:p>
          <a:p>
            <a:pPr lvl="1"/>
            <a:r>
              <a:rPr lang="en-US" dirty="0"/>
              <a:t>Regardless of the station owner’s privileges</a:t>
            </a:r>
          </a:p>
          <a:p>
            <a:r>
              <a:rPr lang="en-US" dirty="0"/>
              <a:t>You may allow another amateur to use your station (</a:t>
            </a:r>
            <a:r>
              <a:rPr lang="en-US" i="1" dirty="0">
                <a:solidFill>
                  <a:srgbClr val="DA3427"/>
                </a:solidFill>
              </a:rPr>
              <a:t>guest operator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guest may operate under your privileges as long as you’re present</a:t>
            </a:r>
          </a:p>
          <a:p>
            <a:pPr lvl="1"/>
            <a:r>
              <a:rPr lang="en-US" dirty="0"/>
              <a:t>If you walk away, the guest may operate only under his/her privileges (if unlicensed, they have no privileges)</a:t>
            </a:r>
          </a:p>
          <a:p>
            <a:pPr lvl="1"/>
            <a:r>
              <a:rPr lang="en-US" dirty="0"/>
              <a:t>If you’re the guest, and have a higher license class than the station owner, you may operate under your privileges</a:t>
            </a:r>
          </a:p>
          <a:p>
            <a:r>
              <a:rPr lang="en-US" dirty="0"/>
              <a:t>Both the guest operator and station owner are responsible for proper operation of the station</a:t>
            </a:r>
          </a:p>
          <a:p>
            <a:r>
              <a:rPr lang="en-US" dirty="0"/>
              <a:t>The control operator is responsible for the station’s transmissions</a:t>
            </a:r>
          </a:p>
          <a:p>
            <a:r>
              <a:rPr lang="en-US" dirty="0"/>
              <a:t>The station owner is responsible for limiting access to the station only to responsible licensees who will follow the FCC rules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375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is an example of remote control as defined in Part 97?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Repeater operation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Operating the station over the internet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Controlling a model aircraft, boat, or car by amateur radio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DA3427"/>
                </a:solidFill>
              </a:rPr>
              <a:t>T1E10 B 97.3(a)(39) 8-9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81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Who is accountable if a repeater inadvertently retransmits communications that violate the FCC rules?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control operator of the originating station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control operator of the repeater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owner of the repeater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Both the originating station and the repeater owner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T1F10 A 97.205(g) 8-9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158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What, if any, are the restrictions concerning transmission of language that may be considered indecent or obscene?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FCC maintains a list of words that are not permitted to be used on amateur frequencies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Any such language is prohibited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ITU maintains a list of words that are not permitted to be used on amateur frequencies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There is no such prohibition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T1D06 B 97.113(a)(4) 8-10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516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 fontScale="90000"/>
          </a:bodyPr>
          <a:lstStyle/>
          <a:p>
            <a:r>
              <a:rPr lang="en-US" sz="3400" b="1" dirty="0"/>
              <a:t>When may amateur radio operators use their stations to notify other amateurs of the availability of equipment for sale or trade?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Never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When the equipment is not the personal property of either the station licensee, or the control operator, or their close relatives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When no profit is made on the sale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When selling amateur radio equipment and not on a regular basis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T1D05 D 97.113(a)(3) (ii) 8-10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824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 fontScale="90000"/>
          </a:bodyPr>
          <a:lstStyle/>
          <a:p>
            <a:r>
              <a:rPr lang="en-US" sz="3400" b="1" dirty="0"/>
              <a:t>In which of the following circumstances may the control operator of an amateur station receive compensation for operating that station?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When the communication is related to the sale of amateur equipment by the control operator’s employer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When the communication is incidental to classroom instruction at an educational institution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When the communication is made to obtain emergency information for a local broadcast station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T1D08 B 97.113(a)(3) (iii) 8-10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083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When is it permissible to transmit messages encoded to obscure their meaning?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Only during contests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Only when transmitting certain approved digital codes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Only when transmitting control commands to space stations or radio control craft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Never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6" y="6317673"/>
            <a:ext cx="6991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T1D03 C 97.211(b), 97.215(b), 97.113(a)(4) 8-11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007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Under which of the following circumstances are one-way transmissions by an amateur station prohibited?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In all circumstances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Broadcasting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International Morse Code Practice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Telecommand or transmissions of telemetry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6" y="6317673"/>
            <a:ext cx="6991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DA3427"/>
                </a:solidFill>
              </a:rPr>
              <a:t>T1D02 B 97.113(b), 97.111(b) 8-11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013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Under what conditions is an amateur station authorized to transmit music using a phone emission?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When incidental to an authorized retransmission of manned spacecraft communications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When the music produces no spurious emissions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When transmissions are limited to less than three minutes per hour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When the music is transmitted above 1280 MHz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6" y="6317673"/>
            <a:ext cx="6991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DA3427"/>
                </a:solidFill>
              </a:rPr>
              <a:t>T1D04 A 97.113(a)(4), 97.113(c) 8-11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65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types of amateur stations can automatically retransmit the signals of other amateur stations?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Auxiliary, beacon, or Earth stations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Earth, repeater, or space stations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Beacon, repeater, or space stations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Repeater, auxiliary, or space stations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6" y="6317673"/>
            <a:ext cx="6991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DA3427"/>
                </a:solidFill>
              </a:rPr>
              <a:t>T1D07 D 97.113(d) 8-11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890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 fontScale="90000"/>
          </a:bodyPr>
          <a:lstStyle/>
          <a:p>
            <a:r>
              <a:rPr lang="en-US" sz="3400" b="1" dirty="0"/>
              <a:t>When may amateur stations transmit information in support of broadcasting, program production, or news gathering, assuming no other means is available?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When such communications are directly related to the immediate safety of human life or protection of property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When broadcasting communications to or from the space shuttle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Where noncommercial programming is gathered and supplied exclusively to the National Public Radio network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Never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6" y="6317673"/>
            <a:ext cx="6991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T1D09 A 97.113(5)(b) 8-11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459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FF39F8-60C0-FC72-F06A-E721533CB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92B889-5250-67FF-AAC4-52D0285C1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5874"/>
            <a:ext cx="10515600" cy="538212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Your </a:t>
            </a:r>
            <a:r>
              <a:rPr lang="en-US" i="1" dirty="0">
                <a:solidFill>
                  <a:srgbClr val="DA3427"/>
                </a:solidFill>
              </a:rPr>
              <a:t>call sign </a:t>
            </a:r>
            <a:r>
              <a:rPr lang="en-US" dirty="0"/>
              <a:t>is your identity on the air</a:t>
            </a:r>
          </a:p>
          <a:p>
            <a:r>
              <a:rPr lang="en-US" dirty="0"/>
              <a:t>Identification rules apply at all times</a:t>
            </a:r>
          </a:p>
          <a:p>
            <a:r>
              <a:rPr lang="en-US" dirty="0"/>
              <a:t>Unidentified transmissions (that is, no call sign) are not allowed</a:t>
            </a:r>
          </a:p>
          <a:p>
            <a:pPr lvl="1"/>
            <a:r>
              <a:rPr lang="en-US" dirty="0"/>
              <a:t>Exception … controlling a model craft</a:t>
            </a:r>
          </a:p>
          <a:p>
            <a:r>
              <a:rPr lang="en-US" dirty="0"/>
              <a:t>To make a short transmission to test an antenna or make adjustments to your radio, just state/send your call sign</a:t>
            </a:r>
          </a:p>
          <a:p>
            <a:pPr lvl="1"/>
            <a:r>
              <a:rPr lang="en-US" dirty="0"/>
              <a:t>Don’t key the microphone and listen for the repeater’s signal (</a:t>
            </a:r>
            <a:r>
              <a:rPr lang="en-US" i="1" dirty="0" err="1">
                <a:solidFill>
                  <a:srgbClr val="DA3427"/>
                </a:solidFill>
              </a:rPr>
              <a:t>kerchunking</a:t>
            </a:r>
            <a:r>
              <a:rPr lang="en-US" dirty="0"/>
              <a:t>)</a:t>
            </a:r>
          </a:p>
          <a:p>
            <a:r>
              <a:rPr lang="en-US" dirty="0"/>
              <a:t>Give your call sign at least once every </a:t>
            </a:r>
            <a:r>
              <a:rPr lang="en-US" i="1" dirty="0">
                <a:solidFill>
                  <a:srgbClr val="DA3427"/>
                </a:solidFill>
              </a:rPr>
              <a:t>10 minutes </a:t>
            </a:r>
            <a:r>
              <a:rPr lang="en-US" dirty="0"/>
              <a:t>during a contact and when the communication is finished</a:t>
            </a:r>
          </a:p>
          <a:p>
            <a:r>
              <a:rPr lang="en-US" dirty="0"/>
              <a:t>If you are using phone, you are required to </a:t>
            </a:r>
            <a:r>
              <a:rPr lang="en-US" i="1" dirty="0">
                <a:solidFill>
                  <a:srgbClr val="DA3427"/>
                </a:solidFill>
              </a:rPr>
              <a:t>identify in English</a:t>
            </a:r>
            <a:r>
              <a:rPr lang="en-US" dirty="0"/>
              <a:t>, even if communicating in another language</a:t>
            </a:r>
          </a:p>
          <a:p>
            <a:pPr lvl="1"/>
            <a:r>
              <a:rPr lang="en-US" dirty="0"/>
              <a:t>FCC recommends the use of phonetics when you identify by voice</a:t>
            </a:r>
          </a:p>
          <a:p>
            <a:pPr lvl="1"/>
            <a:r>
              <a:rPr lang="en-US" dirty="0"/>
              <a:t>You may give call sign by CW when communicating by voice</a:t>
            </a:r>
          </a:p>
        </p:txBody>
      </p:sp>
    </p:spTree>
    <p:extLst>
      <p:ext uri="{BB962C8B-B14F-4D97-AF65-F5344CB8AC3E}">
        <p14:creationId xmlns:p14="http://schemas.microsoft.com/office/powerpoint/2010/main" xmlns="" val="355751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How does the FCC define broadcasting for the Amateur Radio Service?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Two-way transmissions by amateur stations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Any transmission made by the licensed station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Transmission of messages directed only to amateur operators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Transmissions intended for reception by the general public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387926" y="6317673"/>
            <a:ext cx="6991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T1D10 D 97.3(a)(10) 8-11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447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B84305-63D3-9AD2-ABB4-144E30A3D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032" y="122345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END OF MODULE 8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CB16509D-3563-9675-A4FD-47C0B9202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6920" y="3803904"/>
            <a:ext cx="5773576" cy="1830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9411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48E6BE-8138-29E0-22C0-26D1BF4CE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Tactical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58B4C6-A507-3383-F6E4-FDEE8E1E5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7049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DA3427"/>
                </a:solidFill>
              </a:rPr>
              <a:t>Tactical call signs </a:t>
            </a:r>
            <a:r>
              <a:rPr lang="en-US" dirty="0"/>
              <a:t>(or tactical IDs) help identify where a station is and what it is doing</a:t>
            </a:r>
          </a:p>
          <a:p>
            <a:pPr>
              <a:buClr>
                <a:schemeClr val="tx1"/>
              </a:buClr>
            </a:pPr>
            <a:r>
              <a:rPr lang="en-US" dirty="0"/>
              <a:t>Can be used at any time, but are usually used in emergency and public service operation</a:t>
            </a:r>
          </a:p>
          <a:p>
            <a:pPr>
              <a:buClr>
                <a:schemeClr val="tx1"/>
              </a:buClr>
            </a:pPr>
            <a:r>
              <a:rPr lang="en-US" dirty="0"/>
              <a:t>Allow consistent identification that streamlines communication based on function</a:t>
            </a:r>
          </a:p>
          <a:p>
            <a:pPr>
              <a:buClr>
                <a:schemeClr val="tx1"/>
              </a:buClr>
            </a:pPr>
            <a:r>
              <a:rPr lang="en-US" dirty="0"/>
              <a:t>Regular identification rules apply … give your FCC-assigned call sign </a:t>
            </a:r>
            <a:r>
              <a:rPr lang="en-US" i="1" dirty="0">
                <a:solidFill>
                  <a:srgbClr val="DA3427"/>
                </a:solidFill>
              </a:rPr>
              <a:t>every 10 minutes </a:t>
            </a:r>
            <a:r>
              <a:rPr lang="en-US" dirty="0"/>
              <a:t>and at the end of the communication</a:t>
            </a:r>
          </a:p>
          <a:p>
            <a:pPr>
              <a:buClr>
                <a:schemeClr val="tx1"/>
              </a:buClr>
            </a:pPr>
            <a:r>
              <a:rPr lang="en-US" dirty="0"/>
              <a:t>When a new operator takes over a tactical station, he/she gives their FCC-assigned call sign along with the tactical call</a:t>
            </a:r>
          </a:p>
        </p:txBody>
      </p:sp>
    </p:spTree>
    <p:extLst>
      <p:ext uri="{BB962C8B-B14F-4D97-AF65-F5344CB8AC3E}">
        <p14:creationId xmlns:p14="http://schemas.microsoft.com/office/powerpoint/2010/main" xmlns="" val="63184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62FBF6-C2E9-8BC6-B2B8-3DA5A400D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Self-Assigned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D0391F-7FF4-FB4B-9429-10C09FE7C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dirty="0"/>
              <a:t>When operating away from your home station, add information to your call sign so other stations are aware of your location</a:t>
            </a:r>
          </a:p>
          <a:p>
            <a:r>
              <a:rPr lang="en-US" dirty="0"/>
              <a:t>FCC Part 97.119(c) says …</a:t>
            </a:r>
          </a:p>
          <a:p>
            <a:pPr lvl="1"/>
            <a:r>
              <a:rPr lang="en-US" dirty="0"/>
              <a:t>One or more indicators may be included with the call sign. Each indicator must be separated from the call sign by the slant mark (/) or by any suitable word that denotes the slant mark. If an indicator is self-assigned, it must be included before, after, or both before and after, the call sign.</a:t>
            </a:r>
          </a:p>
          <a:p>
            <a:pPr lvl="1"/>
            <a:r>
              <a:rPr lang="en-US" dirty="0"/>
              <a:t>For example, on phone, KL7CC could identify as W3/KL7CC or KL7CC/W3, using “stroke,” “slash” or “portable” between the indicator and the call sign</a:t>
            </a:r>
          </a:p>
          <a:p>
            <a:pPr lvl="1"/>
            <a:r>
              <a:rPr lang="en-US" dirty="0"/>
              <a:t>Indicator may not conflict with some other indicator specified in the FCC rules, such as /KT, /AG and /AE (upgraded license class)</a:t>
            </a:r>
          </a:p>
          <a:p>
            <a:pPr lvl="1"/>
            <a:r>
              <a:rPr lang="en-US" dirty="0"/>
              <a:t>Indicator may not conflict with a prefix assigned to some other country</a:t>
            </a:r>
          </a:p>
        </p:txBody>
      </p:sp>
    </p:spTree>
    <p:extLst>
      <p:ext uri="{BB962C8B-B14F-4D97-AF65-F5344CB8AC3E}">
        <p14:creationId xmlns:p14="http://schemas.microsoft.com/office/powerpoint/2010/main" xmlns="" val="162924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D38108-14C2-2E76-4880-5E2D46992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Transmissions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2D2931-4359-8D0D-C6C1-F6BB84B73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Identification rules apply to on-the-air test transmissions</a:t>
            </a:r>
          </a:p>
          <a:p>
            <a:pPr lvl="1"/>
            <a:r>
              <a:rPr lang="en-US" dirty="0"/>
              <a:t>Call sign must be given once every 10 minutes and at the end of transmissions</a:t>
            </a:r>
          </a:p>
          <a:p>
            <a:r>
              <a:rPr lang="en-US" dirty="0"/>
              <a:t>Keep test transmissions brief to …</a:t>
            </a:r>
          </a:p>
          <a:p>
            <a:pPr lvl="1"/>
            <a:r>
              <a:rPr lang="en-US" dirty="0"/>
              <a:t>Avoid causing interference</a:t>
            </a:r>
          </a:p>
          <a:p>
            <a:pPr lvl="1"/>
            <a:r>
              <a:rPr lang="en-US" dirty="0"/>
              <a:t>Keep from occupying an otherwise useful frequency</a:t>
            </a:r>
          </a:p>
          <a:p>
            <a:r>
              <a:rPr lang="en-US" dirty="0"/>
              <a:t>Usual method of identifying during a test transmission …</a:t>
            </a:r>
          </a:p>
          <a:p>
            <a:pPr lvl="1"/>
            <a:r>
              <a:rPr lang="en-US" dirty="0"/>
              <a:t>Voice: Say </a:t>
            </a:r>
            <a:r>
              <a:rPr lang="en-US" i="1" dirty="0">
                <a:solidFill>
                  <a:srgbClr val="DA3427"/>
                </a:solidFill>
              </a:rPr>
              <a:t>KØILP testing</a:t>
            </a:r>
            <a:endParaRPr lang="en-US" dirty="0"/>
          </a:p>
          <a:p>
            <a:pPr lvl="1"/>
            <a:r>
              <a:rPr lang="en-US" dirty="0"/>
              <a:t>CW / Morse Code: Send </a:t>
            </a:r>
            <a:r>
              <a:rPr lang="en-US" i="1" dirty="0">
                <a:solidFill>
                  <a:srgbClr val="DA3427"/>
                </a:solidFill>
              </a:rPr>
              <a:t>KØILP VVV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355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655" y="266498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50027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3080</Words>
  <Application>Microsoft Office PowerPoint</Application>
  <PresentationFormat>Custom</PresentationFormat>
  <Paragraphs>309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Slide 1</vt:lpstr>
      <vt:lpstr>Amateur Radio Technician Exam Prep Course</vt:lpstr>
      <vt:lpstr>Control Operators</vt:lpstr>
      <vt:lpstr>Privileges and Guest Operating</vt:lpstr>
      <vt:lpstr>Identification</vt:lpstr>
      <vt:lpstr>Tactical Calls</vt:lpstr>
      <vt:lpstr>Self-Assigned Indicators</vt:lpstr>
      <vt:lpstr>Test Transmissions</vt:lpstr>
      <vt:lpstr>PRACTICE QUESTIONS</vt:lpstr>
      <vt:lpstr>When may an amateur station transmit without a control operator?</vt:lpstr>
      <vt:lpstr>Who may be the control operator of a station communicating through an amateur satellite or space station?</vt:lpstr>
      <vt:lpstr>Who must designate the station control operator?</vt:lpstr>
      <vt:lpstr>What determines the transmitting frequency privileges of an amateur station?</vt:lpstr>
      <vt:lpstr>What is an amateur station’s control point?</vt:lpstr>
      <vt:lpstr>When, under normal circumstances, may a Technician class licensee be the control operator of a station operating in an Amateur Extra Class band segment?</vt:lpstr>
      <vt:lpstr>When the control operator is not the station licensee, who is responsible for the proper operation of the station?</vt:lpstr>
      <vt:lpstr>Who does the FCC presume to be the control operator of an amateur station, unless documentation to the contrary is in the station records?</vt:lpstr>
      <vt:lpstr>What do the FCC rules state regarding the use of a phonetic alphabet for station identification in the Amateur Radio Service?</vt:lpstr>
      <vt:lpstr>When may an amateur station transmit without identifying on the air?</vt:lpstr>
      <vt:lpstr>When are you required to transmit your assigned call sign?</vt:lpstr>
      <vt:lpstr>What language may you use for identification when operating in a phone sub-band?</vt:lpstr>
      <vt:lpstr>What method of call sign identification is required for a station transmitting phone signals?</vt:lpstr>
      <vt:lpstr>How often must you identify with your FCC-assigned call sign when using tactical call signs such as “Race Headquarters”?</vt:lpstr>
      <vt:lpstr>Which of the following self-assigned indicators are acceptable when using a phone transmission?</vt:lpstr>
      <vt:lpstr>Which of the following is required when making on-the-air test transmissions?</vt:lpstr>
      <vt:lpstr>Interference</vt:lpstr>
      <vt:lpstr>Third-Party Communications</vt:lpstr>
      <vt:lpstr>Remote and Automatic Operation</vt:lpstr>
      <vt:lpstr>Responsibilities</vt:lpstr>
      <vt:lpstr>Prohibited Transmissions</vt:lpstr>
      <vt:lpstr>Business Communications</vt:lpstr>
      <vt:lpstr>Encrypted Transmissions</vt:lpstr>
      <vt:lpstr>Broadcasting and Retransmission</vt:lpstr>
      <vt:lpstr>PRACTICE QUESTIONS</vt:lpstr>
      <vt:lpstr>When is willful interference to other amateur radio stations permitted?</vt:lpstr>
      <vt:lpstr>Which of the following applies when two stations transmitting on the same frequency interfere with each other?</vt:lpstr>
      <vt:lpstr>Which of the following restrictions apply when a non-licensed person is allowed to speak to a foreign station using a station under the control of a licensed amateur operator?</vt:lpstr>
      <vt:lpstr>What is the definition of third party communications?</vt:lpstr>
      <vt:lpstr>Which of the following are required for remote control operation?</vt:lpstr>
      <vt:lpstr>Which of the following is an example of remote control as defined in Part 97?</vt:lpstr>
      <vt:lpstr>Who is accountable if a repeater inadvertently retransmits communications that violate the FCC rules?</vt:lpstr>
      <vt:lpstr>What, if any, are the restrictions concerning transmission of language that may be considered indecent or obscene?</vt:lpstr>
      <vt:lpstr>When may amateur radio operators use their stations to notify other amateurs of the availability of equipment for sale or trade?</vt:lpstr>
      <vt:lpstr>In which of the following circumstances may the control operator of an amateur station receive compensation for operating that station?</vt:lpstr>
      <vt:lpstr>When is it permissible to transmit messages encoded to obscure their meaning?</vt:lpstr>
      <vt:lpstr>Under which of the following circumstances are one-way transmissions by an amateur station prohibited?</vt:lpstr>
      <vt:lpstr>Under what conditions is an amateur station authorized to transmit music using a phone emission?</vt:lpstr>
      <vt:lpstr>What types of amateur stations can automatically retransmit the signals of other amateur stations?</vt:lpstr>
      <vt:lpstr>When may amateur stations transmit information in support of broadcasting, program production, or news gathering, assuming no other means is available?</vt:lpstr>
      <vt:lpstr>How does the FCC define broadcasting for the Amateur Radio Service?</vt:lpstr>
      <vt:lpstr>END OF MODULE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Kilpatrick</dc:creator>
  <cp:lastModifiedBy>Kathy</cp:lastModifiedBy>
  <cp:revision>36</cp:revision>
  <dcterms:created xsi:type="dcterms:W3CDTF">2022-05-19T11:58:59Z</dcterms:created>
  <dcterms:modified xsi:type="dcterms:W3CDTF">2024-09-11T19:28:34Z</dcterms:modified>
</cp:coreProperties>
</file>