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74" r:id="rId4"/>
    <p:sldId id="275" r:id="rId5"/>
    <p:sldId id="277" r:id="rId6"/>
    <p:sldId id="281" r:id="rId7"/>
    <p:sldId id="282" r:id="rId8"/>
    <p:sldId id="273" r:id="rId9"/>
    <p:sldId id="272" r:id="rId10"/>
    <p:sldId id="276" r:id="rId11"/>
    <p:sldId id="278" r:id="rId12"/>
    <p:sldId id="279" r:id="rId13"/>
    <p:sldId id="280" r:id="rId14"/>
    <p:sldId id="283" r:id="rId15"/>
    <p:sldId id="284" r:id="rId16"/>
    <p:sldId id="285" r:id="rId17"/>
    <p:sldId id="286" r:id="rId18"/>
    <p:sldId id="287" r:id="rId19"/>
    <p:sldId id="288" r:id="rId20"/>
    <p:sldId id="292" r:id="rId21"/>
    <p:sldId id="293" r:id="rId22"/>
    <p:sldId id="295" r:id="rId23"/>
    <p:sldId id="296" r:id="rId24"/>
    <p:sldId id="301" r:id="rId25"/>
    <p:sldId id="303" r:id="rId26"/>
    <p:sldId id="306" r:id="rId27"/>
    <p:sldId id="289" r:id="rId28"/>
    <p:sldId id="290" r:id="rId29"/>
    <p:sldId id="291" r:id="rId30"/>
    <p:sldId id="294" r:id="rId31"/>
    <p:sldId id="297" r:id="rId32"/>
    <p:sldId id="298" r:id="rId33"/>
    <p:sldId id="299" r:id="rId34"/>
    <p:sldId id="300" r:id="rId35"/>
    <p:sldId id="302" r:id="rId36"/>
    <p:sldId id="304" r:id="rId37"/>
    <p:sldId id="305" r:id="rId38"/>
    <p:sldId id="307" r:id="rId39"/>
    <p:sldId id="308" r:id="rId40"/>
    <p:sldId id="315" r:id="rId41"/>
    <p:sldId id="317" r:id="rId42"/>
    <p:sldId id="318" r:id="rId43"/>
    <p:sldId id="322" r:id="rId44"/>
    <p:sldId id="326" r:id="rId45"/>
    <p:sldId id="309" r:id="rId46"/>
    <p:sldId id="310" r:id="rId47"/>
    <p:sldId id="311" r:id="rId48"/>
    <p:sldId id="312" r:id="rId49"/>
    <p:sldId id="313" r:id="rId50"/>
    <p:sldId id="314" r:id="rId51"/>
    <p:sldId id="316" r:id="rId52"/>
    <p:sldId id="319" r:id="rId53"/>
    <p:sldId id="320" r:id="rId54"/>
    <p:sldId id="321" r:id="rId55"/>
    <p:sldId id="323" r:id="rId56"/>
    <p:sldId id="324" r:id="rId57"/>
    <p:sldId id="325" r:id="rId58"/>
    <p:sldId id="327" r:id="rId59"/>
    <p:sldId id="328" r:id="rId60"/>
    <p:sldId id="335" r:id="rId61"/>
    <p:sldId id="329" r:id="rId62"/>
    <p:sldId id="330" r:id="rId63"/>
    <p:sldId id="331" r:id="rId64"/>
    <p:sldId id="332" r:id="rId65"/>
    <p:sldId id="333" r:id="rId66"/>
    <p:sldId id="334" r:id="rId67"/>
    <p:sldId id="336" r:id="rId68"/>
    <p:sldId id="337" r:id="rId69"/>
    <p:sldId id="338" r:id="rId70"/>
    <p:sldId id="270"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A3427"/>
    <a:srgbClr val="14183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60" d="100"/>
          <a:sy n="60" d="100"/>
        </p:scale>
        <p:origin x="-756" y="-34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AD908A-F99F-92A1-DB37-7C9BB37D9AD0}"/>
              </a:ext>
            </a:extLst>
          </p:cNvPr>
          <p:cNvSpPr>
            <a:spLocks noGrp="1"/>
          </p:cNvSpPr>
          <p:nvPr>
            <p:ph type="ctrTitle"/>
          </p:nvPr>
        </p:nvSpPr>
        <p:spPr>
          <a:xfrm>
            <a:off x="1524000" y="1122363"/>
            <a:ext cx="9144000" cy="2387600"/>
          </a:xfrm>
        </p:spPr>
        <p:txBody>
          <a:bodyPr anchor="b"/>
          <a:lstStyle>
            <a:lvl1pPr algn="ctr">
              <a:defRPr sz="6000">
                <a:solidFill>
                  <a:srgbClr val="14183F"/>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xmlns="" id="{9C4F7D20-FE8C-130D-B4E8-934A3A92F6FC}"/>
              </a:ext>
            </a:extLst>
          </p:cNvPr>
          <p:cNvSpPr>
            <a:spLocks noGrp="1"/>
          </p:cNvSpPr>
          <p:nvPr>
            <p:ph type="subTitle" idx="1"/>
          </p:nvPr>
        </p:nvSpPr>
        <p:spPr>
          <a:xfrm>
            <a:off x="1524000" y="3602038"/>
            <a:ext cx="9144000" cy="1655762"/>
          </a:xfrm>
        </p:spPr>
        <p:txBody>
          <a:bodyPr/>
          <a:lstStyle>
            <a:lvl1pPr marL="0" indent="0" algn="ctr">
              <a:buNone/>
              <a:defRPr sz="2400">
                <a:solidFill>
                  <a:srgbClr val="14183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E31823F-C096-C28D-03ED-A2B1AEDC661C}"/>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5" name="Footer Placeholder 4">
            <a:extLst>
              <a:ext uri="{FF2B5EF4-FFF2-40B4-BE49-F238E27FC236}">
                <a16:creationId xmlns:a16="http://schemas.microsoft.com/office/drawing/2014/main" xmlns="" id="{8A1AFDC8-28CB-4D03-6613-F60531F35AEB}"/>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xmlns="" id="{4C7ABF6E-E2A6-18D3-4DA3-3BCB2B0944EA}"/>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spTree>
    <p:extLst>
      <p:ext uri="{BB962C8B-B14F-4D97-AF65-F5344CB8AC3E}">
        <p14:creationId xmlns:p14="http://schemas.microsoft.com/office/powerpoint/2010/main" xmlns="" val="276891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186D2-CD9F-4EF4-AFF4-04AC73ADF987}"/>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CDB567E5-94ED-886F-C205-10FCA3A2CDA8}"/>
              </a:ext>
            </a:extLst>
          </p:cNvPr>
          <p:cNvSpPr>
            <a:spLocks noGrp="1"/>
          </p:cNvSpPr>
          <p:nvPr>
            <p:ph type="body" orient="vert" idx="1"/>
          </p:nvPr>
        </p:nvSpPr>
        <p:spPr/>
        <p:txBody>
          <a:bodyPr vert="eaVert"/>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D227D6-FCC8-17DE-2977-C13559959001}"/>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5" name="Footer Placeholder 4">
            <a:extLst>
              <a:ext uri="{FF2B5EF4-FFF2-40B4-BE49-F238E27FC236}">
                <a16:creationId xmlns:a16="http://schemas.microsoft.com/office/drawing/2014/main" xmlns="" id="{7DBF339B-EB9A-35B1-26DA-597B391CDCEE}"/>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24947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9565083-3231-6214-C4C8-CEDC5EB0559D}"/>
              </a:ext>
            </a:extLst>
          </p:cNvPr>
          <p:cNvSpPr>
            <a:spLocks noGrp="1"/>
          </p:cNvSpPr>
          <p:nvPr>
            <p:ph type="title" orient="vert"/>
          </p:nvPr>
        </p:nvSpPr>
        <p:spPr>
          <a:xfrm>
            <a:off x="8724900" y="365125"/>
            <a:ext cx="2628900" cy="5811838"/>
          </a:xfrm>
        </p:spPr>
        <p:txBody>
          <a:bodyPr vert="eaVert"/>
          <a:lstStyle>
            <a:lvl1pPr>
              <a:defRPr>
                <a:solidFill>
                  <a:srgbClr val="14183F"/>
                </a:solidFill>
                <a:latin typeface="+mn-lt"/>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5B5CA91D-74EA-865B-1257-F44BA2D0D733}"/>
              </a:ext>
            </a:extLst>
          </p:cNvPr>
          <p:cNvSpPr>
            <a:spLocks noGrp="1"/>
          </p:cNvSpPr>
          <p:nvPr>
            <p:ph type="body" orient="vert" idx="1"/>
          </p:nvPr>
        </p:nvSpPr>
        <p:spPr>
          <a:xfrm>
            <a:off x="838200" y="365125"/>
            <a:ext cx="7734300" cy="5811838"/>
          </a:xfrm>
        </p:spPr>
        <p:txBody>
          <a:bodyPr vert="eaVert"/>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5C5F9D1-C38A-B7E2-F77F-B4DB20586A86}"/>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5" name="Footer Placeholder 4">
            <a:extLst>
              <a:ext uri="{FF2B5EF4-FFF2-40B4-BE49-F238E27FC236}">
                <a16:creationId xmlns:a16="http://schemas.microsoft.com/office/drawing/2014/main" xmlns="" id="{C289572F-A2C6-5759-D062-9775F736F14C}"/>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6712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79AF1-542A-93B2-F187-99AF168CEE25}"/>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875C7103-CF40-E179-7025-FBAA5CEAEA0D}"/>
              </a:ext>
            </a:extLst>
          </p:cNvPr>
          <p:cNvSpPr>
            <a:spLocks noGrp="1"/>
          </p:cNvSpPr>
          <p:nvPr>
            <p:ph idx="1"/>
          </p:nvPr>
        </p:nvSpPr>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EF5C943-DBBB-FD21-F96E-FA3DCCAF2736}"/>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5" name="Footer Placeholder 4">
            <a:extLst>
              <a:ext uri="{FF2B5EF4-FFF2-40B4-BE49-F238E27FC236}">
                <a16:creationId xmlns:a16="http://schemas.microsoft.com/office/drawing/2014/main" xmlns="" id="{290587FD-2241-9FAE-0B83-C4F1A8CBE6A7}"/>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xmlns="" id="{55CEC5FE-0722-C3D0-B527-DA85FE5C5639}"/>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spTree>
    <p:extLst>
      <p:ext uri="{BB962C8B-B14F-4D97-AF65-F5344CB8AC3E}">
        <p14:creationId xmlns:p14="http://schemas.microsoft.com/office/powerpoint/2010/main" xmlns="" val="133163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7E1E9B-71C3-2172-7BE6-3D4A327112CE}"/>
              </a:ext>
            </a:extLst>
          </p:cNvPr>
          <p:cNvSpPr>
            <a:spLocks noGrp="1"/>
          </p:cNvSpPr>
          <p:nvPr>
            <p:ph type="title"/>
          </p:nvPr>
        </p:nvSpPr>
        <p:spPr>
          <a:xfrm>
            <a:off x="831850" y="1709738"/>
            <a:ext cx="10515600" cy="2852737"/>
          </a:xfrm>
        </p:spPr>
        <p:txBody>
          <a:bodyPr anchor="b"/>
          <a:lstStyle>
            <a:lvl1pPr>
              <a:defRPr sz="6000">
                <a:solidFill>
                  <a:srgbClr val="14183F"/>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xmlns="" id="{525EDA0C-3D19-491A-DD54-858CD7D40592}"/>
              </a:ext>
            </a:extLst>
          </p:cNvPr>
          <p:cNvSpPr>
            <a:spLocks noGrp="1"/>
          </p:cNvSpPr>
          <p:nvPr>
            <p:ph type="body" idx="1"/>
          </p:nvPr>
        </p:nvSpPr>
        <p:spPr>
          <a:xfrm>
            <a:off x="831850" y="4589463"/>
            <a:ext cx="10515600" cy="1500187"/>
          </a:xfrm>
        </p:spPr>
        <p:txBody>
          <a:bodyPr/>
          <a:lstStyle>
            <a:lvl1pPr marL="0" indent="0">
              <a:buNone/>
              <a:defRPr sz="2400">
                <a:solidFill>
                  <a:srgbClr val="14183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6F44DA1-140C-F634-633C-88E49932B081}"/>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5" name="Footer Placeholder 4">
            <a:extLst>
              <a:ext uri="{FF2B5EF4-FFF2-40B4-BE49-F238E27FC236}">
                <a16:creationId xmlns:a16="http://schemas.microsoft.com/office/drawing/2014/main" xmlns="" id="{7F59B3EA-70B3-CCAC-AA9D-953C03013B56}"/>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26054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445C3-CA18-8124-8150-2D2E865AB69E}"/>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6A3BC03D-435A-DC33-A5E1-09E3616D6247}"/>
              </a:ext>
            </a:extLst>
          </p:cNvPr>
          <p:cNvSpPr>
            <a:spLocks noGrp="1"/>
          </p:cNvSpPr>
          <p:nvPr>
            <p:ph sz="half" idx="1"/>
          </p:nvPr>
        </p:nvSpPr>
        <p:spPr>
          <a:xfrm>
            <a:off x="838200" y="1825625"/>
            <a:ext cx="5181600" cy="435133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3B42CFE-D21A-783C-3BEB-94C675449B7D}"/>
              </a:ext>
            </a:extLst>
          </p:cNvPr>
          <p:cNvSpPr>
            <a:spLocks noGrp="1"/>
          </p:cNvSpPr>
          <p:nvPr>
            <p:ph sz="half" idx="2"/>
          </p:nvPr>
        </p:nvSpPr>
        <p:spPr>
          <a:xfrm>
            <a:off x="6172200" y="1825625"/>
            <a:ext cx="5181600" cy="435133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BED426B-B642-4C33-5648-D168F31EFAE9}"/>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6" name="Footer Placeholder 5">
            <a:extLst>
              <a:ext uri="{FF2B5EF4-FFF2-40B4-BE49-F238E27FC236}">
                <a16:creationId xmlns:a16="http://schemas.microsoft.com/office/drawing/2014/main" xmlns="" id="{A13815B7-3C8B-E303-67BB-948EFC09119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018862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CC7AD3-CAA0-991F-614D-21A4A0FA6EE2}"/>
              </a:ext>
            </a:extLst>
          </p:cNvPr>
          <p:cNvSpPr>
            <a:spLocks noGrp="1"/>
          </p:cNvSpPr>
          <p:nvPr>
            <p:ph type="title"/>
          </p:nvPr>
        </p:nvSpPr>
        <p:spPr>
          <a:xfrm>
            <a:off x="839788" y="365125"/>
            <a:ext cx="10515600" cy="1325563"/>
          </a:xfrm>
        </p:spPr>
        <p:txBody>
          <a:bodyPr/>
          <a:lstStyle>
            <a:lvl1pPr>
              <a:defRPr>
                <a:solidFill>
                  <a:srgbClr val="14183F"/>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xmlns="" id="{60393C8E-FAAC-6B46-4500-BC55F35543B4}"/>
              </a:ext>
            </a:extLst>
          </p:cNvPr>
          <p:cNvSpPr>
            <a:spLocks noGrp="1"/>
          </p:cNvSpPr>
          <p:nvPr>
            <p:ph type="body" idx="1"/>
          </p:nvPr>
        </p:nvSpPr>
        <p:spPr>
          <a:xfrm>
            <a:off x="839788" y="1681163"/>
            <a:ext cx="5157787" cy="823912"/>
          </a:xfrm>
        </p:spPr>
        <p:txBody>
          <a:bodyPr anchor="b"/>
          <a:lstStyle>
            <a:lvl1pPr marL="0" indent="0">
              <a:buNone/>
              <a:defRPr sz="2400" b="1">
                <a:solidFill>
                  <a:srgbClr val="14183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4C2A257-9989-2611-44F0-53116FBDF738}"/>
              </a:ext>
            </a:extLst>
          </p:cNvPr>
          <p:cNvSpPr>
            <a:spLocks noGrp="1"/>
          </p:cNvSpPr>
          <p:nvPr>
            <p:ph sz="half" idx="2"/>
          </p:nvPr>
        </p:nvSpPr>
        <p:spPr>
          <a:xfrm>
            <a:off x="839788" y="2505075"/>
            <a:ext cx="5157787" cy="368458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9448BA6-C96A-9BDA-AD20-07B61307D02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14183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DCB2D08-C4C7-D389-1161-64D110932257}"/>
              </a:ext>
            </a:extLst>
          </p:cNvPr>
          <p:cNvSpPr>
            <a:spLocks noGrp="1"/>
          </p:cNvSpPr>
          <p:nvPr>
            <p:ph sz="quarter" idx="4"/>
          </p:nvPr>
        </p:nvSpPr>
        <p:spPr>
          <a:xfrm>
            <a:off x="6172200" y="2505075"/>
            <a:ext cx="5183188" cy="368458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0455890-A863-E416-979C-6B9B5308DCC4}"/>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8" name="Footer Placeholder 7">
            <a:extLst>
              <a:ext uri="{FF2B5EF4-FFF2-40B4-BE49-F238E27FC236}">
                <a16:creationId xmlns:a16="http://schemas.microsoft.com/office/drawing/2014/main" xmlns="" id="{76B9AD17-7E41-FF4A-325B-55DC8E6B498E}"/>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674180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EB420D-8922-B51D-DBE7-56EF7E44F32C}"/>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Date Placeholder 2">
            <a:extLst>
              <a:ext uri="{FF2B5EF4-FFF2-40B4-BE49-F238E27FC236}">
                <a16:creationId xmlns:a16="http://schemas.microsoft.com/office/drawing/2014/main" xmlns="" id="{839D6D68-27C7-044E-1826-8CEFBB53703B}"/>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4" name="Footer Placeholder 3">
            <a:extLst>
              <a:ext uri="{FF2B5EF4-FFF2-40B4-BE49-F238E27FC236}">
                <a16:creationId xmlns:a16="http://schemas.microsoft.com/office/drawing/2014/main" xmlns="" id="{1B3A62E1-0CF8-5C8F-6179-3D967C91208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79283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AA90040-99EE-77B6-56FB-FF6C0325FCAF}"/>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3" name="Footer Placeholder 2">
            <a:extLst>
              <a:ext uri="{FF2B5EF4-FFF2-40B4-BE49-F238E27FC236}">
                <a16:creationId xmlns:a16="http://schemas.microsoft.com/office/drawing/2014/main" xmlns="" id="{370A27A0-A5DE-1444-964F-6F6E5F5DC33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79081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3AB2C-A59F-9E22-D161-6C7AE3C2FB1B}"/>
              </a:ext>
            </a:extLst>
          </p:cNvPr>
          <p:cNvSpPr>
            <a:spLocks noGrp="1"/>
          </p:cNvSpPr>
          <p:nvPr>
            <p:ph type="title"/>
          </p:nvPr>
        </p:nvSpPr>
        <p:spPr>
          <a:xfrm>
            <a:off x="839788" y="457200"/>
            <a:ext cx="3932237" cy="1600200"/>
          </a:xfrm>
        </p:spPr>
        <p:txBody>
          <a:bodyPr anchor="b"/>
          <a:lstStyle>
            <a:lvl1pPr>
              <a:defRPr sz="3200">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5509947F-4F17-CE37-0E62-CB87BE223B71}"/>
              </a:ext>
            </a:extLst>
          </p:cNvPr>
          <p:cNvSpPr>
            <a:spLocks noGrp="1"/>
          </p:cNvSpPr>
          <p:nvPr>
            <p:ph idx="1"/>
          </p:nvPr>
        </p:nvSpPr>
        <p:spPr>
          <a:xfrm>
            <a:off x="5183188" y="987425"/>
            <a:ext cx="6172200" cy="4873625"/>
          </a:xfrm>
        </p:spPr>
        <p:txBody>
          <a:bodyPr/>
          <a:lstStyle>
            <a:lvl1pPr>
              <a:defRPr sz="3200">
                <a:solidFill>
                  <a:srgbClr val="14183F"/>
                </a:solidFill>
              </a:defRPr>
            </a:lvl1pPr>
            <a:lvl2pPr>
              <a:defRPr sz="2800">
                <a:solidFill>
                  <a:srgbClr val="14183F"/>
                </a:solidFill>
              </a:defRPr>
            </a:lvl2pPr>
            <a:lvl3pPr>
              <a:defRPr sz="2400">
                <a:solidFill>
                  <a:srgbClr val="14183F"/>
                </a:solidFill>
              </a:defRPr>
            </a:lvl3pPr>
            <a:lvl4pPr>
              <a:defRPr sz="2000">
                <a:solidFill>
                  <a:srgbClr val="14183F"/>
                </a:solidFill>
              </a:defRPr>
            </a:lvl4pPr>
            <a:lvl5pPr>
              <a:defRPr sz="2000">
                <a:solidFill>
                  <a:srgbClr val="14183F"/>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7BC3EDC-A3A2-E102-2C6E-54C8E29EE942}"/>
              </a:ext>
            </a:extLst>
          </p:cNvPr>
          <p:cNvSpPr>
            <a:spLocks noGrp="1"/>
          </p:cNvSpPr>
          <p:nvPr>
            <p:ph type="body" sz="half" idx="2"/>
          </p:nvPr>
        </p:nvSpPr>
        <p:spPr>
          <a:xfrm>
            <a:off x="839788" y="2057400"/>
            <a:ext cx="3932237" cy="3811588"/>
          </a:xfrm>
        </p:spPr>
        <p:txBody>
          <a:bodyPr/>
          <a:lstStyle>
            <a:lvl1pPr marL="0" indent="0">
              <a:buNone/>
              <a:defRPr sz="1600">
                <a:solidFill>
                  <a:srgbClr val="14183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289217-5582-CCDC-23C4-1C4ABA38D0C7}"/>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6" name="Footer Placeholder 5">
            <a:extLst>
              <a:ext uri="{FF2B5EF4-FFF2-40B4-BE49-F238E27FC236}">
                <a16:creationId xmlns:a16="http://schemas.microsoft.com/office/drawing/2014/main" xmlns="" id="{EC9B361E-E229-FA91-A818-68EDF3A2BEB7}"/>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414276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346BC9-4125-4B75-2807-29AC49E37398}"/>
              </a:ext>
            </a:extLst>
          </p:cNvPr>
          <p:cNvSpPr>
            <a:spLocks noGrp="1"/>
          </p:cNvSpPr>
          <p:nvPr>
            <p:ph type="title"/>
          </p:nvPr>
        </p:nvSpPr>
        <p:spPr>
          <a:xfrm>
            <a:off x="839788" y="457200"/>
            <a:ext cx="3932237" cy="1600200"/>
          </a:xfrm>
        </p:spPr>
        <p:txBody>
          <a:bodyPr anchor="b"/>
          <a:lstStyle>
            <a:lvl1pPr>
              <a:defRPr sz="3200">
                <a:solidFill>
                  <a:srgbClr val="14183F"/>
                </a:solidFill>
                <a:latin typeface="+mn-lt"/>
              </a:defRPr>
            </a:lvl1pPr>
          </a:lstStyle>
          <a:p>
            <a:r>
              <a:rPr lang="en-US"/>
              <a:t>Click to edit Master title style</a:t>
            </a:r>
          </a:p>
        </p:txBody>
      </p:sp>
      <p:sp>
        <p:nvSpPr>
          <p:cNvPr id="3" name="Picture Placeholder 2">
            <a:extLst>
              <a:ext uri="{FF2B5EF4-FFF2-40B4-BE49-F238E27FC236}">
                <a16:creationId xmlns:a16="http://schemas.microsoft.com/office/drawing/2014/main" xmlns="" id="{93111AFE-06C8-A261-C990-D1E2018AF1CA}"/>
              </a:ext>
            </a:extLst>
          </p:cNvPr>
          <p:cNvSpPr>
            <a:spLocks noGrp="1"/>
          </p:cNvSpPr>
          <p:nvPr>
            <p:ph type="pic" idx="1"/>
          </p:nvPr>
        </p:nvSpPr>
        <p:spPr>
          <a:xfrm>
            <a:off x="5183188" y="987425"/>
            <a:ext cx="6172200" cy="4873625"/>
          </a:xfrm>
        </p:spPr>
        <p:txBody>
          <a:bodyPr/>
          <a:lstStyle>
            <a:lvl1pPr marL="0" indent="0">
              <a:buNone/>
              <a:defRPr sz="3200">
                <a:solidFill>
                  <a:srgbClr val="14183F"/>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91B7B23-EBEA-0118-54C7-662CC9D9812F}"/>
              </a:ext>
            </a:extLst>
          </p:cNvPr>
          <p:cNvSpPr>
            <a:spLocks noGrp="1"/>
          </p:cNvSpPr>
          <p:nvPr>
            <p:ph type="body" sz="half" idx="2"/>
          </p:nvPr>
        </p:nvSpPr>
        <p:spPr>
          <a:xfrm>
            <a:off x="839788" y="2057400"/>
            <a:ext cx="3932237" cy="3811588"/>
          </a:xfrm>
        </p:spPr>
        <p:txBody>
          <a:bodyPr/>
          <a:lstStyle>
            <a:lvl1pPr marL="0" indent="0">
              <a:buNone/>
              <a:defRPr sz="1600">
                <a:solidFill>
                  <a:srgbClr val="14183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BC10F7E-E94B-DB96-4320-DAC3DFD5F5D1}"/>
              </a:ext>
            </a:extLst>
          </p:cNvPr>
          <p:cNvSpPr>
            <a:spLocks noGrp="1"/>
          </p:cNvSpPr>
          <p:nvPr>
            <p:ph type="dt" sz="half" idx="10"/>
          </p:nvPr>
        </p:nvSpPr>
        <p:spPr/>
        <p:txBody>
          <a:bodyPr/>
          <a:lstStyle/>
          <a:p>
            <a:fld id="{8270F2EC-27EC-4AD1-8606-6AB05A520281}" type="datetimeFigureOut">
              <a:rPr lang="en-US" smtClean="0"/>
              <a:pPr/>
              <a:t>9/11/2024</a:t>
            </a:fld>
            <a:endParaRPr lang="en-US"/>
          </a:p>
        </p:txBody>
      </p:sp>
      <p:sp>
        <p:nvSpPr>
          <p:cNvPr id="6" name="Footer Placeholder 5">
            <a:extLst>
              <a:ext uri="{FF2B5EF4-FFF2-40B4-BE49-F238E27FC236}">
                <a16:creationId xmlns:a16="http://schemas.microsoft.com/office/drawing/2014/main" xmlns="" id="{5B1D2946-65F2-2F5F-FE4D-E13D69EC82B8}"/>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71923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AE7459F-4FBD-1F78-ACFE-BEDED75A08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ED84E700-112F-76F8-3728-54A5309BE8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0D6E0DF-C066-0E37-7923-86890DB63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0F2EC-27EC-4AD1-8606-6AB05A520281}" type="datetimeFigureOut">
              <a:rPr lang="en-US" smtClean="0"/>
              <a:pPr/>
              <a:t>9/11/2024</a:t>
            </a:fld>
            <a:endParaRPr lang="en-US"/>
          </a:p>
        </p:txBody>
      </p:sp>
      <p:sp>
        <p:nvSpPr>
          <p:cNvPr id="5" name="Footer Placeholder 4">
            <a:extLst>
              <a:ext uri="{FF2B5EF4-FFF2-40B4-BE49-F238E27FC236}">
                <a16:creationId xmlns:a16="http://schemas.microsoft.com/office/drawing/2014/main" xmlns="" id="{40003063-564A-5086-18A1-8A148C3CDE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TextBox 6">
            <a:extLst>
              <a:ext uri="{FF2B5EF4-FFF2-40B4-BE49-F238E27FC236}">
                <a16:creationId xmlns:a16="http://schemas.microsoft.com/office/drawing/2014/main" xmlns="" id="{B7E6A116-5919-EBBB-ECBC-AD8F60974047}"/>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pic>
        <p:nvPicPr>
          <p:cNvPr id="9" name="Picture 8">
            <a:extLst>
              <a:ext uri="{FF2B5EF4-FFF2-40B4-BE49-F238E27FC236}">
                <a16:creationId xmlns:a16="http://schemas.microsoft.com/office/drawing/2014/main" xmlns="" id="{94C46408-644A-5A7C-EF1B-835D5DC65FEC}"/>
              </a:ext>
            </a:extLst>
          </p:cNvPr>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10206915" y="0"/>
            <a:ext cx="1985085" cy="995719"/>
          </a:xfrm>
          <a:prstGeom prst="rect">
            <a:avLst/>
          </a:prstGeom>
        </p:spPr>
      </p:pic>
    </p:spTree>
    <p:extLst>
      <p:ext uri="{BB962C8B-B14F-4D97-AF65-F5344CB8AC3E}">
        <p14:creationId xmlns:p14="http://schemas.microsoft.com/office/powerpoint/2010/main" xmlns="" val="45469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14183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4183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4183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4183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4183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418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arrl.org/fcc-rf-exposure-regulations-the-station-evaluation"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xmlns="" id="{C3C5A2C7-B21D-793F-B110-AFE4CDFE80FC}"/>
              </a:ext>
            </a:extLst>
          </p:cNvPr>
          <p:cNvGrpSpPr/>
          <p:nvPr/>
        </p:nvGrpSpPr>
        <p:grpSpPr>
          <a:xfrm>
            <a:off x="0" y="-1"/>
            <a:ext cx="12192000" cy="6858001"/>
            <a:chOff x="0" y="-1"/>
            <a:chExt cx="12192000" cy="6858001"/>
          </a:xfrm>
        </p:grpSpPr>
        <p:pic>
          <p:nvPicPr>
            <p:cNvPr id="3" name="Picture 2">
              <a:extLst>
                <a:ext uri="{FF2B5EF4-FFF2-40B4-BE49-F238E27FC236}">
                  <a16:creationId xmlns:a16="http://schemas.microsoft.com/office/drawing/2014/main" xmlns="" id="{4E428A0D-063F-5608-5D2D-677A3E84804C}"/>
                </a:ext>
              </a:extLst>
            </p:cNvPr>
            <p:cNvPicPr>
              <a:picLocks noChangeAspect="1"/>
            </p:cNvPicPr>
            <p:nvPr/>
          </p:nvPicPr>
          <p:blipFill>
            <a:blip r:embed="rId2"/>
            <a:stretch>
              <a:fillRect/>
            </a:stretch>
          </p:blipFill>
          <p:spPr>
            <a:xfrm>
              <a:off x="0" y="-1"/>
              <a:ext cx="5955724" cy="2878345"/>
            </a:xfrm>
            <a:prstGeom prst="rect">
              <a:avLst/>
            </a:prstGeom>
          </p:spPr>
        </p:pic>
        <p:pic>
          <p:nvPicPr>
            <p:cNvPr id="5" name="Picture 4">
              <a:extLst>
                <a:ext uri="{FF2B5EF4-FFF2-40B4-BE49-F238E27FC236}">
                  <a16:creationId xmlns:a16="http://schemas.microsoft.com/office/drawing/2014/main" xmlns="" id="{23237BA8-0551-618B-8371-4F8051B0D0DD}"/>
                </a:ext>
              </a:extLst>
            </p:cNvPr>
            <p:cNvPicPr>
              <a:picLocks noChangeAspect="1"/>
            </p:cNvPicPr>
            <p:nvPr/>
          </p:nvPicPr>
          <p:blipFill>
            <a:blip r:embed="rId3"/>
            <a:stretch>
              <a:fillRect/>
            </a:stretch>
          </p:blipFill>
          <p:spPr>
            <a:xfrm>
              <a:off x="5725057" y="-1"/>
              <a:ext cx="6466943" cy="3979658"/>
            </a:xfrm>
            <a:prstGeom prst="rect">
              <a:avLst/>
            </a:prstGeom>
          </p:spPr>
        </p:pic>
        <p:pic>
          <p:nvPicPr>
            <p:cNvPr id="7" name="Picture 6">
              <a:extLst>
                <a:ext uri="{FF2B5EF4-FFF2-40B4-BE49-F238E27FC236}">
                  <a16:creationId xmlns:a16="http://schemas.microsoft.com/office/drawing/2014/main" xmlns="" id="{FDB217E6-541C-D68B-F09E-866057D66F36}"/>
                </a:ext>
              </a:extLst>
            </p:cNvPr>
            <p:cNvPicPr>
              <a:picLocks noChangeAspect="1"/>
            </p:cNvPicPr>
            <p:nvPr/>
          </p:nvPicPr>
          <p:blipFill>
            <a:blip r:embed="rId4"/>
            <a:stretch>
              <a:fillRect/>
            </a:stretch>
          </p:blipFill>
          <p:spPr>
            <a:xfrm>
              <a:off x="0" y="2878344"/>
              <a:ext cx="5955724" cy="1102345"/>
            </a:xfrm>
            <a:prstGeom prst="rect">
              <a:avLst/>
            </a:prstGeom>
          </p:spPr>
        </p:pic>
        <p:pic>
          <p:nvPicPr>
            <p:cNvPr id="11" name="Picture 10">
              <a:extLst>
                <a:ext uri="{FF2B5EF4-FFF2-40B4-BE49-F238E27FC236}">
                  <a16:creationId xmlns:a16="http://schemas.microsoft.com/office/drawing/2014/main" xmlns="" id="{C5209F51-8AA7-959C-9B8D-71A9F2C60596}"/>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678057" y="4593806"/>
              <a:ext cx="4513943" cy="2264194"/>
            </a:xfrm>
            <a:prstGeom prst="rect">
              <a:avLst/>
            </a:prstGeom>
          </p:spPr>
        </p:pic>
        <p:sp>
          <p:nvSpPr>
            <p:cNvPr id="12" name="TextBox 11">
              <a:extLst>
                <a:ext uri="{FF2B5EF4-FFF2-40B4-BE49-F238E27FC236}">
                  <a16:creationId xmlns:a16="http://schemas.microsoft.com/office/drawing/2014/main" xmlns="" id="{2C667905-C595-49A3-896F-04FF79C3BAB0}"/>
                </a:ext>
              </a:extLst>
            </p:cNvPr>
            <p:cNvSpPr txBox="1"/>
            <p:nvPr/>
          </p:nvSpPr>
          <p:spPr>
            <a:xfrm>
              <a:off x="108700" y="4198738"/>
              <a:ext cx="6756557" cy="2400657"/>
            </a:xfrm>
            <a:prstGeom prst="rect">
              <a:avLst/>
            </a:prstGeom>
            <a:noFill/>
          </p:spPr>
          <p:txBody>
            <a:bodyPr wrap="square" rtlCol="0">
              <a:spAutoFit/>
            </a:bodyPr>
            <a:lstStyle/>
            <a:p>
              <a:pPr algn="ctr"/>
              <a:r>
                <a:rPr lang="en-US" sz="5000" dirty="0">
                  <a:latin typeface="Franklin Gothic Heavy" panose="020B0903020102020204" pitchFamily="34" charset="0"/>
                </a:rPr>
                <a:t>Amateur Radio Technician Exam Preparation Course</a:t>
              </a:r>
            </a:p>
          </p:txBody>
        </p:sp>
      </p:grpSp>
    </p:spTree>
    <p:extLst>
      <p:ext uri="{BB962C8B-B14F-4D97-AF65-F5344CB8AC3E}">
        <p14:creationId xmlns:p14="http://schemas.microsoft.com/office/powerpoint/2010/main" xmlns="" val="757521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hazard exists in a power supply immediately after turning it off?</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Circulating currents in the dc filter</a:t>
            </a:r>
          </a:p>
          <a:p>
            <a:pPr marL="514350" indent="-514350">
              <a:buFont typeface="+mj-lt"/>
              <a:buAutoNum type="alphaUcPeriod"/>
            </a:pPr>
            <a:r>
              <a:rPr lang="en-US" dirty="0"/>
              <a:t>Leakage flux in the power transformer</a:t>
            </a:r>
          </a:p>
          <a:p>
            <a:pPr marL="514350" indent="-514350">
              <a:buFont typeface="+mj-lt"/>
              <a:buAutoNum type="alphaUcPeriod"/>
            </a:pPr>
            <a:r>
              <a:rPr lang="en-US" dirty="0"/>
              <a:t>Voltage transients from kickback diodes</a:t>
            </a:r>
          </a:p>
          <a:p>
            <a:pPr marL="514350" indent="-514350">
              <a:buFont typeface="+mj-lt"/>
              <a:buAutoNum type="alphaUcPeriod"/>
            </a:pPr>
            <a:r>
              <a:rPr lang="en-US" dirty="0"/>
              <a:t>Charge stored in filter capacitors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T0A11 D 9-2</a:t>
            </a:r>
          </a:p>
        </p:txBody>
      </p:sp>
    </p:spTree>
    <p:extLst>
      <p:ext uri="{BB962C8B-B14F-4D97-AF65-F5344CB8AC3E}">
        <p14:creationId xmlns:p14="http://schemas.microsoft.com/office/powerpoint/2010/main" xmlns="" val="361207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In the United States, what circuit does black wire insulation indicate in a three-wire 120 V cable?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Neutral</a:t>
            </a:r>
          </a:p>
          <a:p>
            <a:pPr marL="514350" indent="-514350">
              <a:buFont typeface="+mj-lt"/>
              <a:buAutoNum type="alphaUcPeriod"/>
            </a:pPr>
            <a:r>
              <a:rPr lang="en-US" dirty="0"/>
              <a:t>Hot</a:t>
            </a:r>
          </a:p>
          <a:p>
            <a:pPr marL="514350" indent="-514350">
              <a:buFont typeface="+mj-lt"/>
              <a:buAutoNum type="alphaUcPeriod"/>
            </a:pPr>
            <a:r>
              <a:rPr lang="en-US" dirty="0"/>
              <a:t>Equipment ground</a:t>
            </a:r>
          </a:p>
          <a:p>
            <a:pPr marL="514350" indent="-514350">
              <a:buFont typeface="+mj-lt"/>
              <a:buAutoNum type="alphaUcPeriod"/>
            </a:pPr>
            <a:r>
              <a:rPr lang="en-US" dirty="0"/>
              <a:t>Black insulation is never used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T0A03 B 9-4</a:t>
            </a:r>
          </a:p>
        </p:txBody>
      </p:sp>
    </p:spTree>
    <p:extLst>
      <p:ext uri="{BB962C8B-B14F-4D97-AF65-F5344CB8AC3E}">
        <p14:creationId xmlns:p14="http://schemas.microsoft.com/office/powerpoint/2010/main" xmlns="" val="406456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a good way to guard against electrical shock at your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Use three-wire cords and plugs for all AC powered equipment</a:t>
            </a:r>
          </a:p>
          <a:p>
            <a:pPr marL="514350" indent="-514350">
              <a:buFont typeface="+mj-lt"/>
              <a:buAutoNum type="alphaUcPeriod"/>
            </a:pPr>
            <a:r>
              <a:rPr lang="en-US" dirty="0"/>
              <a:t>Connect all AC powered station equipment to a common safety ground</a:t>
            </a:r>
          </a:p>
          <a:p>
            <a:pPr marL="514350" indent="-514350">
              <a:buFont typeface="+mj-lt"/>
              <a:buAutoNum type="alphaUcPeriod"/>
            </a:pPr>
            <a:r>
              <a:rPr lang="en-US" dirty="0"/>
              <a:t>Install mechanical interlocks in high-voltage circuits</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T0A06 D 9-4</a:t>
            </a:r>
          </a:p>
        </p:txBody>
      </p:sp>
    </p:spTree>
    <p:extLst>
      <p:ext uri="{BB962C8B-B14F-4D97-AF65-F5344CB8AC3E}">
        <p14:creationId xmlns:p14="http://schemas.microsoft.com/office/powerpoint/2010/main" xmlns="" val="4046562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Where should a fuse or circuit breaker be installed in a 120V AC power circuit?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In series with the hot conductor only</a:t>
            </a:r>
          </a:p>
          <a:p>
            <a:pPr marL="514350" indent="-514350">
              <a:buFont typeface="+mj-lt"/>
              <a:buAutoNum type="alphaUcPeriod"/>
            </a:pPr>
            <a:r>
              <a:rPr lang="en-US" dirty="0"/>
              <a:t>In series with the hot and neutral conductors</a:t>
            </a:r>
          </a:p>
          <a:p>
            <a:pPr marL="514350" indent="-514350">
              <a:buFont typeface="+mj-lt"/>
              <a:buAutoNum type="alphaUcPeriod"/>
            </a:pPr>
            <a:r>
              <a:rPr lang="en-US" dirty="0"/>
              <a:t>In parallel with the hot conductor only</a:t>
            </a:r>
          </a:p>
          <a:p>
            <a:pPr marL="514350" indent="-514350">
              <a:buFont typeface="+mj-lt"/>
              <a:buAutoNum type="alphaUcPeriod"/>
            </a:pPr>
            <a:r>
              <a:rPr lang="en-US" dirty="0"/>
              <a:t>In parallel with the hot and neutral conductors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T0A08 A 9-4</a:t>
            </a:r>
          </a:p>
        </p:txBody>
      </p:sp>
    </p:spTree>
    <p:extLst>
      <p:ext uri="{BB962C8B-B14F-4D97-AF65-F5344CB8AC3E}">
        <p14:creationId xmlns:p14="http://schemas.microsoft.com/office/powerpoint/2010/main" xmlns="" val="83893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Where should a lightning arrester be installed in a coaxial feed line?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At the output connector of a transceiver</a:t>
            </a:r>
          </a:p>
          <a:p>
            <a:pPr marL="514350" indent="-514350">
              <a:buFont typeface="+mj-lt"/>
              <a:buAutoNum type="alphaUcPeriod"/>
            </a:pPr>
            <a:r>
              <a:rPr lang="en-US" dirty="0"/>
              <a:t>At the antenna feed point</a:t>
            </a:r>
          </a:p>
          <a:p>
            <a:pPr marL="514350" indent="-514350">
              <a:buFont typeface="+mj-lt"/>
              <a:buAutoNum type="alphaUcPeriod"/>
            </a:pPr>
            <a:r>
              <a:rPr lang="en-US" dirty="0"/>
              <a:t>At the ac power service panel</a:t>
            </a:r>
          </a:p>
          <a:p>
            <a:pPr marL="514350" indent="-514350">
              <a:buFont typeface="+mj-lt"/>
              <a:buAutoNum type="alphaUcPeriod"/>
            </a:pPr>
            <a:r>
              <a:rPr lang="en-US" dirty="0"/>
              <a:t>On a grounded panel near where feed lines enter the building</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T0A07 D 9-5</a:t>
            </a:r>
          </a:p>
        </p:txBody>
      </p:sp>
    </p:spTree>
    <p:extLst>
      <p:ext uri="{BB962C8B-B14F-4D97-AF65-F5344CB8AC3E}">
        <p14:creationId xmlns:p14="http://schemas.microsoft.com/office/powerpoint/2010/main" xmlns="" val="124374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should be done to all external ground rods or earth connections?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Waterproof them with silicone caulk or electrical tape</a:t>
            </a:r>
          </a:p>
          <a:p>
            <a:pPr marL="514350" indent="-514350">
              <a:buFont typeface="+mj-lt"/>
              <a:buAutoNum type="alphaUcPeriod"/>
            </a:pPr>
            <a:r>
              <a:rPr lang="en-US" dirty="0"/>
              <a:t>Keep them as far apart as possible</a:t>
            </a:r>
          </a:p>
          <a:p>
            <a:pPr marL="514350" indent="-514350">
              <a:buFont typeface="+mj-lt"/>
              <a:buAutoNum type="alphaUcPeriod"/>
            </a:pPr>
            <a:r>
              <a:rPr lang="en-US" dirty="0"/>
              <a:t>Bond them together with heavy wire or conductive strap</a:t>
            </a:r>
          </a:p>
          <a:p>
            <a:pPr marL="514350" indent="-514350">
              <a:buFont typeface="+mj-lt"/>
              <a:buAutoNum type="alphaUcPeriod"/>
            </a:pPr>
            <a:r>
              <a:rPr lang="en-US" dirty="0"/>
              <a:t>Tune them for resonance on the lowest frequency of operation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T0A09 C 9-5</a:t>
            </a:r>
          </a:p>
        </p:txBody>
      </p:sp>
    </p:spTree>
    <p:extLst>
      <p:ext uri="{BB962C8B-B14F-4D97-AF65-F5344CB8AC3E}">
        <p14:creationId xmlns:p14="http://schemas.microsoft.com/office/powerpoint/2010/main" xmlns="" val="326729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good practice when installing ground wires on a tower for lightning protection?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Put a drip loop in the ground connection to prevent water damage to the ground system</a:t>
            </a:r>
          </a:p>
          <a:p>
            <a:pPr marL="514350" indent="-514350">
              <a:buFont typeface="+mj-lt"/>
              <a:buAutoNum type="alphaUcPeriod"/>
            </a:pPr>
            <a:r>
              <a:rPr lang="en-US" dirty="0"/>
              <a:t>Make sure all ground wire bends are right angles</a:t>
            </a:r>
          </a:p>
          <a:p>
            <a:pPr marL="514350" indent="-514350">
              <a:buFont typeface="+mj-lt"/>
              <a:buAutoNum type="alphaUcPeriod"/>
            </a:pPr>
            <a:r>
              <a:rPr lang="en-US" dirty="0"/>
              <a:t>Ensure that connections are short and direct</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T0B01 C 9-5</a:t>
            </a:r>
          </a:p>
        </p:txBody>
      </p:sp>
    </p:spTree>
    <p:extLst>
      <p:ext uri="{BB962C8B-B14F-4D97-AF65-F5344CB8AC3E}">
        <p14:creationId xmlns:p14="http://schemas.microsoft.com/office/powerpoint/2010/main" xmlns="" val="9995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true when installing grounding conductors used for lightning protection?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Use only non-insulated wire</a:t>
            </a:r>
          </a:p>
          <a:p>
            <a:pPr marL="514350" indent="-514350">
              <a:buFont typeface="+mj-lt"/>
              <a:buAutoNum type="alphaUcPeriod"/>
            </a:pPr>
            <a:r>
              <a:rPr lang="en-US" dirty="0"/>
              <a:t>Wires must be carefully routed with precise right-angle bends</a:t>
            </a:r>
          </a:p>
          <a:p>
            <a:pPr marL="514350" indent="-514350">
              <a:buFont typeface="+mj-lt"/>
              <a:buAutoNum type="alphaUcPeriod"/>
            </a:pPr>
            <a:r>
              <a:rPr lang="en-US" dirty="0"/>
              <a:t>Sharp bends must be avoided</a:t>
            </a:r>
          </a:p>
          <a:p>
            <a:pPr marL="514350" indent="-514350">
              <a:buFont typeface="+mj-lt"/>
              <a:buAutoNum type="alphaUcPeriod"/>
            </a:pPr>
            <a:r>
              <a:rPr lang="en-US" dirty="0"/>
              <a:t>Common grounds must be avoided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T0B10 C 9-5</a:t>
            </a:r>
          </a:p>
        </p:txBody>
      </p:sp>
    </p:spTree>
    <p:extLst>
      <p:ext uri="{BB962C8B-B14F-4D97-AF65-F5344CB8AC3E}">
        <p14:creationId xmlns:p14="http://schemas.microsoft.com/office/powerpoint/2010/main" xmlns="" val="379409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establishes grounding requirements for an amateur radio tower or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FCC Part 97 rules</a:t>
            </a:r>
          </a:p>
          <a:p>
            <a:pPr marL="514350" indent="-514350">
              <a:buFont typeface="+mj-lt"/>
              <a:buAutoNum type="alphaUcPeriod"/>
            </a:pPr>
            <a:r>
              <a:rPr lang="en-US" dirty="0"/>
              <a:t>Local electrical codes</a:t>
            </a:r>
          </a:p>
          <a:p>
            <a:pPr marL="514350" indent="-514350">
              <a:buFont typeface="+mj-lt"/>
              <a:buAutoNum type="alphaUcPeriod"/>
            </a:pPr>
            <a:r>
              <a:rPr lang="en-US" dirty="0"/>
              <a:t>FAA tower lighting regulations</a:t>
            </a:r>
          </a:p>
          <a:p>
            <a:pPr marL="514350" indent="-514350">
              <a:buFont typeface="+mj-lt"/>
              <a:buAutoNum type="alphaUcPeriod"/>
            </a:pPr>
            <a:r>
              <a:rPr lang="en-US" dirty="0"/>
              <a:t>UL recommended practices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T0B11 B 9-5</a:t>
            </a:r>
          </a:p>
        </p:txBody>
      </p:sp>
    </p:spTree>
    <p:extLst>
      <p:ext uri="{BB962C8B-B14F-4D97-AF65-F5344CB8AC3E}">
        <p14:creationId xmlns:p14="http://schemas.microsoft.com/office/powerpoint/2010/main" xmlns="" val="42196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61F49-312A-14D1-5C79-3ABC0DA8D1BF}"/>
              </a:ext>
            </a:extLst>
          </p:cNvPr>
          <p:cNvSpPr>
            <a:spLocks noGrp="1"/>
          </p:cNvSpPr>
          <p:nvPr>
            <p:ph type="title"/>
          </p:nvPr>
        </p:nvSpPr>
        <p:spPr/>
        <p:txBody>
          <a:bodyPr/>
          <a:lstStyle/>
          <a:p>
            <a:r>
              <a:rPr lang="en-US" dirty="0"/>
              <a:t>Managing RF in Your Station</a:t>
            </a:r>
          </a:p>
        </p:txBody>
      </p:sp>
      <p:sp>
        <p:nvSpPr>
          <p:cNvPr id="3" name="Content Placeholder 2">
            <a:extLst>
              <a:ext uri="{FF2B5EF4-FFF2-40B4-BE49-F238E27FC236}">
                <a16:creationId xmlns:a16="http://schemas.microsoft.com/office/drawing/2014/main" xmlns="" id="{FCE9C160-2C92-0A42-46A6-EBB4C55AED76}"/>
              </a:ext>
            </a:extLst>
          </p:cNvPr>
          <p:cNvSpPr>
            <a:spLocks noGrp="1"/>
          </p:cNvSpPr>
          <p:nvPr>
            <p:ph idx="1"/>
          </p:nvPr>
        </p:nvSpPr>
        <p:spPr>
          <a:xfrm>
            <a:off x="838200" y="1825624"/>
            <a:ext cx="10515600" cy="4831849"/>
          </a:xfrm>
        </p:spPr>
        <p:txBody>
          <a:bodyPr>
            <a:normAutofit/>
          </a:bodyPr>
          <a:lstStyle/>
          <a:p>
            <a:r>
              <a:rPr lang="en-US" dirty="0"/>
              <a:t>Your station wiring, feed lines, power connections, and other cables all pick up RF from your transmitted signal</a:t>
            </a:r>
          </a:p>
          <a:p>
            <a:r>
              <a:rPr lang="en-US" dirty="0"/>
              <a:t>It is not practical to “ground” RF current in the same way as for AC power and lightning protection</a:t>
            </a:r>
          </a:p>
          <a:p>
            <a:r>
              <a:rPr lang="en-US" dirty="0"/>
              <a:t>Best approach is to </a:t>
            </a:r>
            <a:r>
              <a:rPr lang="en-US" i="1" dirty="0">
                <a:solidFill>
                  <a:srgbClr val="DA3427"/>
                </a:solidFill>
              </a:rPr>
              <a:t>bond</a:t>
            </a:r>
            <a:r>
              <a:rPr lang="en-US" dirty="0"/>
              <a:t> all of the equipment together</a:t>
            </a:r>
          </a:p>
          <a:p>
            <a:pPr lvl="1"/>
            <a:r>
              <a:rPr lang="en-US" dirty="0"/>
              <a:t>Keeps all of your equipment at the same voltage so that RF current does not flow between the different pieces</a:t>
            </a:r>
          </a:p>
          <a:p>
            <a:r>
              <a:rPr lang="en-US" dirty="0"/>
              <a:t>RF current on cables and enclosures can cause audio distortion, erratic operation of computer equipment, and even RF “burns”</a:t>
            </a:r>
          </a:p>
          <a:p>
            <a:r>
              <a:rPr lang="en-US" dirty="0"/>
              <a:t>“RF feedback” via a microphone cable can cause distorted transmitted audio</a:t>
            </a:r>
          </a:p>
          <a:p>
            <a:endParaRPr lang="en-US" dirty="0"/>
          </a:p>
          <a:p>
            <a:endParaRPr lang="en-US" dirty="0"/>
          </a:p>
        </p:txBody>
      </p:sp>
    </p:spTree>
    <p:extLst>
      <p:ext uri="{BB962C8B-B14F-4D97-AF65-F5344CB8AC3E}">
        <p14:creationId xmlns:p14="http://schemas.microsoft.com/office/powerpoint/2010/main" xmlns="" val="263252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32403BF-753D-F977-1983-62E30BF82424}"/>
              </a:ext>
            </a:extLst>
          </p:cNvPr>
          <p:cNvSpPr>
            <a:spLocks noGrp="1"/>
          </p:cNvSpPr>
          <p:nvPr>
            <p:ph type="ctrTitle"/>
          </p:nvPr>
        </p:nvSpPr>
        <p:spPr/>
        <p:txBody>
          <a:bodyPr/>
          <a:lstStyle/>
          <a:p>
            <a:r>
              <a:rPr lang="en-US" dirty="0">
                <a:latin typeface="+mn-lt"/>
              </a:rPr>
              <a:t>Amateur Radio Technician Exam Prep Course</a:t>
            </a:r>
          </a:p>
        </p:txBody>
      </p:sp>
      <p:sp>
        <p:nvSpPr>
          <p:cNvPr id="5" name="Subtitle 4">
            <a:extLst>
              <a:ext uri="{FF2B5EF4-FFF2-40B4-BE49-F238E27FC236}">
                <a16:creationId xmlns:a16="http://schemas.microsoft.com/office/drawing/2014/main" xmlns="" id="{5C43F1CD-C783-939B-9835-B6B2178A7061}"/>
              </a:ext>
            </a:extLst>
          </p:cNvPr>
          <p:cNvSpPr>
            <a:spLocks noGrp="1"/>
          </p:cNvSpPr>
          <p:nvPr>
            <p:ph type="subTitle" idx="1"/>
          </p:nvPr>
        </p:nvSpPr>
        <p:spPr>
          <a:xfrm>
            <a:off x="1524000" y="3602038"/>
            <a:ext cx="9144000" cy="983817"/>
          </a:xfrm>
        </p:spPr>
        <p:txBody>
          <a:bodyPr/>
          <a:lstStyle/>
          <a:p>
            <a:r>
              <a:rPr lang="en-US" dirty="0">
                <a:solidFill>
                  <a:srgbClr val="DA3427"/>
                </a:solidFill>
              </a:rPr>
              <a:t>Module 9</a:t>
            </a:r>
          </a:p>
          <a:p>
            <a:r>
              <a:rPr lang="en-US" dirty="0"/>
              <a:t>Safety</a:t>
            </a:r>
          </a:p>
        </p:txBody>
      </p:sp>
      <p:sp>
        <p:nvSpPr>
          <p:cNvPr id="6" name="TextBox 5">
            <a:extLst>
              <a:ext uri="{FF2B5EF4-FFF2-40B4-BE49-F238E27FC236}">
                <a16:creationId xmlns:a16="http://schemas.microsoft.com/office/drawing/2014/main" xmlns="" id="{AF12787A-9270-7AD8-56DA-C350353F639D}"/>
              </a:ext>
            </a:extLst>
          </p:cNvPr>
          <p:cNvSpPr txBox="1"/>
          <p:nvPr/>
        </p:nvSpPr>
        <p:spPr>
          <a:xfrm>
            <a:off x="4144242" y="4677930"/>
            <a:ext cx="6276108" cy="1631216"/>
          </a:xfrm>
          <a:prstGeom prst="rect">
            <a:avLst/>
          </a:prstGeom>
          <a:noFill/>
        </p:spPr>
        <p:txBody>
          <a:bodyPr wrap="square" rtlCol="0">
            <a:spAutoFit/>
          </a:bodyPr>
          <a:lstStyle/>
          <a:p>
            <a:pPr defTabSz="512763"/>
            <a:r>
              <a:rPr lang="en-US" sz="2000" dirty="0"/>
              <a:t>9.1	Electrical Safety</a:t>
            </a:r>
          </a:p>
          <a:p>
            <a:pPr defTabSz="512763"/>
            <a:r>
              <a:rPr lang="en-US" sz="2000" dirty="0"/>
              <a:t>9.2	Managing RF in Your Station</a:t>
            </a:r>
          </a:p>
          <a:p>
            <a:pPr defTabSz="512763"/>
            <a:r>
              <a:rPr lang="en-US" sz="2000" dirty="0"/>
              <a:t>9.3	RF Interference (RFI)</a:t>
            </a:r>
          </a:p>
          <a:p>
            <a:pPr defTabSz="512763"/>
            <a:r>
              <a:rPr lang="en-US" sz="2000" dirty="0"/>
              <a:t>9.4	RF Exposure</a:t>
            </a:r>
          </a:p>
          <a:p>
            <a:pPr defTabSz="512763"/>
            <a:r>
              <a:rPr lang="en-US" sz="2000" dirty="0"/>
              <a:t>9.5	Mechanical Safety</a:t>
            </a:r>
          </a:p>
        </p:txBody>
      </p:sp>
    </p:spTree>
    <p:extLst>
      <p:ext uri="{BB962C8B-B14F-4D97-AF65-F5344CB8AC3E}">
        <p14:creationId xmlns:p14="http://schemas.microsoft.com/office/powerpoint/2010/main" xmlns="" val="3680768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962AB-7819-59CD-3E3D-82AE6D135352}"/>
              </a:ext>
            </a:extLst>
          </p:cNvPr>
          <p:cNvSpPr>
            <a:spLocks noGrp="1"/>
          </p:cNvSpPr>
          <p:nvPr>
            <p:ph type="title"/>
          </p:nvPr>
        </p:nvSpPr>
        <p:spPr/>
        <p:txBody>
          <a:bodyPr/>
          <a:lstStyle/>
          <a:p>
            <a:r>
              <a:rPr lang="en-US" dirty="0"/>
              <a:t>Bonding Tips</a:t>
            </a:r>
          </a:p>
        </p:txBody>
      </p:sp>
      <p:sp>
        <p:nvSpPr>
          <p:cNvPr id="3" name="Content Placeholder 2">
            <a:extLst>
              <a:ext uri="{FF2B5EF4-FFF2-40B4-BE49-F238E27FC236}">
                <a16:creationId xmlns:a16="http://schemas.microsoft.com/office/drawing/2014/main" xmlns="" id="{0319CA1F-F94C-0E75-2B57-19E363B7DF9A}"/>
              </a:ext>
            </a:extLst>
          </p:cNvPr>
          <p:cNvSpPr>
            <a:spLocks noGrp="1"/>
          </p:cNvSpPr>
          <p:nvPr>
            <p:ph idx="1"/>
          </p:nvPr>
        </p:nvSpPr>
        <p:spPr/>
        <p:txBody>
          <a:bodyPr/>
          <a:lstStyle/>
          <a:p>
            <a:r>
              <a:rPr lang="en-US" dirty="0"/>
              <a:t>Bond all metal equipment enclosures to a common RF ground bus</a:t>
            </a:r>
          </a:p>
          <a:p>
            <a:r>
              <a:rPr lang="en-US" dirty="0"/>
              <a:t>Use short, wide conductors such as copper flashing or strap or heavy solid wire</a:t>
            </a:r>
          </a:p>
          <a:p>
            <a:pPr lvl="1"/>
            <a:r>
              <a:rPr lang="en-US" dirty="0"/>
              <a:t>Solid strap is best because it presents the lowest impedance to RF</a:t>
            </a:r>
          </a:p>
          <a:p>
            <a:r>
              <a:rPr lang="en-US" dirty="0"/>
              <a:t>Keep all connections, straps and wires as short and direct as possible</a:t>
            </a:r>
          </a:p>
          <a:p>
            <a:r>
              <a:rPr lang="en-US" dirty="0"/>
              <a:t>Connect the ground bus to your AC safety ground and any earth connections</a:t>
            </a:r>
          </a:p>
          <a:p>
            <a:r>
              <a:rPr lang="en-US" dirty="0"/>
              <a:t>See Figure 9.2 in text</a:t>
            </a:r>
          </a:p>
        </p:txBody>
      </p:sp>
    </p:spTree>
    <p:extLst>
      <p:ext uri="{BB962C8B-B14F-4D97-AF65-F5344CB8AC3E}">
        <p14:creationId xmlns:p14="http://schemas.microsoft.com/office/powerpoint/2010/main" xmlns="" val="217503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8D8DD3-FBC2-B558-5B5D-937EA66683A5}"/>
              </a:ext>
            </a:extLst>
          </p:cNvPr>
          <p:cNvSpPr>
            <a:spLocks noGrp="1"/>
          </p:cNvSpPr>
          <p:nvPr>
            <p:ph type="title"/>
          </p:nvPr>
        </p:nvSpPr>
        <p:spPr/>
        <p:txBody>
          <a:bodyPr/>
          <a:lstStyle/>
          <a:p>
            <a:r>
              <a:rPr lang="en-US" dirty="0"/>
              <a:t>RF Interference (RFI) and Filters</a:t>
            </a:r>
          </a:p>
        </p:txBody>
      </p:sp>
      <p:sp>
        <p:nvSpPr>
          <p:cNvPr id="3" name="Content Placeholder 2">
            <a:extLst>
              <a:ext uri="{FF2B5EF4-FFF2-40B4-BE49-F238E27FC236}">
                <a16:creationId xmlns:a16="http://schemas.microsoft.com/office/drawing/2014/main" xmlns="" id="{467F317C-B5AF-879C-EAF7-F2DB55490896}"/>
              </a:ext>
            </a:extLst>
          </p:cNvPr>
          <p:cNvSpPr>
            <a:spLocks noGrp="1"/>
          </p:cNvSpPr>
          <p:nvPr>
            <p:ph idx="1"/>
          </p:nvPr>
        </p:nvSpPr>
        <p:spPr>
          <a:xfrm>
            <a:off x="838200" y="1825624"/>
            <a:ext cx="10515600" cy="4847891"/>
          </a:xfrm>
        </p:spPr>
        <p:txBody>
          <a:bodyPr>
            <a:normAutofit/>
          </a:bodyPr>
          <a:lstStyle/>
          <a:p>
            <a:r>
              <a:rPr lang="en-US" dirty="0"/>
              <a:t>Interference between appliances and ham radio is called </a:t>
            </a:r>
            <a:r>
              <a:rPr lang="en-US" i="1" dirty="0">
                <a:solidFill>
                  <a:srgbClr val="DA3427"/>
                </a:solidFill>
              </a:rPr>
              <a:t>radio frequency interference</a:t>
            </a:r>
            <a:r>
              <a:rPr lang="en-US" dirty="0"/>
              <a:t> (RFI)</a:t>
            </a:r>
          </a:p>
          <a:p>
            <a:r>
              <a:rPr lang="en-US" dirty="0"/>
              <a:t>Filters are used to …</a:t>
            </a:r>
          </a:p>
          <a:p>
            <a:pPr lvl="1"/>
            <a:r>
              <a:rPr lang="en-US" dirty="0"/>
              <a:t>Prevent unwanted signals from being radiated </a:t>
            </a:r>
          </a:p>
          <a:p>
            <a:pPr lvl="1"/>
            <a:r>
              <a:rPr lang="en-US" dirty="0"/>
              <a:t>Keep unwanted signals from being received</a:t>
            </a:r>
          </a:p>
          <a:p>
            <a:r>
              <a:rPr lang="en-US" dirty="0"/>
              <a:t>AC power line filters keep RF signals from passing into or out of equipment via the hot and neutral conductors of the AC power connection</a:t>
            </a:r>
          </a:p>
          <a:p>
            <a:pPr lvl="1"/>
            <a:r>
              <a:rPr lang="en-US" dirty="0"/>
              <a:t>They reject all signals with frequencies greater than a few kHz</a:t>
            </a:r>
          </a:p>
          <a:p>
            <a:r>
              <a:rPr lang="en-US" dirty="0"/>
              <a:t>Ferrite chokes are also used to reduce RF current on the outside of shielded audio, microphone, and computer cables.</a:t>
            </a:r>
          </a:p>
          <a:p>
            <a:endParaRPr lang="en-US" dirty="0"/>
          </a:p>
          <a:p>
            <a:endParaRPr lang="en-US" dirty="0"/>
          </a:p>
        </p:txBody>
      </p:sp>
    </p:spTree>
    <p:extLst>
      <p:ext uri="{BB962C8B-B14F-4D97-AF65-F5344CB8AC3E}">
        <p14:creationId xmlns:p14="http://schemas.microsoft.com/office/powerpoint/2010/main" xmlns="" val="163887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93AFA5-8FC6-7868-6388-8CF22DA57E4B}"/>
              </a:ext>
            </a:extLst>
          </p:cNvPr>
          <p:cNvSpPr>
            <a:spLocks noGrp="1"/>
          </p:cNvSpPr>
          <p:nvPr>
            <p:ph type="title"/>
          </p:nvPr>
        </p:nvSpPr>
        <p:spPr/>
        <p:txBody>
          <a:bodyPr/>
          <a:lstStyle/>
          <a:p>
            <a:r>
              <a:rPr lang="en-US" dirty="0"/>
              <a:t>Filters (cont.)</a:t>
            </a:r>
          </a:p>
        </p:txBody>
      </p:sp>
      <p:pic>
        <p:nvPicPr>
          <p:cNvPr id="5" name="Picture 4">
            <a:extLst>
              <a:ext uri="{FF2B5EF4-FFF2-40B4-BE49-F238E27FC236}">
                <a16:creationId xmlns:a16="http://schemas.microsoft.com/office/drawing/2014/main" xmlns="" id="{8AB19C44-6D98-D0C9-DF88-7BF41E245798}"/>
              </a:ext>
            </a:extLst>
          </p:cNvPr>
          <p:cNvPicPr>
            <a:picLocks noChangeAspect="1"/>
          </p:cNvPicPr>
          <p:nvPr/>
        </p:nvPicPr>
        <p:blipFill>
          <a:blip r:embed="rId2"/>
          <a:stretch>
            <a:fillRect/>
          </a:stretch>
        </p:blipFill>
        <p:spPr>
          <a:xfrm>
            <a:off x="1143000" y="1438703"/>
            <a:ext cx="9188116" cy="5054172"/>
          </a:xfrm>
          <a:prstGeom prst="rect">
            <a:avLst/>
          </a:prstGeom>
        </p:spPr>
      </p:pic>
    </p:spTree>
    <p:extLst>
      <p:ext uri="{BB962C8B-B14F-4D97-AF65-F5344CB8AC3E}">
        <p14:creationId xmlns:p14="http://schemas.microsoft.com/office/powerpoint/2010/main" xmlns="" val="2780225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D916FD-57AA-5573-B653-8B462D26E578}"/>
              </a:ext>
            </a:extLst>
          </p:cNvPr>
          <p:cNvSpPr>
            <a:spLocks noGrp="1"/>
          </p:cNvSpPr>
          <p:nvPr>
            <p:ph type="title"/>
          </p:nvPr>
        </p:nvSpPr>
        <p:spPr/>
        <p:txBody>
          <a:bodyPr/>
          <a:lstStyle/>
          <a:p>
            <a:r>
              <a:rPr lang="en-US" dirty="0"/>
              <a:t>Interference from Amateur Transmissions</a:t>
            </a:r>
          </a:p>
        </p:txBody>
      </p:sp>
      <p:sp>
        <p:nvSpPr>
          <p:cNvPr id="3" name="Content Placeholder 2">
            <a:extLst>
              <a:ext uri="{FF2B5EF4-FFF2-40B4-BE49-F238E27FC236}">
                <a16:creationId xmlns:a16="http://schemas.microsoft.com/office/drawing/2014/main" xmlns="" id="{2E427210-9D70-5F90-6F4C-0AFCD7191607}"/>
              </a:ext>
            </a:extLst>
          </p:cNvPr>
          <p:cNvSpPr>
            <a:spLocks noGrp="1"/>
          </p:cNvSpPr>
          <p:nvPr>
            <p:ph idx="1"/>
          </p:nvPr>
        </p:nvSpPr>
        <p:spPr>
          <a:xfrm>
            <a:off x="838199" y="1825625"/>
            <a:ext cx="11081085" cy="4783722"/>
          </a:xfrm>
        </p:spPr>
        <p:txBody>
          <a:bodyPr>
            <a:normAutofit/>
          </a:bodyPr>
          <a:lstStyle/>
          <a:p>
            <a:r>
              <a:rPr lang="en-US" dirty="0"/>
              <a:t>The most common causes of RFI from your transmissions are </a:t>
            </a:r>
            <a:r>
              <a:rPr lang="en-US" i="1" dirty="0">
                <a:solidFill>
                  <a:srgbClr val="DA3427"/>
                </a:solidFill>
              </a:rPr>
              <a:t>fundamental overload</a:t>
            </a:r>
            <a:r>
              <a:rPr lang="en-US" dirty="0"/>
              <a:t>, </a:t>
            </a:r>
            <a:r>
              <a:rPr lang="en-US" i="1" dirty="0">
                <a:solidFill>
                  <a:srgbClr val="DA3427"/>
                </a:solidFill>
              </a:rPr>
              <a:t>harmonics</a:t>
            </a:r>
            <a:r>
              <a:rPr lang="en-US" dirty="0"/>
              <a:t>, and </a:t>
            </a:r>
            <a:r>
              <a:rPr lang="en-US" i="1" dirty="0">
                <a:solidFill>
                  <a:srgbClr val="DA3427"/>
                </a:solidFill>
              </a:rPr>
              <a:t>spurious emissions</a:t>
            </a:r>
          </a:p>
          <a:p>
            <a:r>
              <a:rPr lang="en-US" dirty="0"/>
              <a:t>Very strong signals may overwhelm a receiver’s ability to reject them</a:t>
            </a:r>
          </a:p>
          <a:p>
            <a:pPr lvl="1"/>
            <a:r>
              <a:rPr lang="en-US" dirty="0"/>
              <a:t>This is called </a:t>
            </a:r>
            <a:r>
              <a:rPr lang="en-US" i="1" dirty="0">
                <a:solidFill>
                  <a:srgbClr val="DA3427"/>
                </a:solidFill>
              </a:rPr>
              <a:t>fundamental overload</a:t>
            </a:r>
          </a:p>
          <a:p>
            <a:r>
              <a:rPr lang="en-US" dirty="0"/>
              <a:t>Consumer equipment is often unable to reject strong signals outside the bands it is intended to receive</a:t>
            </a:r>
          </a:p>
          <a:p>
            <a:r>
              <a:rPr lang="en-US" dirty="0"/>
              <a:t>A </a:t>
            </a:r>
            <a:r>
              <a:rPr lang="en-US" i="1" dirty="0">
                <a:solidFill>
                  <a:srgbClr val="DA3427"/>
                </a:solidFill>
              </a:rPr>
              <a:t>high-pass filter </a:t>
            </a:r>
            <a:r>
              <a:rPr lang="en-US" dirty="0"/>
              <a:t>can be connected at antenna input of FM &amp; TV receivers to reject strong lower-frequency signals from amateur HF signals</a:t>
            </a:r>
          </a:p>
          <a:p>
            <a:pPr>
              <a:buClr>
                <a:schemeClr val="tx1"/>
              </a:buClr>
            </a:pPr>
            <a:r>
              <a:rPr lang="en-US" i="1" dirty="0">
                <a:solidFill>
                  <a:srgbClr val="DA3427"/>
                </a:solidFill>
              </a:rPr>
              <a:t>Broadcast-reject filters </a:t>
            </a:r>
            <a:r>
              <a:rPr lang="en-US" dirty="0"/>
              <a:t>attenuate signals from nearby AM, FM, or TV broadcast stations</a:t>
            </a:r>
          </a:p>
        </p:txBody>
      </p:sp>
    </p:spTree>
    <p:extLst>
      <p:ext uri="{BB962C8B-B14F-4D97-AF65-F5344CB8AC3E}">
        <p14:creationId xmlns:p14="http://schemas.microsoft.com/office/powerpoint/2010/main" xmlns="" val="3870778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F942E1-E197-64CA-403D-8C13726A5CB1}"/>
              </a:ext>
            </a:extLst>
          </p:cNvPr>
          <p:cNvSpPr>
            <a:spLocks noGrp="1"/>
          </p:cNvSpPr>
          <p:nvPr>
            <p:ph type="title"/>
          </p:nvPr>
        </p:nvSpPr>
        <p:spPr/>
        <p:txBody>
          <a:bodyPr/>
          <a:lstStyle/>
          <a:p>
            <a:r>
              <a:rPr lang="en-US" dirty="0"/>
              <a:t>Harmonics, Spurious Emissions &amp; Leakage</a:t>
            </a:r>
          </a:p>
        </p:txBody>
      </p:sp>
      <p:sp>
        <p:nvSpPr>
          <p:cNvPr id="3" name="Content Placeholder 2">
            <a:extLst>
              <a:ext uri="{FF2B5EF4-FFF2-40B4-BE49-F238E27FC236}">
                <a16:creationId xmlns:a16="http://schemas.microsoft.com/office/drawing/2014/main" xmlns="" id="{C6F44EF7-2397-DDEB-24DC-796FE6D82FBA}"/>
              </a:ext>
            </a:extLst>
          </p:cNvPr>
          <p:cNvSpPr>
            <a:spLocks noGrp="1"/>
          </p:cNvSpPr>
          <p:nvPr>
            <p:ph idx="1"/>
          </p:nvPr>
        </p:nvSpPr>
        <p:spPr/>
        <p:txBody>
          <a:bodyPr/>
          <a:lstStyle/>
          <a:p>
            <a:r>
              <a:rPr lang="en-US" dirty="0"/>
              <a:t>Every transmitter’s RF output signal contains weak </a:t>
            </a:r>
            <a:r>
              <a:rPr lang="en-US" i="1" dirty="0">
                <a:solidFill>
                  <a:srgbClr val="DA3427"/>
                </a:solidFill>
              </a:rPr>
              <a:t>harmonics</a:t>
            </a:r>
            <a:r>
              <a:rPr lang="en-US" dirty="0"/>
              <a:t> of the desired output signal and other </a:t>
            </a:r>
            <a:r>
              <a:rPr lang="en-US" i="1" dirty="0">
                <a:solidFill>
                  <a:srgbClr val="DA3427"/>
                </a:solidFill>
              </a:rPr>
              <a:t>spurious emissions </a:t>
            </a:r>
            <a:r>
              <a:rPr lang="en-US" dirty="0"/>
              <a:t>that can cause interference to nearby equipment</a:t>
            </a:r>
          </a:p>
          <a:p>
            <a:r>
              <a:rPr lang="en-US" dirty="0"/>
              <a:t>A </a:t>
            </a:r>
            <a:r>
              <a:rPr lang="en-US" i="1" dirty="0">
                <a:solidFill>
                  <a:srgbClr val="DA3427"/>
                </a:solidFill>
              </a:rPr>
              <a:t>low-pass</a:t>
            </a:r>
            <a:r>
              <a:rPr lang="en-US" dirty="0"/>
              <a:t> or </a:t>
            </a:r>
            <a:r>
              <a:rPr lang="en-US" i="1" dirty="0">
                <a:solidFill>
                  <a:srgbClr val="DA3427"/>
                </a:solidFill>
              </a:rPr>
              <a:t>band-pass filter </a:t>
            </a:r>
            <a:r>
              <a:rPr lang="en-US" dirty="0"/>
              <a:t>can be installed at the transmitter’s connection to the antenna feed line to prevent harmonics</a:t>
            </a:r>
          </a:p>
          <a:p>
            <a:pPr>
              <a:buClr>
                <a:schemeClr val="tx1"/>
              </a:buClr>
            </a:pPr>
            <a:r>
              <a:rPr lang="en-US" i="1" dirty="0">
                <a:solidFill>
                  <a:srgbClr val="DA3427"/>
                </a:solidFill>
              </a:rPr>
              <a:t>Leakage</a:t>
            </a:r>
            <a:r>
              <a:rPr lang="en-US" dirty="0"/>
              <a:t> is another source of interference</a:t>
            </a:r>
          </a:p>
          <a:p>
            <a:r>
              <a:rPr lang="en-US" dirty="0"/>
              <a:t>The most common cause of leakage is faulty coaxial connectors on the cable feed line</a:t>
            </a:r>
          </a:p>
          <a:p>
            <a:pPr lvl="1"/>
            <a:r>
              <a:rPr lang="en-US" dirty="0"/>
              <a:t>Be sure the connectors are installed correctly and attached tightly</a:t>
            </a:r>
          </a:p>
          <a:p>
            <a:endParaRPr lang="en-US" dirty="0"/>
          </a:p>
        </p:txBody>
      </p:sp>
    </p:spTree>
    <p:extLst>
      <p:ext uri="{BB962C8B-B14F-4D97-AF65-F5344CB8AC3E}">
        <p14:creationId xmlns:p14="http://schemas.microsoft.com/office/powerpoint/2010/main" xmlns="" val="152945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30EB64-7623-4C74-5C31-BFCB15B68093}"/>
              </a:ext>
            </a:extLst>
          </p:cNvPr>
          <p:cNvSpPr>
            <a:spLocks noGrp="1"/>
          </p:cNvSpPr>
          <p:nvPr>
            <p:ph type="title"/>
          </p:nvPr>
        </p:nvSpPr>
        <p:spPr/>
        <p:txBody>
          <a:bodyPr/>
          <a:lstStyle/>
          <a:p>
            <a:r>
              <a:rPr lang="en-US" dirty="0"/>
              <a:t>Good Practices in Your Station</a:t>
            </a:r>
          </a:p>
        </p:txBody>
      </p:sp>
      <p:sp>
        <p:nvSpPr>
          <p:cNvPr id="3" name="Content Placeholder 2">
            <a:extLst>
              <a:ext uri="{FF2B5EF4-FFF2-40B4-BE49-F238E27FC236}">
                <a16:creationId xmlns:a16="http://schemas.microsoft.com/office/drawing/2014/main" xmlns="" id="{2A930F66-4CF2-3D3D-4886-038E25820D20}"/>
              </a:ext>
            </a:extLst>
          </p:cNvPr>
          <p:cNvSpPr>
            <a:spLocks noGrp="1"/>
          </p:cNvSpPr>
          <p:nvPr>
            <p:ph idx="1"/>
          </p:nvPr>
        </p:nvSpPr>
        <p:spPr/>
        <p:txBody>
          <a:bodyPr/>
          <a:lstStyle/>
          <a:p>
            <a:r>
              <a:rPr lang="en-US" dirty="0"/>
              <a:t>Regardless of the source, you can reduce or eliminate much interference by making sure your own station follows good amateur practices for grounding and filtering</a:t>
            </a:r>
          </a:p>
          <a:p>
            <a:pPr lvl="1"/>
            <a:r>
              <a:rPr lang="en-US" dirty="0"/>
              <a:t>Make sure your station is in good working order with appropriate grounding, filtering, and good quality connections</a:t>
            </a:r>
          </a:p>
          <a:p>
            <a:pPr lvl="1"/>
            <a:r>
              <a:rPr lang="en-US" dirty="0"/>
              <a:t>Use shielded wire and shielded cables to prevent coupling with unwanted signals and undesired radiation … be sure to connect the shield properly</a:t>
            </a:r>
          </a:p>
          <a:p>
            <a:pPr lvl="1"/>
            <a:r>
              <a:rPr lang="en-US" dirty="0"/>
              <a:t>Eliminate interference to your own home appliances and televisions first</a:t>
            </a:r>
          </a:p>
          <a:p>
            <a:pPr lvl="1"/>
            <a:endParaRPr lang="en-US" dirty="0"/>
          </a:p>
          <a:p>
            <a:pPr lvl="1"/>
            <a:endParaRPr lang="en-US" dirty="0"/>
          </a:p>
        </p:txBody>
      </p:sp>
    </p:spTree>
    <p:extLst>
      <p:ext uri="{BB962C8B-B14F-4D97-AF65-F5344CB8AC3E}">
        <p14:creationId xmlns:p14="http://schemas.microsoft.com/office/powerpoint/2010/main" xmlns="" val="229576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20B996-CCE7-B039-2181-8CAE59E05563}"/>
              </a:ext>
            </a:extLst>
          </p:cNvPr>
          <p:cNvSpPr>
            <a:spLocks noGrp="1"/>
          </p:cNvSpPr>
          <p:nvPr>
            <p:ph type="title"/>
          </p:nvPr>
        </p:nvSpPr>
        <p:spPr/>
        <p:txBody>
          <a:bodyPr/>
          <a:lstStyle/>
          <a:p>
            <a:r>
              <a:rPr lang="en-US" dirty="0"/>
              <a:t>RFI and Neighbors</a:t>
            </a:r>
          </a:p>
        </p:txBody>
      </p:sp>
      <p:sp>
        <p:nvSpPr>
          <p:cNvPr id="3" name="Content Placeholder 2">
            <a:extLst>
              <a:ext uri="{FF2B5EF4-FFF2-40B4-BE49-F238E27FC236}">
                <a16:creationId xmlns:a16="http://schemas.microsoft.com/office/drawing/2014/main" xmlns="" id="{93E2BFCC-116F-DDEB-BBC4-C5F3C13E326A}"/>
              </a:ext>
            </a:extLst>
          </p:cNvPr>
          <p:cNvSpPr>
            <a:spLocks noGrp="1"/>
          </p:cNvSpPr>
          <p:nvPr>
            <p:ph idx="1"/>
          </p:nvPr>
        </p:nvSpPr>
        <p:spPr>
          <a:xfrm>
            <a:off x="838200" y="1825624"/>
            <a:ext cx="10515600" cy="4863933"/>
          </a:xfrm>
        </p:spPr>
        <p:txBody>
          <a:bodyPr>
            <a:normAutofit/>
          </a:bodyPr>
          <a:lstStyle/>
          <a:p>
            <a:r>
              <a:rPr lang="en-US" dirty="0"/>
              <a:t>Start by making sure it’s really your transmissions that are causing the problem</a:t>
            </a:r>
          </a:p>
          <a:p>
            <a:r>
              <a:rPr lang="en-US" dirty="0"/>
              <a:t>Offer to help determine the nature of interference</a:t>
            </a:r>
          </a:p>
          <a:p>
            <a:endParaRPr lang="en-US" dirty="0"/>
          </a:p>
          <a:p>
            <a:endParaRPr lang="en-US" dirty="0"/>
          </a:p>
          <a:p>
            <a:r>
              <a:rPr lang="en-US" dirty="0"/>
              <a:t>If you’re the recipient of the RFI …</a:t>
            </a:r>
          </a:p>
          <a:p>
            <a:pPr lvl="1"/>
            <a:r>
              <a:rPr lang="en-US" dirty="0"/>
              <a:t>Make sure your station meets the standards of good amateur practices</a:t>
            </a:r>
          </a:p>
          <a:p>
            <a:pPr lvl="1"/>
            <a:r>
              <a:rPr lang="en-US" dirty="0"/>
              <a:t>Offer to help determine the source of interference</a:t>
            </a:r>
          </a:p>
          <a:p>
            <a:pPr lvl="1"/>
            <a:r>
              <a:rPr lang="en-US" dirty="0"/>
              <a:t>You may have to politely explain to the neighbor that FCC rules prohibit them from using a device that causes harmful interference</a:t>
            </a:r>
          </a:p>
          <a:p>
            <a:pPr lvl="1"/>
            <a:r>
              <a:rPr lang="en-US" dirty="0"/>
              <a:t>Be diplomatic in dealing with your neighbors</a:t>
            </a:r>
          </a:p>
        </p:txBody>
      </p:sp>
    </p:spTree>
    <p:extLst>
      <p:ext uri="{BB962C8B-B14F-4D97-AF65-F5344CB8AC3E}">
        <p14:creationId xmlns:p14="http://schemas.microsoft.com/office/powerpoint/2010/main" xmlns="" val="58391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699655" y="2664980"/>
            <a:ext cx="105156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3676042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conductors is preferred for bonding at RF?</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Copper braid removed from coaxial cable</a:t>
            </a:r>
          </a:p>
          <a:p>
            <a:pPr marL="514350" indent="-514350">
              <a:buFont typeface="+mj-lt"/>
              <a:buAutoNum type="alphaUcPeriod"/>
            </a:pPr>
            <a:r>
              <a:rPr lang="en-US" dirty="0"/>
              <a:t>Steel wire</a:t>
            </a:r>
          </a:p>
          <a:p>
            <a:pPr marL="514350" indent="-514350">
              <a:buFont typeface="+mj-lt"/>
              <a:buAutoNum type="alphaUcPeriod"/>
            </a:pPr>
            <a:r>
              <a:rPr lang="en-US" dirty="0"/>
              <a:t>Twisted-pair cable</a:t>
            </a:r>
          </a:p>
          <a:p>
            <a:pPr marL="514350" indent="-514350">
              <a:buFont typeface="+mj-lt"/>
              <a:buAutoNum type="alphaUcPeriod"/>
            </a:pPr>
            <a:r>
              <a:rPr lang="en-US" dirty="0"/>
              <a:t>Flat copper strap</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T4A08 D 9-6</a:t>
            </a:r>
          </a:p>
        </p:txBody>
      </p:sp>
    </p:spTree>
    <p:extLst>
      <p:ext uri="{BB962C8B-B14F-4D97-AF65-F5344CB8AC3E}">
        <p14:creationId xmlns:p14="http://schemas.microsoft.com/office/powerpoint/2010/main" xmlns="" val="1359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a symptom of RF feedback in a transmitter or transceiver?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Excessive SWR at the antenna connection</a:t>
            </a:r>
          </a:p>
          <a:p>
            <a:pPr marL="514350" indent="-514350">
              <a:buFont typeface="+mj-lt"/>
              <a:buAutoNum type="alphaUcPeriod"/>
            </a:pPr>
            <a:r>
              <a:rPr lang="en-US" dirty="0"/>
              <a:t>The transmitter will not stay on the desired frequency</a:t>
            </a:r>
          </a:p>
          <a:p>
            <a:pPr marL="514350" indent="-514350">
              <a:buFont typeface="+mj-lt"/>
              <a:buAutoNum type="alphaUcPeriod"/>
            </a:pPr>
            <a:r>
              <a:rPr lang="en-US" dirty="0"/>
              <a:t>Reports of garbled, distorted, or unintelligible voice transmissions</a:t>
            </a:r>
          </a:p>
          <a:p>
            <a:pPr marL="514350" indent="-514350">
              <a:buFont typeface="+mj-lt"/>
              <a:buAutoNum type="alphaUcPeriod"/>
            </a:pPr>
            <a:r>
              <a:rPr lang="en-US" dirty="0"/>
              <a:t>Frequent blowing of power supply fuses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T7B11 C 9-6</a:t>
            </a:r>
          </a:p>
        </p:txBody>
      </p:sp>
    </p:spTree>
    <p:extLst>
      <p:ext uri="{BB962C8B-B14F-4D97-AF65-F5344CB8AC3E}">
        <p14:creationId xmlns:p14="http://schemas.microsoft.com/office/powerpoint/2010/main" xmlns="" val="377408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75BA9-FB6A-2CFB-6746-E14901662967}"/>
              </a:ext>
            </a:extLst>
          </p:cNvPr>
          <p:cNvSpPr>
            <a:spLocks noGrp="1"/>
          </p:cNvSpPr>
          <p:nvPr>
            <p:ph type="title"/>
          </p:nvPr>
        </p:nvSpPr>
        <p:spPr/>
        <p:txBody>
          <a:bodyPr/>
          <a:lstStyle/>
          <a:p>
            <a:r>
              <a:rPr lang="en-US" dirty="0"/>
              <a:t>Electrical Injuries</a:t>
            </a:r>
          </a:p>
        </p:txBody>
      </p:sp>
      <p:sp>
        <p:nvSpPr>
          <p:cNvPr id="6" name="Content Placeholder 5">
            <a:extLst>
              <a:ext uri="{FF2B5EF4-FFF2-40B4-BE49-F238E27FC236}">
                <a16:creationId xmlns:a16="http://schemas.microsoft.com/office/drawing/2014/main" xmlns="" id="{5EC6DC94-4D55-09CB-37AC-0F37EE6B9B4A}"/>
              </a:ext>
            </a:extLst>
          </p:cNvPr>
          <p:cNvSpPr>
            <a:spLocks noGrp="1"/>
          </p:cNvSpPr>
          <p:nvPr>
            <p:ph idx="1"/>
          </p:nvPr>
        </p:nvSpPr>
        <p:spPr>
          <a:xfrm>
            <a:off x="251347" y="1690688"/>
            <a:ext cx="4798325" cy="4914828"/>
          </a:xfrm>
        </p:spPr>
        <p:txBody>
          <a:bodyPr/>
          <a:lstStyle/>
          <a:p>
            <a:r>
              <a:rPr lang="en-US" dirty="0"/>
              <a:t>Electrical current through the body can disrupt the electrical function of cells</a:t>
            </a:r>
          </a:p>
          <a:p>
            <a:pPr lvl="1"/>
            <a:r>
              <a:rPr lang="en-US" dirty="0"/>
              <a:t>Can cause involuntary muscle contractions</a:t>
            </a:r>
          </a:p>
          <a:p>
            <a:pPr lvl="1"/>
            <a:r>
              <a:rPr lang="en-US" dirty="0"/>
              <a:t>Large currents can burn the skin and heat tissue</a:t>
            </a:r>
          </a:p>
        </p:txBody>
      </p:sp>
      <p:pic>
        <p:nvPicPr>
          <p:cNvPr id="5" name="Picture 4">
            <a:extLst>
              <a:ext uri="{FF2B5EF4-FFF2-40B4-BE49-F238E27FC236}">
                <a16:creationId xmlns:a16="http://schemas.microsoft.com/office/drawing/2014/main" xmlns="" id="{72BF2BF2-35A9-B57A-6528-3E608A856A0C}"/>
              </a:ext>
            </a:extLst>
          </p:cNvPr>
          <p:cNvPicPr>
            <a:picLocks noChangeAspect="1"/>
          </p:cNvPicPr>
          <p:nvPr/>
        </p:nvPicPr>
        <p:blipFill>
          <a:blip r:embed="rId2"/>
          <a:stretch>
            <a:fillRect/>
          </a:stretch>
        </p:blipFill>
        <p:spPr>
          <a:xfrm>
            <a:off x="5295332" y="1490672"/>
            <a:ext cx="6761202" cy="4563461"/>
          </a:xfrm>
          <a:prstGeom prst="rect">
            <a:avLst/>
          </a:prstGeom>
          <a:ln>
            <a:solidFill>
              <a:schemeClr val="tx1"/>
            </a:solidFill>
          </a:ln>
        </p:spPr>
      </p:pic>
    </p:spTree>
    <p:extLst>
      <p:ext uri="{BB962C8B-B14F-4D97-AF65-F5344CB8AC3E}">
        <p14:creationId xmlns:p14="http://schemas.microsoft.com/office/powerpoint/2010/main" xmlns="" val="200193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randombar(horizontal)">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fontScale="90000"/>
          </a:bodyPr>
          <a:lstStyle/>
          <a:p>
            <a:r>
              <a:rPr lang="en-US" sz="3400" b="1" dirty="0"/>
              <a:t>Which of the following could you use to cure distorted audio caused by RF current on the shield of a microphone cable?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Band-pass filter</a:t>
            </a:r>
          </a:p>
          <a:p>
            <a:pPr marL="514350" indent="-514350">
              <a:buFont typeface="+mj-lt"/>
              <a:buAutoNum type="alphaUcPeriod"/>
            </a:pPr>
            <a:r>
              <a:rPr lang="en-US" dirty="0"/>
              <a:t>Low-pass filter</a:t>
            </a:r>
          </a:p>
          <a:p>
            <a:pPr marL="514350" indent="-514350">
              <a:buFont typeface="+mj-lt"/>
              <a:buAutoNum type="alphaUcPeriod"/>
            </a:pPr>
            <a:r>
              <a:rPr lang="en-US" dirty="0"/>
              <a:t>Preamplifier</a:t>
            </a:r>
          </a:p>
          <a:p>
            <a:pPr marL="514350" indent="-514350">
              <a:buFont typeface="+mj-lt"/>
              <a:buAutoNum type="alphaUcPeriod"/>
            </a:pPr>
            <a:r>
              <a:rPr lang="en-US" dirty="0"/>
              <a:t>Ferrite choke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T7B04 D 9-7</a:t>
            </a:r>
          </a:p>
        </p:txBody>
      </p:sp>
    </p:spTree>
    <p:extLst>
      <p:ext uri="{BB962C8B-B14F-4D97-AF65-F5344CB8AC3E}">
        <p14:creationId xmlns:p14="http://schemas.microsoft.com/office/powerpoint/2010/main" xmlns="" val="1568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can cause radio frequency interference?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Fundamental overload</a:t>
            </a:r>
          </a:p>
          <a:p>
            <a:pPr marL="514350" indent="-514350">
              <a:buFont typeface="+mj-lt"/>
              <a:buAutoNum type="alphaUcPeriod"/>
            </a:pPr>
            <a:r>
              <a:rPr lang="en-US" dirty="0"/>
              <a:t>Harmonics</a:t>
            </a:r>
          </a:p>
          <a:p>
            <a:pPr marL="514350" indent="-514350">
              <a:buFont typeface="+mj-lt"/>
              <a:buAutoNum type="alphaUcPeriod"/>
            </a:pPr>
            <a:r>
              <a:rPr lang="en-US" dirty="0"/>
              <a:t>Spurious emissions</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T7B03 D 9-8</a:t>
            </a:r>
          </a:p>
        </p:txBody>
      </p:sp>
    </p:spTree>
    <p:extLst>
      <p:ext uri="{BB962C8B-B14F-4D97-AF65-F5344CB8AC3E}">
        <p14:creationId xmlns:p14="http://schemas.microsoft.com/office/powerpoint/2010/main" xmlns="" val="266456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would cause a broadcast AM or FM radio to receive an amateur radio transmission unintentionally?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The receiver is unable to reject strong signals outside the AM or FM band</a:t>
            </a:r>
          </a:p>
          <a:p>
            <a:pPr marL="514350" indent="-514350">
              <a:buFont typeface="+mj-lt"/>
              <a:buAutoNum type="alphaUcPeriod"/>
            </a:pPr>
            <a:r>
              <a:rPr lang="en-US" dirty="0"/>
              <a:t>The microphone gain of the transmitter is turned up too high</a:t>
            </a:r>
          </a:p>
          <a:p>
            <a:pPr marL="514350" indent="-514350">
              <a:buFont typeface="+mj-lt"/>
              <a:buAutoNum type="alphaUcPeriod"/>
            </a:pPr>
            <a:r>
              <a:rPr lang="en-US" dirty="0"/>
              <a:t>The audio amplifier of the transmitter is overloaded</a:t>
            </a:r>
          </a:p>
          <a:p>
            <a:pPr marL="514350" indent="-514350">
              <a:buFont typeface="+mj-lt"/>
              <a:buAutoNum type="alphaUcPeriod"/>
            </a:pPr>
            <a:r>
              <a:rPr lang="en-US" dirty="0"/>
              <a:t>The deviation of an FM transmitter is set too low</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T7B02 A 9-8</a:t>
            </a:r>
          </a:p>
        </p:txBody>
      </p:sp>
    </p:spTree>
    <p:extLst>
      <p:ext uri="{BB962C8B-B14F-4D97-AF65-F5344CB8AC3E}">
        <p14:creationId xmlns:p14="http://schemas.microsoft.com/office/powerpoint/2010/main" xmlns="" val="16110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can fundamental overload of a non-amateur radio or TV receiver by an amateur signal be reduced or eliminated?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Block the amateur signal with a filter at the antenna input of the affected receiver</a:t>
            </a:r>
          </a:p>
          <a:p>
            <a:pPr marL="514350" indent="-514350">
              <a:buFont typeface="+mj-lt"/>
              <a:buAutoNum type="alphaUcPeriod"/>
            </a:pPr>
            <a:r>
              <a:rPr lang="en-US" dirty="0"/>
              <a:t>Block the interfering signal with a filter on the amateur transmitter</a:t>
            </a:r>
          </a:p>
          <a:p>
            <a:pPr marL="514350" indent="-514350">
              <a:buFont typeface="+mj-lt"/>
              <a:buAutoNum type="alphaUcPeriod"/>
            </a:pPr>
            <a:r>
              <a:rPr lang="en-US" dirty="0"/>
              <a:t>Switch the transmitter from FM to SSB</a:t>
            </a:r>
          </a:p>
          <a:p>
            <a:pPr marL="514350" indent="-514350">
              <a:buFont typeface="+mj-lt"/>
              <a:buAutoNum type="alphaUcPeriod"/>
            </a:pPr>
            <a:r>
              <a:rPr lang="en-US" dirty="0"/>
              <a:t>Switch the transmitter to a narrow-band mode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T7B05 A 9-8</a:t>
            </a:r>
          </a:p>
        </p:txBody>
      </p:sp>
    </p:spTree>
    <p:extLst>
      <p:ext uri="{BB962C8B-B14F-4D97-AF65-F5344CB8AC3E}">
        <p14:creationId xmlns:p14="http://schemas.microsoft.com/office/powerpoint/2010/main" xmlns="" val="2756259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can reduce overload of a VHF transceiver by a nearby commercial FM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Installing an RF preamplifier</a:t>
            </a:r>
          </a:p>
          <a:p>
            <a:pPr marL="514350" indent="-514350">
              <a:buFont typeface="+mj-lt"/>
              <a:buAutoNum type="alphaUcPeriod"/>
            </a:pPr>
            <a:r>
              <a:rPr lang="en-US" dirty="0"/>
              <a:t>Using double-shielded coaxial cable</a:t>
            </a:r>
          </a:p>
          <a:p>
            <a:pPr marL="514350" indent="-514350">
              <a:buFont typeface="+mj-lt"/>
              <a:buAutoNum type="alphaUcPeriod"/>
            </a:pPr>
            <a:r>
              <a:rPr lang="en-US" dirty="0"/>
              <a:t>Installing bypass capacitors on the microphone cable</a:t>
            </a:r>
          </a:p>
          <a:p>
            <a:pPr marL="514350" indent="-514350">
              <a:buFont typeface="+mj-lt"/>
              <a:buAutoNum type="alphaUcPeriod"/>
            </a:pPr>
            <a:r>
              <a:rPr lang="en-US" dirty="0"/>
              <a:t>Installing a band-reject filter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T7B07 D 9-8</a:t>
            </a:r>
          </a:p>
        </p:txBody>
      </p:sp>
    </p:spTree>
    <p:extLst>
      <p:ext uri="{BB962C8B-B14F-4D97-AF65-F5344CB8AC3E}">
        <p14:creationId xmlns:p14="http://schemas.microsoft.com/office/powerpoint/2010/main" xmlns="" val="394649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fontScale="90000"/>
          </a:bodyPr>
          <a:lstStyle/>
          <a:p>
            <a:r>
              <a:rPr lang="en-US" sz="3400" b="1" dirty="0"/>
              <a:t>What should be the first step to resolve non-fiber optic cable TV interference caused by your amateur radio transmission?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Add a low-pass filter to the TV antenna input</a:t>
            </a:r>
          </a:p>
          <a:p>
            <a:pPr marL="514350" indent="-514350">
              <a:buFont typeface="+mj-lt"/>
              <a:buAutoNum type="alphaUcPeriod"/>
            </a:pPr>
            <a:r>
              <a:rPr lang="en-US" dirty="0"/>
              <a:t>Add a high-pass filter to the TV antenna input</a:t>
            </a:r>
          </a:p>
          <a:p>
            <a:pPr marL="514350" indent="-514350">
              <a:buFont typeface="+mj-lt"/>
              <a:buAutoNum type="alphaUcPeriod"/>
            </a:pPr>
            <a:r>
              <a:rPr lang="en-US" dirty="0"/>
              <a:t>Add a preamplifier to the TV antenna input</a:t>
            </a:r>
          </a:p>
          <a:p>
            <a:pPr marL="514350" indent="-514350">
              <a:buFont typeface="+mj-lt"/>
              <a:buAutoNum type="alphaUcPeriod"/>
            </a:pPr>
            <a:r>
              <a:rPr lang="en-US" dirty="0"/>
              <a:t>Be sure all TV feed line coaxial connectors are installed properly</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T7B09 D 9-10</a:t>
            </a:r>
          </a:p>
        </p:txBody>
      </p:sp>
    </p:spTree>
    <p:extLst>
      <p:ext uri="{BB962C8B-B14F-4D97-AF65-F5344CB8AC3E}">
        <p14:creationId xmlns:p14="http://schemas.microsoft.com/office/powerpoint/2010/main" xmlns="" val="249389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a reason to use shielded wire?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To decrease the resistance of DC power connections</a:t>
            </a:r>
          </a:p>
          <a:p>
            <a:pPr marL="514350" indent="-514350">
              <a:buFont typeface="+mj-lt"/>
              <a:buAutoNum type="alphaUcPeriod"/>
            </a:pPr>
            <a:r>
              <a:rPr lang="en-US" dirty="0"/>
              <a:t>To increase the current carrying capability of the wire</a:t>
            </a:r>
          </a:p>
          <a:p>
            <a:pPr marL="514350" indent="-514350">
              <a:buFont typeface="+mj-lt"/>
              <a:buAutoNum type="alphaUcPeriod"/>
            </a:pPr>
            <a:r>
              <a:rPr lang="en-US" dirty="0"/>
              <a:t>To prevent coupling of unwanted signals to or from the wire</a:t>
            </a:r>
          </a:p>
          <a:p>
            <a:pPr marL="514350" indent="-514350">
              <a:buFont typeface="+mj-lt"/>
              <a:buAutoNum type="alphaUcPeriod"/>
            </a:pPr>
            <a:r>
              <a:rPr lang="en-US" dirty="0"/>
              <a:t>To couple the wire to other signals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T6D03 C 9-9</a:t>
            </a:r>
          </a:p>
        </p:txBody>
      </p:sp>
    </p:spTree>
    <p:extLst>
      <p:ext uri="{BB962C8B-B14F-4D97-AF65-F5344CB8AC3E}">
        <p14:creationId xmlns:p14="http://schemas.microsoft.com/office/powerpoint/2010/main" xmlns="" val="186264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272717"/>
            <a:ext cx="10965873" cy="1828800"/>
          </a:xfrm>
        </p:spPr>
        <p:txBody>
          <a:bodyPr>
            <a:normAutofit/>
          </a:bodyPr>
          <a:lstStyle/>
          <a:p>
            <a:r>
              <a:rPr lang="en-US" sz="3400" b="1" dirty="0"/>
              <a:t>Which of the following actions should you take if a neighbor tells you that your station’s transmissions are interfering with their radio or TV reception?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Make sure that your station is functioning properly and that it does not cause interference to your own radio or television when it is tuned to the same channel</a:t>
            </a:r>
          </a:p>
          <a:p>
            <a:pPr marL="514350" indent="-514350">
              <a:buFont typeface="+mj-lt"/>
              <a:buAutoNum type="alphaUcPeriod"/>
            </a:pPr>
            <a:r>
              <a:rPr lang="en-US" dirty="0"/>
              <a:t>Immediately turn off your transmitter and contact the nearest FCC office for assistance</a:t>
            </a:r>
          </a:p>
          <a:p>
            <a:pPr marL="514350" indent="-514350">
              <a:buFont typeface="+mj-lt"/>
              <a:buAutoNum type="alphaUcPeriod"/>
            </a:pPr>
            <a:r>
              <a:rPr lang="en-US" dirty="0"/>
              <a:t>Install a harmonic </a:t>
            </a:r>
            <a:r>
              <a:rPr lang="en-US" dirty="0" err="1"/>
              <a:t>doubler</a:t>
            </a:r>
            <a:r>
              <a:rPr lang="en-US" dirty="0"/>
              <a:t> on the output of your transmitter and tune it until the interference is eliminated</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T7B06 A 9-9</a:t>
            </a:r>
          </a:p>
        </p:txBody>
      </p:sp>
    </p:spTree>
    <p:extLst>
      <p:ext uri="{BB962C8B-B14F-4D97-AF65-F5344CB8AC3E}">
        <p14:creationId xmlns:p14="http://schemas.microsoft.com/office/powerpoint/2010/main" xmlns="" val="237333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571335"/>
          </a:xfrm>
        </p:spPr>
        <p:txBody>
          <a:bodyPr>
            <a:normAutofit/>
          </a:bodyPr>
          <a:lstStyle/>
          <a:p>
            <a:r>
              <a:rPr lang="en-US" sz="3400" b="1" dirty="0"/>
              <a:t>What should you do if something in a neighbor’s home is causing harmful interference to your amateur station?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Work with your neighbor to identify the offending device</a:t>
            </a:r>
          </a:p>
          <a:p>
            <a:pPr marL="514350" indent="-514350">
              <a:buFont typeface="+mj-lt"/>
              <a:buAutoNum type="alphaUcPeriod"/>
            </a:pPr>
            <a:r>
              <a:rPr lang="en-US" dirty="0"/>
              <a:t>Politely inform your neighbor that FCC rules prohibit the use of devices that cause interference</a:t>
            </a:r>
          </a:p>
          <a:p>
            <a:pPr marL="514350" indent="-514350">
              <a:buFont typeface="+mj-lt"/>
              <a:buAutoNum type="alphaUcPeriod"/>
            </a:pPr>
            <a:r>
              <a:rPr lang="en-US" dirty="0"/>
              <a:t>Make sure your station meets the standards of good amateur practice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T7B08 D 9-10</a:t>
            </a:r>
          </a:p>
        </p:txBody>
      </p:sp>
    </p:spTree>
    <p:extLst>
      <p:ext uri="{BB962C8B-B14F-4D97-AF65-F5344CB8AC3E}">
        <p14:creationId xmlns:p14="http://schemas.microsoft.com/office/powerpoint/2010/main" xmlns="" val="2836923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1705AC-A8B5-178C-6127-090D74A176A3}"/>
              </a:ext>
            </a:extLst>
          </p:cNvPr>
          <p:cNvSpPr>
            <a:spLocks noGrp="1"/>
          </p:cNvSpPr>
          <p:nvPr>
            <p:ph type="title"/>
          </p:nvPr>
        </p:nvSpPr>
        <p:spPr/>
        <p:txBody>
          <a:bodyPr/>
          <a:lstStyle/>
          <a:p>
            <a:r>
              <a:rPr lang="en-US" dirty="0"/>
              <a:t>RF Exposure</a:t>
            </a:r>
          </a:p>
        </p:txBody>
      </p:sp>
      <p:sp>
        <p:nvSpPr>
          <p:cNvPr id="3" name="Content Placeholder 2">
            <a:extLst>
              <a:ext uri="{FF2B5EF4-FFF2-40B4-BE49-F238E27FC236}">
                <a16:creationId xmlns:a16="http://schemas.microsoft.com/office/drawing/2014/main" xmlns="" id="{12D1B3C2-47EC-9394-4FA9-56323AB92CED}"/>
              </a:ext>
            </a:extLst>
          </p:cNvPr>
          <p:cNvSpPr>
            <a:spLocks noGrp="1"/>
          </p:cNvSpPr>
          <p:nvPr>
            <p:ph idx="1"/>
          </p:nvPr>
        </p:nvSpPr>
        <p:spPr>
          <a:xfrm>
            <a:off x="838200" y="1825624"/>
            <a:ext cx="10515600" cy="4815807"/>
          </a:xfrm>
        </p:spPr>
        <p:txBody>
          <a:bodyPr>
            <a:normAutofit fontScale="92500" lnSpcReduction="10000"/>
          </a:bodyPr>
          <a:lstStyle/>
          <a:p>
            <a:r>
              <a:rPr lang="en-US" dirty="0"/>
              <a:t>With its relatively low frequency, RF energy is </a:t>
            </a:r>
            <a:r>
              <a:rPr lang="en-US" i="1" dirty="0">
                <a:solidFill>
                  <a:srgbClr val="DA3427"/>
                </a:solidFill>
              </a:rPr>
              <a:t>non-ionizing radiation</a:t>
            </a:r>
          </a:p>
          <a:p>
            <a:r>
              <a:rPr lang="en-US" dirty="0"/>
              <a:t>RF radiation is not the same as ionizing radiation from radioactivity because the energy in signals at radio frequencies is far too low to cause an electron to leave an atom (can’t cause genetic damage)</a:t>
            </a:r>
          </a:p>
          <a:p>
            <a:r>
              <a:rPr lang="en-US" dirty="0"/>
              <a:t>Per FCC rules the station licensee is responsible for ensuring that no one is exposed to RF energy above the FCC exposure limits</a:t>
            </a:r>
          </a:p>
          <a:p>
            <a:r>
              <a:rPr lang="en-US" dirty="0"/>
              <a:t>Heating as a result of exposure to RF fields is caused by the body absorbing RF energy</a:t>
            </a:r>
          </a:p>
          <a:p>
            <a:r>
              <a:rPr lang="en-US" dirty="0"/>
              <a:t>Absorption varies with frequency because the body absorbs more RF energy at some frequencies than others</a:t>
            </a:r>
          </a:p>
          <a:p>
            <a:r>
              <a:rPr lang="en-US" dirty="0"/>
              <a:t>RF burns can be eliminated by proper bonding techniques or by preventing access to an antenna</a:t>
            </a:r>
          </a:p>
        </p:txBody>
      </p:sp>
    </p:spTree>
    <p:extLst>
      <p:ext uri="{BB962C8B-B14F-4D97-AF65-F5344CB8AC3E}">
        <p14:creationId xmlns:p14="http://schemas.microsoft.com/office/powerpoint/2010/main" xmlns="" val="185318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2456B5-3B58-1F9C-FD2E-19EE0E3BF14E}"/>
              </a:ext>
            </a:extLst>
          </p:cNvPr>
          <p:cNvSpPr>
            <a:spLocks noGrp="1"/>
          </p:cNvSpPr>
          <p:nvPr>
            <p:ph type="title"/>
          </p:nvPr>
        </p:nvSpPr>
        <p:spPr/>
        <p:txBody>
          <a:bodyPr/>
          <a:lstStyle/>
          <a:p>
            <a:r>
              <a:rPr lang="en-US" dirty="0"/>
              <a:t>Avoiding Electrical Hazards</a:t>
            </a:r>
          </a:p>
        </p:txBody>
      </p:sp>
      <p:sp>
        <p:nvSpPr>
          <p:cNvPr id="3" name="Content Placeholder 2">
            <a:extLst>
              <a:ext uri="{FF2B5EF4-FFF2-40B4-BE49-F238E27FC236}">
                <a16:creationId xmlns:a16="http://schemas.microsoft.com/office/drawing/2014/main" xmlns="" id="{843D2059-6413-420C-4002-76D13A812631}"/>
              </a:ext>
            </a:extLst>
          </p:cNvPr>
          <p:cNvSpPr>
            <a:spLocks noGrp="1"/>
          </p:cNvSpPr>
          <p:nvPr>
            <p:ph idx="1"/>
          </p:nvPr>
        </p:nvSpPr>
        <p:spPr>
          <a:xfrm>
            <a:off x="838200" y="1825625"/>
            <a:ext cx="10515600" cy="4667250"/>
          </a:xfrm>
        </p:spPr>
        <p:txBody>
          <a:bodyPr/>
          <a:lstStyle/>
          <a:p>
            <a:r>
              <a:rPr lang="en-US" dirty="0"/>
              <a:t>Safety tips for working with power </a:t>
            </a:r>
            <a:r>
              <a:rPr lang="en-US" b="1" dirty="0">
                <a:solidFill>
                  <a:srgbClr val="DA3427"/>
                </a:solidFill>
              </a:rPr>
              <a:t>ON</a:t>
            </a:r>
          </a:p>
          <a:p>
            <a:pPr lvl="1"/>
            <a:r>
              <a:rPr lang="en-US" dirty="0"/>
              <a:t>Keep one hand in your pocket</a:t>
            </a:r>
          </a:p>
          <a:p>
            <a:pPr lvl="1"/>
            <a:r>
              <a:rPr lang="en-US" dirty="0"/>
              <a:t>Wear insulating shoes</a:t>
            </a:r>
          </a:p>
          <a:p>
            <a:pPr lvl="1"/>
            <a:r>
              <a:rPr lang="en-US" dirty="0"/>
              <a:t>Never bypass a safety interlock during testing</a:t>
            </a:r>
          </a:p>
          <a:p>
            <a:pPr lvl="1"/>
            <a:r>
              <a:rPr lang="en-US" dirty="0"/>
              <a:t>Make sure capacitors are discharged</a:t>
            </a:r>
          </a:p>
          <a:p>
            <a:pPr lvl="1"/>
            <a:r>
              <a:rPr lang="en-US" dirty="0"/>
              <a:t>Keep metal objects clear of storage battery terminals</a:t>
            </a:r>
          </a:p>
          <a:p>
            <a:pPr lvl="1"/>
            <a:r>
              <a:rPr lang="en-US" dirty="0"/>
              <a:t>Avoid working on equipment with the battery connected</a:t>
            </a:r>
          </a:p>
          <a:p>
            <a:pPr lvl="1"/>
            <a:r>
              <a:rPr lang="en-US" dirty="0"/>
              <a:t>Remove unnecessary jewelry from your hands</a:t>
            </a:r>
          </a:p>
          <a:p>
            <a:pPr lvl="1"/>
            <a:r>
              <a:rPr lang="en-US" dirty="0"/>
              <a:t>Avoid working alone</a:t>
            </a:r>
          </a:p>
          <a:p>
            <a:pPr lvl="1"/>
            <a:endParaRPr lang="en-US" dirty="0"/>
          </a:p>
        </p:txBody>
      </p:sp>
    </p:spTree>
    <p:extLst>
      <p:ext uri="{BB962C8B-B14F-4D97-AF65-F5344CB8AC3E}">
        <p14:creationId xmlns:p14="http://schemas.microsoft.com/office/powerpoint/2010/main" xmlns="" val="378581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0EA050-9D0A-047F-82EE-638D68E74F62}"/>
              </a:ext>
            </a:extLst>
          </p:cNvPr>
          <p:cNvSpPr>
            <a:spLocks noGrp="1"/>
          </p:cNvSpPr>
          <p:nvPr>
            <p:ph type="title"/>
          </p:nvPr>
        </p:nvSpPr>
        <p:spPr>
          <a:xfrm>
            <a:off x="0" y="1"/>
            <a:ext cx="11582400" cy="940552"/>
          </a:xfrm>
        </p:spPr>
        <p:txBody>
          <a:bodyPr>
            <a:normAutofit/>
          </a:bodyPr>
          <a:lstStyle/>
          <a:p>
            <a:r>
              <a:rPr lang="en-US" sz="3800" dirty="0"/>
              <a:t>Exposure Limits</a:t>
            </a:r>
          </a:p>
        </p:txBody>
      </p:sp>
      <p:pic>
        <p:nvPicPr>
          <p:cNvPr id="9" name="Picture 8">
            <a:extLst>
              <a:ext uri="{FF2B5EF4-FFF2-40B4-BE49-F238E27FC236}">
                <a16:creationId xmlns:a16="http://schemas.microsoft.com/office/drawing/2014/main" xmlns="" id="{07C4F752-7B98-FECC-A65A-344BD1613AF5}"/>
              </a:ext>
            </a:extLst>
          </p:cNvPr>
          <p:cNvPicPr>
            <a:picLocks noChangeAspect="1"/>
          </p:cNvPicPr>
          <p:nvPr/>
        </p:nvPicPr>
        <p:blipFill>
          <a:blip r:embed="rId2"/>
          <a:stretch>
            <a:fillRect/>
          </a:stretch>
        </p:blipFill>
        <p:spPr>
          <a:xfrm>
            <a:off x="298934" y="940552"/>
            <a:ext cx="4449530" cy="5080981"/>
          </a:xfrm>
          <a:prstGeom prst="rect">
            <a:avLst/>
          </a:prstGeom>
          <a:ln>
            <a:solidFill>
              <a:srgbClr val="14183F"/>
            </a:solidFill>
          </a:ln>
        </p:spPr>
      </p:pic>
      <p:pic>
        <p:nvPicPr>
          <p:cNvPr id="11" name="Picture 10">
            <a:extLst>
              <a:ext uri="{FF2B5EF4-FFF2-40B4-BE49-F238E27FC236}">
                <a16:creationId xmlns:a16="http://schemas.microsoft.com/office/drawing/2014/main" xmlns="" id="{938D27E5-9AEC-DA25-8139-EE892F0A3134}"/>
              </a:ext>
            </a:extLst>
          </p:cNvPr>
          <p:cNvPicPr>
            <a:picLocks noChangeAspect="1"/>
          </p:cNvPicPr>
          <p:nvPr/>
        </p:nvPicPr>
        <p:blipFill>
          <a:blip r:embed="rId3"/>
          <a:stretch>
            <a:fillRect/>
          </a:stretch>
        </p:blipFill>
        <p:spPr>
          <a:xfrm>
            <a:off x="5047398" y="828257"/>
            <a:ext cx="5813107" cy="4279589"/>
          </a:xfrm>
          <a:prstGeom prst="rect">
            <a:avLst/>
          </a:prstGeom>
        </p:spPr>
      </p:pic>
      <p:sp>
        <p:nvSpPr>
          <p:cNvPr id="12" name="TextBox 11">
            <a:extLst>
              <a:ext uri="{FF2B5EF4-FFF2-40B4-BE49-F238E27FC236}">
                <a16:creationId xmlns:a16="http://schemas.microsoft.com/office/drawing/2014/main" xmlns="" id="{484B8EBA-C3C2-0116-7920-F08CA18EC2E3}"/>
              </a:ext>
            </a:extLst>
          </p:cNvPr>
          <p:cNvSpPr txBox="1"/>
          <p:nvPr/>
        </p:nvSpPr>
        <p:spPr>
          <a:xfrm>
            <a:off x="5197642" y="5144370"/>
            <a:ext cx="6384758" cy="1631216"/>
          </a:xfrm>
          <a:prstGeom prst="rect">
            <a:avLst/>
          </a:prstGeom>
          <a:noFill/>
        </p:spPr>
        <p:txBody>
          <a:bodyPr wrap="square" rtlCol="0">
            <a:spAutoFit/>
          </a:bodyPr>
          <a:lstStyle/>
          <a:p>
            <a:r>
              <a:rPr lang="en-US" sz="2000" dirty="0"/>
              <a:t>Figure 9.5 — Maximum Permissible Exposure (MPE) limits vary with frequency because the body responds differently to energy at different frequencies. The controlled and uncontrolled limits refer to the environment in which people are exposed to the RF energy.</a:t>
            </a:r>
          </a:p>
        </p:txBody>
      </p:sp>
    </p:spTree>
    <p:extLst>
      <p:ext uri="{BB962C8B-B14F-4D97-AF65-F5344CB8AC3E}">
        <p14:creationId xmlns:p14="http://schemas.microsoft.com/office/powerpoint/2010/main" xmlns="" val="2756969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D02EAA-FAF5-BFFD-C1BC-C5BE48B589C4}"/>
              </a:ext>
            </a:extLst>
          </p:cNvPr>
          <p:cNvSpPr>
            <a:spLocks noGrp="1"/>
          </p:cNvSpPr>
          <p:nvPr>
            <p:ph type="title"/>
          </p:nvPr>
        </p:nvSpPr>
        <p:spPr/>
        <p:txBody>
          <a:bodyPr/>
          <a:lstStyle/>
          <a:p>
            <a:r>
              <a:rPr lang="en-US" dirty="0"/>
              <a:t>Exposure Limits (refer to previous slide)</a:t>
            </a:r>
          </a:p>
        </p:txBody>
      </p:sp>
      <p:sp>
        <p:nvSpPr>
          <p:cNvPr id="3" name="Content Placeholder 2">
            <a:extLst>
              <a:ext uri="{FF2B5EF4-FFF2-40B4-BE49-F238E27FC236}">
                <a16:creationId xmlns:a16="http://schemas.microsoft.com/office/drawing/2014/main" xmlns="" id="{D77DEE33-61B3-629E-FA81-127E125435A8}"/>
              </a:ext>
            </a:extLst>
          </p:cNvPr>
          <p:cNvSpPr>
            <a:spLocks noGrp="1"/>
          </p:cNvSpPr>
          <p:nvPr>
            <p:ph idx="1"/>
          </p:nvPr>
        </p:nvSpPr>
        <p:spPr/>
        <p:txBody>
          <a:bodyPr/>
          <a:lstStyle/>
          <a:p>
            <a:r>
              <a:rPr lang="en-US" dirty="0"/>
              <a:t>People in </a:t>
            </a:r>
            <a:r>
              <a:rPr lang="en-US" i="1" dirty="0">
                <a:solidFill>
                  <a:srgbClr val="DA3427"/>
                </a:solidFill>
              </a:rPr>
              <a:t>controlled environments </a:t>
            </a:r>
            <a:r>
              <a:rPr lang="en-US" dirty="0"/>
              <a:t>are aware of their exposure and can take the necessary steps to minimize it</a:t>
            </a:r>
          </a:p>
          <a:p>
            <a:r>
              <a:rPr lang="en-US" dirty="0"/>
              <a:t>People in </a:t>
            </a:r>
            <a:r>
              <a:rPr lang="en-US" i="1" dirty="0">
                <a:solidFill>
                  <a:srgbClr val="DA3427"/>
                </a:solidFill>
              </a:rPr>
              <a:t>uncontrolled environments </a:t>
            </a:r>
            <a:r>
              <a:rPr lang="en-US" dirty="0"/>
              <a:t>are not aware of their exposure, (areas open to the general public or your neighbor’s property)</a:t>
            </a:r>
          </a:p>
          <a:p>
            <a:r>
              <a:rPr lang="en-US" dirty="0"/>
              <a:t>Frequencies at which the body has the highest absorption rate are from 30 to 1500 MHz (see graph)</a:t>
            </a:r>
          </a:p>
          <a:p>
            <a:endParaRPr lang="en-US" dirty="0"/>
          </a:p>
        </p:txBody>
      </p:sp>
    </p:spTree>
    <p:extLst>
      <p:ext uri="{BB962C8B-B14F-4D97-AF65-F5344CB8AC3E}">
        <p14:creationId xmlns:p14="http://schemas.microsoft.com/office/powerpoint/2010/main" xmlns="" val="249843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F6FF8C-647E-481F-E060-44C325AC8C7E}"/>
              </a:ext>
            </a:extLst>
          </p:cNvPr>
          <p:cNvSpPr>
            <a:spLocks noGrp="1"/>
          </p:cNvSpPr>
          <p:nvPr>
            <p:ph type="title"/>
          </p:nvPr>
        </p:nvSpPr>
        <p:spPr/>
        <p:txBody>
          <a:bodyPr/>
          <a:lstStyle/>
          <a:p>
            <a:r>
              <a:rPr lang="en-US" dirty="0"/>
              <a:t>Averaging and Duty Cycle</a:t>
            </a:r>
          </a:p>
        </p:txBody>
      </p:sp>
      <p:sp>
        <p:nvSpPr>
          <p:cNvPr id="3" name="Content Placeholder 2">
            <a:extLst>
              <a:ext uri="{FF2B5EF4-FFF2-40B4-BE49-F238E27FC236}">
                <a16:creationId xmlns:a16="http://schemas.microsoft.com/office/drawing/2014/main" xmlns="" id="{D3603C51-9A0E-BC1A-261E-8DDE777799C3}"/>
              </a:ext>
            </a:extLst>
          </p:cNvPr>
          <p:cNvSpPr>
            <a:spLocks noGrp="1"/>
          </p:cNvSpPr>
          <p:nvPr>
            <p:ph idx="1"/>
          </p:nvPr>
        </p:nvSpPr>
        <p:spPr/>
        <p:txBody>
          <a:bodyPr>
            <a:normAutofit/>
          </a:bodyPr>
          <a:lstStyle/>
          <a:p>
            <a:r>
              <a:rPr lang="en-US" dirty="0"/>
              <a:t>MPE limits are based on averages, not peak exposure, allowing exposure to be averaged over fixed time intervals</a:t>
            </a:r>
          </a:p>
          <a:p>
            <a:r>
              <a:rPr lang="en-US" dirty="0"/>
              <a:t>Transmitters only generate RF for a fraction of the time they operate (only when transmitting … they receive or sit idle the remaining time)</a:t>
            </a:r>
          </a:p>
          <a:p>
            <a:pPr lvl="1"/>
            <a:r>
              <a:rPr lang="en-US" dirty="0"/>
              <a:t>This lowers the </a:t>
            </a:r>
            <a:r>
              <a:rPr lang="en-US" i="1" dirty="0">
                <a:solidFill>
                  <a:srgbClr val="DA3427"/>
                </a:solidFill>
              </a:rPr>
              <a:t>duty cycle </a:t>
            </a:r>
            <a:r>
              <a:rPr lang="en-US" dirty="0"/>
              <a:t>of the emissions … the ratio of the transmitted signal’s on-the-air time to the total operating time</a:t>
            </a:r>
          </a:p>
          <a:p>
            <a:r>
              <a:rPr lang="en-US" dirty="0"/>
              <a:t>Duty cycle must be considered when evaluating exposure</a:t>
            </a:r>
          </a:p>
          <a:p>
            <a:pPr>
              <a:buClr>
                <a:schemeClr val="tx1"/>
              </a:buClr>
            </a:pPr>
            <a:r>
              <a:rPr lang="en-US" i="1" dirty="0">
                <a:solidFill>
                  <a:srgbClr val="0000FF"/>
                </a:solidFill>
              </a:rPr>
              <a:t>Because the signal is only present for about ½ the time (50% duty cycle), the signal power can be twice as high and still have the same average power as transmitting continuously with a duty cycle of 100%</a:t>
            </a:r>
          </a:p>
        </p:txBody>
      </p:sp>
    </p:spTree>
    <p:extLst>
      <p:ext uri="{BB962C8B-B14F-4D97-AF65-F5344CB8AC3E}">
        <p14:creationId xmlns:p14="http://schemas.microsoft.com/office/powerpoint/2010/main" xmlns="" val="149064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07418B-FF38-F674-57C5-2BB00C5EF5B3}"/>
              </a:ext>
            </a:extLst>
          </p:cNvPr>
          <p:cNvSpPr>
            <a:spLocks noGrp="1"/>
          </p:cNvSpPr>
          <p:nvPr>
            <p:ph type="title"/>
          </p:nvPr>
        </p:nvSpPr>
        <p:spPr/>
        <p:txBody>
          <a:bodyPr/>
          <a:lstStyle/>
          <a:p>
            <a:r>
              <a:rPr lang="en-US" dirty="0"/>
              <a:t>Evaluating Exposure</a:t>
            </a:r>
          </a:p>
        </p:txBody>
      </p:sp>
      <p:sp>
        <p:nvSpPr>
          <p:cNvPr id="3" name="Content Placeholder 2">
            <a:extLst>
              <a:ext uri="{FF2B5EF4-FFF2-40B4-BE49-F238E27FC236}">
                <a16:creationId xmlns:a16="http://schemas.microsoft.com/office/drawing/2014/main" xmlns="" id="{2CE684F4-5F53-BC61-C82F-CB130EDA6199}"/>
              </a:ext>
            </a:extLst>
          </p:cNvPr>
          <p:cNvSpPr>
            <a:spLocks noGrp="1"/>
          </p:cNvSpPr>
          <p:nvPr>
            <p:ph idx="1"/>
          </p:nvPr>
        </p:nvSpPr>
        <p:spPr>
          <a:xfrm>
            <a:off x="838200" y="1475874"/>
            <a:ext cx="10515600" cy="5165558"/>
          </a:xfrm>
        </p:spPr>
        <p:txBody>
          <a:bodyPr>
            <a:normAutofit lnSpcReduction="10000"/>
          </a:bodyPr>
          <a:lstStyle/>
          <a:p>
            <a:r>
              <a:rPr lang="en-US" dirty="0"/>
              <a:t>All fixed stations must perform an exposure evaluation … three ways of making this evaluation …</a:t>
            </a:r>
          </a:p>
          <a:p>
            <a:pPr lvl="1"/>
            <a:r>
              <a:rPr lang="en-US" dirty="0"/>
              <a:t>Use the techniques outlined in the FCC’s OET (Office of Engineering Technology) Bulletin 65</a:t>
            </a:r>
          </a:p>
          <a:p>
            <a:pPr lvl="1"/>
            <a:r>
              <a:rPr lang="en-US" dirty="0"/>
              <a:t>Measure the power density of your transmissions</a:t>
            </a:r>
          </a:p>
          <a:p>
            <a:pPr lvl="1"/>
            <a:r>
              <a:rPr lang="en-US" dirty="0"/>
              <a:t>Make computer models of your station</a:t>
            </a:r>
          </a:p>
          <a:p>
            <a:r>
              <a:rPr lang="en-US" dirty="0"/>
              <a:t>You only need to re-evaluate if you change equipment in your station that affects average output power</a:t>
            </a:r>
          </a:p>
          <a:p>
            <a:r>
              <a:rPr lang="en-US" dirty="0"/>
              <a:t>The following web page lists resources that make the job a lot easier (</a:t>
            </a:r>
            <a:r>
              <a:rPr lang="en-US" dirty="0">
                <a:hlinkClick r:id="rId2"/>
              </a:rPr>
              <a:t>http://www.arrl.org/fcc-rf-exposure-regulations-the-station-evaluation</a:t>
            </a:r>
            <a:r>
              <a:rPr lang="en-US" dirty="0"/>
              <a:t>)</a:t>
            </a:r>
          </a:p>
          <a:p>
            <a:pPr lvl="1"/>
            <a:r>
              <a:rPr lang="en-US" dirty="0"/>
              <a:t>You’ll need information on the RF signal’s frequency and power level, distance</a:t>
            </a:r>
          </a:p>
          <a:p>
            <a:pPr lvl="1"/>
            <a:r>
              <a:rPr lang="en-US" dirty="0"/>
              <a:t>from the antenna and the antenna’s radiation pattern</a:t>
            </a:r>
          </a:p>
          <a:p>
            <a:endParaRPr lang="en-US" dirty="0"/>
          </a:p>
        </p:txBody>
      </p:sp>
    </p:spTree>
    <p:extLst>
      <p:ext uri="{BB962C8B-B14F-4D97-AF65-F5344CB8AC3E}">
        <p14:creationId xmlns:p14="http://schemas.microsoft.com/office/powerpoint/2010/main" xmlns="" val="16759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B8D586-968C-5085-361A-3FE6343C4C0C}"/>
              </a:ext>
            </a:extLst>
          </p:cNvPr>
          <p:cNvSpPr>
            <a:spLocks noGrp="1"/>
          </p:cNvSpPr>
          <p:nvPr>
            <p:ph type="title"/>
          </p:nvPr>
        </p:nvSpPr>
        <p:spPr/>
        <p:txBody>
          <a:bodyPr/>
          <a:lstStyle/>
          <a:p>
            <a:r>
              <a:rPr lang="en-US" dirty="0"/>
              <a:t>Exposure Safety Measures</a:t>
            </a:r>
          </a:p>
        </p:txBody>
      </p:sp>
      <p:sp>
        <p:nvSpPr>
          <p:cNvPr id="3" name="Content Placeholder 2">
            <a:extLst>
              <a:ext uri="{FF2B5EF4-FFF2-40B4-BE49-F238E27FC236}">
                <a16:creationId xmlns:a16="http://schemas.microsoft.com/office/drawing/2014/main" xmlns="" id="{9D41670C-F04A-57D0-7190-D2CC02826EC8}"/>
              </a:ext>
            </a:extLst>
          </p:cNvPr>
          <p:cNvSpPr>
            <a:spLocks noGrp="1"/>
          </p:cNvSpPr>
          <p:nvPr>
            <p:ph idx="1"/>
          </p:nvPr>
        </p:nvSpPr>
        <p:spPr/>
        <p:txBody>
          <a:bodyPr>
            <a:normAutofit lnSpcReduction="10000"/>
          </a:bodyPr>
          <a:lstStyle/>
          <a:p>
            <a:r>
              <a:rPr lang="en-US" dirty="0"/>
              <a:t>Locate antennas away from where people can get close to them</a:t>
            </a:r>
          </a:p>
          <a:p>
            <a:r>
              <a:rPr lang="en-US" dirty="0"/>
              <a:t>Raise the antenna</a:t>
            </a:r>
          </a:p>
          <a:p>
            <a:r>
              <a:rPr lang="en-US" dirty="0"/>
              <a:t>Avoid pointing beam antennas where people are likely to be</a:t>
            </a:r>
          </a:p>
          <a:p>
            <a:r>
              <a:rPr lang="en-US" dirty="0"/>
              <a:t>Use a lower gain antenna to reduce radiated power density or reduce transmitter power</a:t>
            </a:r>
          </a:p>
          <a:p>
            <a:r>
              <a:rPr lang="en-US" dirty="0"/>
              <a:t>Limit the average power of your transmissions</a:t>
            </a:r>
          </a:p>
          <a:p>
            <a:r>
              <a:rPr lang="en-US" dirty="0"/>
              <a:t>Place mobile antennas on the roof or trunk of the car (maximizes shielding)</a:t>
            </a:r>
          </a:p>
          <a:p>
            <a:r>
              <a:rPr lang="en-US" dirty="0"/>
              <a:t>Use a remote microphone to hold a handheld transceiver away from your head</a:t>
            </a:r>
          </a:p>
        </p:txBody>
      </p:sp>
    </p:spTree>
    <p:extLst>
      <p:ext uri="{BB962C8B-B14F-4D97-AF65-F5344CB8AC3E}">
        <p14:creationId xmlns:p14="http://schemas.microsoft.com/office/powerpoint/2010/main" xmlns="" val="403552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699655" y="2664980"/>
            <a:ext cx="105156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7673361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type of radiation are radio signals?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Gamma radiation</a:t>
            </a:r>
          </a:p>
          <a:p>
            <a:pPr marL="514350" indent="-514350">
              <a:buFont typeface="+mj-lt"/>
              <a:buAutoNum type="alphaUcPeriod"/>
            </a:pPr>
            <a:r>
              <a:rPr lang="en-US" dirty="0"/>
              <a:t>Ionizing radiation</a:t>
            </a:r>
          </a:p>
          <a:p>
            <a:pPr marL="514350" indent="-514350">
              <a:buFont typeface="+mj-lt"/>
              <a:buAutoNum type="alphaUcPeriod"/>
            </a:pPr>
            <a:r>
              <a:rPr lang="en-US" dirty="0"/>
              <a:t>Alpha radiation</a:t>
            </a:r>
          </a:p>
          <a:p>
            <a:pPr marL="514350" indent="-514350">
              <a:buFont typeface="+mj-lt"/>
              <a:buAutoNum type="alphaUcPeriod"/>
            </a:pPr>
            <a:r>
              <a:rPr lang="en-US" dirty="0"/>
              <a:t>Non-ionizing radiation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T0C01 D 9-11</a:t>
            </a:r>
          </a:p>
        </p:txBody>
      </p:sp>
    </p:spTree>
    <p:extLst>
      <p:ext uri="{BB962C8B-B14F-4D97-AF65-F5344CB8AC3E}">
        <p14:creationId xmlns:p14="http://schemas.microsoft.com/office/powerpoint/2010/main" xmlns="" val="38464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Why do exposure limits vary with frequency?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Lower frequency RF fields have more energy than higher frequency fields</a:t>
            </a:r>
          </a:p>
          <a:p>
            <a:pPr marL="514350" indent="-514350">
              <a:buFont typeface="+mj-lt"/>
              <a:buAutoNum type="alphaUcPeriod"/>
            </a:pPr>
            <a:r>
              <a:rPr lang="en-US" dirty="0"/>
              <a:t>Lower frequency RF fields do not penetrate the human body</a:t>
            </a:r>
          </a:p>
          <a:p>
            <a:pPr marL="514350" indent="-514350">
              <a:buFont typeface="+mj-lt"/>
              <a:buAutoNum type="alphaUcPeriod"/>
            </a:pPr>
            <a:r>
              <a:rPr lang="en-US" dirty="0"/>
              <a:t>Higher frequency RF fields are transient in nature</a:t>
            </a:r>
          </a:p>
          <a:p>
            <a:pPr marL="514350" indent="-514350">
              <a:buFont typeface="+mj-lt"/>
              <a:buAutoNum type="alphaUcPeriod"/>
            </a:pPr>
            <a:r>
              <a:rPr lang="en-US" dirty="0"/>
              <a:t>The human body absorbs more RF energy at some frequencies than at others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T0C05 D 9-11</a:t>
            </a:r>
          </a:p>
        </p:txBody>
      </p:sp>
    </p:spTree>
    <p:extLst>
      <p:ext uri="{BB962C8B-B14F-4D97-AF65-F5344CB8AC3E}">
        <p14:creationId xmlns:p14="http://schemas.microsoft.com/office/powerpoint/2010/main" xmlns="" val="193068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hazard is created by touching an antenna during a transmission?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Electrocution</a:t>
            </a:r>
          </a:p>
          <a:p>
            <a:pPr marL="514350" indent="-514350">
              <a:buFont typeface="+mj-lt"/>
              <a:buAutoNum type="alphaUcPeriod"/>
            </a:pPr>
            <a:r>
              <a:rPr lang="en-US" dirty="0"/>
              <a:t>RF burn to skin</a:t>
            </a:r>
          </a:p>
          <a:p>
            <a:pPr marL="514350" indent="-514350">
              <a:buFont typeface="+mj-lt"/>
              <a:buAutoNum type="alphaUcPeriod"/>
            </a:pPr>
            <a:r>
              <a:rPr lang="en-US" dirty="0"/>
              <a:t>Radiation poisoning</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T0C07 B 9-11</a:t>
            </a:r>
          </a:p>
        </p:txBody>
      </p:sp>
    </p:spTree>
    <p:extLst>
      <p:ext uri="{BB962C8B-B14F-4D97-AF65-F5344CB8AC3E}">
        <p14:creationId xmlns:p14="http://schemas.microsoft.com/office/powerpoint/2010/main" xmlns="" val="281272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does RF radiation differ from ionizing radiation (radioactivity)?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RF radiation does not have sufficient energy to cause chemical changes in cells and damage DNA</a:t>
            </a:r>
          </a:p>
          <a:p>
            <a:pPr marL="514350" indent="-514350">
              <a:buFont typeface="+mj-lt"/>
              <a:buAutoNum type="alphaUcPeriod"/>
            </a:pPr>
            <a:r>
              <a:rPr lang="en-US" dirty="0"/>
              <a:t>RF radiation can only be detected with an RF dosimeter</a:t>
            </a:r>
          </a:p>
          <a:p>
            <a:pPr marL="514350" indent="-514350">
              <a:buFont typeface="+mj-lt"/>
              <a:buAutoNum type="alphaUcPeriod"/>
            </a:pPr>
            <a:r>
              <a:rPr lang="en-US" dirty="0"/>
              <a:t>RF radiation is limited in range to a few feet</a:t>
            </a:r>
          </a:p>
          <a:p>
            <a:pPr marL="514350" indent="-514350">
              <a:buFont typeface="+mj-lt"/>
              <a:buAutoNum type="alphaUcPeriod"/>
            </a:pPr>
            <a:r>
              <a:rPr lang="en-US" dirty="0"/>
              <a:t>RF radiation is perfectly safe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T0C12 A 9-11</a:t>
            </a:r>
          </a:p>
        </p:txBody>
      </p:sp>
    </p:spTree>
    <p:extLst>
      <p:ext uri="{BB962C8B-B14F-4D97-AF65-F5344CB8AC3E}">
        <p14:creationId xmlns:p14="http://schemas.microsoft.com/office/powerpoint/2010/main" xmlns="" val="201381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52D669-9FCF-16CD-78E7-98ABD59C5F11}"/>
              </a:ext>
            </a:extLst>
          </p:cNvPr>
          <p:cNvSpPr>
            <a:spLocks noGrp="1"/>
          </p:cNvSpPr>
          <p:nvPr>
            <p:ph type="title"/>
          </p:nvPr>
        </p:nvSpPr>
        <p:spPr/>
        <p:txBody>
          <a:bodyPr/>
          <a:lstStyle/>
          <a:p>
            <a:r>
              <a:rPr lang="en-US" dirty="0"/>
              <a:t>AC Safety Grounding</a:t>
            </a:r>
          </a:p>
        </p:txBody>
      </p:sp>
      <p:sp>
        <p:nvSpPr>
          <p:cNvPr id="3" name="Content Placeholder 2">
            <a:extLst>
              <a:ext uri="{FF2B5EF4-FFF2-40B4-BE49-F238E27FC236}">
                <a16:creationId xmlns:a16="http://schemas.microsoft.com/office/drawing/2014/main" xmlns="" id="{8A3EE834-6AF5-BC0C-CA4D-897B60623734}"/>
              </a:ext>
            </a:extLst>
          </p:cNvPr>
          <p:cNvSpPr>
            <a:spLocks noGrp="1"/>
          </p:cNvSpPr>
          <p:nvPr>
            <p:ph idx="1"/>
          </p:nvPr>
        </p:nvSpPr>
        <p:spPr>
          <a:xfrm>
            <a:off x="838200" y="1825625"/>
            <a:ext cx="10515600" cy="4667250"/>
          </a:xfrm>
        </p:spPr>
        <p:txBody>
          <a:bodyPr/>
          <a:lstStyle/>
          <a:p>
            <a:r>
              <a:rPr lang="en-US" dirty="0"/>
              <a:t>The </a:t>
            </a:r>
            <a:r>
              <a:rPr lang="en-US" i="1" dirty="0">
                <a:solidFill>
                  <a:srgbClr val="DA3427"/>
                </a:solidFill>
              </a:rPr>
              <a:t>safety ground </a:t>
            </a:r>
            <a:r>
              <a:rPr lang="en-US" dirty="0"/>
              <a:t>is a connection to the power system’s ground reference connection in your main electrical service box</a:t>
            </a:r>
          </a:p>
          <a:p>
            <a:r>
              <a:rPr lang="en-US" dirty="0"/>
              <a:t>The ground connection causes a fuse or circuit breaker to remove power from the equipment</a:t>
            </a:r>
          </a:p>
          <a:p>
            <a:r>
              <a:rPr lang="en-US" dirty="0"/>
              <a:t>Grounding guidelines …</a:t>
            </a:r>
          </a:p>
          <a:p>
            <a:pPr lvl="1"/>
            <a:r>
              <a:rPr lang="en-US" dirty="0"/>
              <a:t>Use three-wire power cords and plugs</a:t>
            </a:r>
          </a:p>
          <a:p>
            <a:pPr lvl="1"/>
            <a:r>
              <a:rPr lang="en-US" dirty="0"/>
              <a:t>Make sure all equipment has a connection to the ground</a:t>
            </a:r>
          </a:p>
          <a:p>
            <a:pPr lvl="1"/>
            <a:r>
              <a:rPr lang="en-US" dirty="0"/>
              <a:t>Use ground fault circuit interrupter (GFCI) circuit breakers/outlets</a:t>
            </a:r>
          </a:p>
          <a:p>
            <a:pPr lvl="1"/>
            <a:r>
              <a:rPr lang="en-US" dirty="0"/>
              <a:t>Verify AC wiring is done properly</a:t>
            </a:r>
          </a:p>
          <a:p>
            <a:pPr lvl="1"/>
            <a:r>
              <a:rPr lang="en-US" dirty="0"/>
              <a:t>Never replace a fuse or circuit breaker with one of a larger size</a:t>
            </a:r>
          </a:p>
          <a:p>
            <a:pPr lvl="1"/>
            <a:r>
              <a:rPr lang="en-US" dirty="0"/>
              <a:t>Don’t overload single outlets</a:t>
            </a:r>
          </a:p>
          <a:p>
            <a:pPr lvl="1"/>
            <a:endParaRPr lang="en-US" dirty="0"/>
          </a:p>
          <a:p>
            <a:endParaRPr lang="en-US" dirty="0"/>
          </a:p>
        </p:txBody>
      </p:sp>
    </p:spTree>
    <p:extLst>
      <p:ext uri="{BB962C8B-B14F-4D97-AF65-F5344CB8AC3E}">
        <p14:creationId xmlns:p14="http://schemas.microsoft.com/office/powerpoint/2010/main" xmlns="" val="421472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Who is responsible for ensuring that no person is exposed to RF energy above the FCC exposure limits?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The FCC</a:t>
            </a:r>
          </a:p>
          <a:p>
            <a:pPr marL="514350" indent="-514350">
              <a:buFont typeface="+mj-lt"/>
              <a:buAutoNum type="alphaUcPeriod"/>
            </a:pPr>
            <a:r>
              <a:rPr lang="en-US" dirty="0"/>
              <a:t>The station licensee</a:t>
            </a:r>
          </a:p>
          <a:p>
            <a:pPr marL="514350" indent="-514350">
              <a:buFont typeface="+mj-lt"/>
              <a:buAutoNum type="alphaUcPeriod"/>
            </a:pPr>
            <a:r>
              <a:rPr lang="en-US" dirty="0"/>
              <a:t>Anyone who is near an antenna</a:t>
            </a:r>
          </a:p>
          <a:p>
            <a:pPr marL="514350" indent="-514350">
              <a:buFont typeface="+mj-lt"/>
              <a:buAutoNum type="alphaUcPeriod"/>
            </a:pPr>
            <a:r>
              <a:rPr lang="en-US" dirty="0"/>
              <a:t>The local zoning board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T0C13 B 9-11</a:t>
            </a:r>
          </a:p>
        </p:txBody>
      </p:sp>
    </p:spTree>
    <p:extLst>
      <p:ext uri="{BB962C8B-B14F-4D97-AF65-F5344CB8AC3E}">
        <p14:creationId xmlns:p14="http://schemas.microsoft.com/office/powerpoint/2010/main" xmlns="" val="46716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At which of the following frequencies does maximum permissible exposure have the lowest value?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3.5 MHz</a:t>
            </a:r>
          </a:p>
          <a:p>
            <a:pPr marL="514350" indent="-514350">
              <a:buFont typeface="+mj-lt"/>
              <a:buAutoNum type="alphaUcPeriod"/>
            </a:pPr>
            <a:r>
              <a:rPr lang="en-US" dirty="0"/>
              <a:t>50 MHz</a:t>
            </a:r>
          </a:p>
          <a:p>
            <a:pPr marL="514350" indent="-514350">
              <a:buFont typeface="+mj-lt"/>
              <a:buAutoNum type="alphaUcPeriod"/>
            </a:pPr>
            <a:r>
              <a:rPr lang="en-US" dirty="0"/>
              <a:t>440 MHz</a:t>
            </a:r>
          </a:p>
          <a:p>
            <a:pPr marL="514350" indent="-514350">
              <a:buFont typeface="+mj-lt"/>
              <a:buAutoNum type="alphaUcPeriod"/>
            </a:pPr>
            <a:r>
              <a:rPr lang="en-US" dirty="0"/>
              <a:t>1296 MHz</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T0C02 B 9-12</a:t>
            </a:r>
          </a:p>
        </p:txBody>
      </p:sp>
    </p:spTree>
    <p:extLst>
      <p:ext uri="{BB962C8B-B14F-4D97-AF65-F5344CB8AC3E}">
        <p14:creationId xmlns:p14="http://schemas.microsoft.com/office/powerpoint/2010/main" xmlns="" val="83365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does the allowable power density for RF safety change if duty cycle changes from 100 percent to 50 percent?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It increases by a factor of 3</a:t>
            </a:r>
          </a:p>
          <a:p>
            <a:pPr marL="514350" indent="-514350">
              <a:buFont typeface="+mj-lt"/>
              <a:buAutoNum type="alphaUcPeriod"/>
            </a:pPr>
            <a:r>
              <a:rPr lang="en-US" dirty="0"/>
              <a:t>It decreases by 50 percent</a:t>
            </a:r>
          </a:p>
          <a:p>
            <a:pPr marL="514350" indent="-514350">
              <a:buFont typeface="+mj-lt"/>
              <a:buAutoNum type="alphaUcPeriod"/>
            </a:pPr>
            <a:r>
              <a:rPr lang="en-US" dirty="0"/>
              <a:t>It increases by a factor of 2</a:t>
            </a:r>
          </a:p>
          <a:p>
            <a:pPr marL="514350" indent="-514350">
              <a:buFont typeface="+mj-lt"/>
              <a:buAutoNum type="alphaUcPeriod"/>
            </a:pPr>
            <a:r>
              <a:rPr lang="en-US" dirty="0"/>
              <a:t>There is no adjustment allowed for lower duty cycle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T0C03 C 9-13</a:t>
            </a:r>
          </a:p>
        </p:txBody>
      </p:sp>
    </p:spTree>
    <p:extLst>
      <p:ext uri="{BB962C8B-B14F-4D97-AF65-F5344CB8AC3E}">
        <p14:creationId xmlns:p14="http://schemas.microsoft.com/office/powerpoint/2010/main" xmlns="" val="113512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Why is duty cycle one of the factors used to determine safe RF radiation exposure levels?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It affects the average exposure to radiation</a:t>
            </a:r>
          </a:p>
          <a:p>
            <a:pPr marL="514350" indent="-514350">
              <a:buFont typeface="+mj-lt"/>
              <a:buAutoNum type="alphaUcPeriod"/>
            </a:pPr>
            <a:r>
              <a:rPr lang="en-US" dirty="0"/>
              <a:t>It affects the peak exposure to radiation</a:t>
            </a:r>
          </a:p>
          <a:p>
            <a:pPr marL="514350" indent="-514350">
              <a:buFont typeface="+mj-lt"/>
              <a:buAutoNum type="alphaUcPeriod"/>
            </a:pPr>
            <a:r>
              <a:rPr lang="en-US" dirty="0"/>
              <a:t>It takes into account the antenna feed line loss</a:t>
            </a:r>
          </a:p>
          <a:p>
            <a:pPr marL="514350" indent="-514350">
              <a:buFont typeface="+mj-lt"/>
              <a:buAutoNum type="alphaUcPeriod"/>
            </a:pPr>
            <a:r>
              <a:rPr lang="en-US" dirty="0"/>
              <a:t>It takes into account the thermal effects of the final amplifier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T0C10 A 9-13</a:t>
            </a:r>
          </a:p>
        </p:txBody>
      </p:sp>
    </p:spTree>
    <p:extLst>
      <p:ext uri="{BB962C8B-B14F-4D97-AF65-F5344CB8AC3E}">
        <p14:creationId xmlns:p14="http://schemas.microsoft.com/office/powerpoint/2010/main" xmlns="" val="375467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the definition of duty cycle during the averaging time for RF exposure?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The difference between the lowest power output and the highest power output of a transmitter</a:t>
            </a:r>
          </a:p>
          <a:p>
            <a:pPr marL="514350" indent="-514350">
              <a:buFont typeface="+mj-lt"/>
              <a:buAutoNum type="alphaUcPeriod"/>
            </a:pPr>
            <a:r>
              <a:rPr lang="en-US" dirty="0"/>
              <a:t>The difference between the PEP and average power output of a transmitter</a:t>
            </a:r>
          </a:p>
          <a:p>
            <a:pPr marL="514350" indent="-514350">
              <a:buFont typeface="+mj-lt"/>
              <a:buAutoNum type="alphaUcPeriod"/>
            </a:pPr>
            <a:r>
              <a:rPr lang="en-US" dirty="0"/>
              <a:t>The percentage of time that a transmitter is transmitting</a:t>
            </a:r>
          </a:p>
          <a:p>
            <a:pPr marL="514350" indent="-514350">
              <a:buFont typeface="+mj-lt"/>
              <a:buAutoNum type="alphaUcPeriod"/>
            </a:pPr>
            <a:r>
              <a:rPr lang="en-US" dirty="0"/>
              <a:t>The percentage of time that a transmitter is not transmitting</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T0C11 C 9-13</a:t>
            </a:r>
          </a:p>
        </p:txBody>
      </p:sp>
    </p:spTree>
    <p:extLst>
      <p:ext uri="{BB962C8B-B14F-4D97-AF65-F5344CB8AC3E}">
        <p14:creationId xmlns:p14="http://schemas.microsoft.com/office/powerpoint/2010/main" xmlns="" val="45807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factors affect the RF exposure of people near an amateur station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Frequency and power level of the RF field</a:t>
            </a:r>
          </a:p>
          <a:p>
            <a:pPr marL="514350" indent="-514350">
              <a:buFont typeface="+mj-lt"/>
              <a:buAutoNum type="alphaUcPeriod"/>
            </a:pPr>
            <a:r>
              <a:rPr lang="en-US" dirty="0"/>
              <a:t>Distance from the antenna to a person</a:t>
            </a:r>
          </a:p>
          <a:p>
            <a:pPr marL="514350" indent="-514350">
              <a:buFont typeface="+mj-lt"/>
              <a:buAutoNum type="alphaUcPeriod"/>
            </a:pPr>
            <a:r>
              <a:rPr lang="en-US" dirty="0"/>
              <a:t>Radiation pattern of the antenna</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T0C04 D 9-14</a:t>
            </a:r>
          </a:p>
        </p:txBody>
      </p:sp>
    </p:spTree>
    <p:extLst>
      <p:ext uri="{BB962C8B-B14F-4D97-AF65-F5344CB8AC3E}">
        <p14:creationId xmlns:p14="http://schemas.microsoft.com/office/powerpoint/2010/main" xmlns="" val="40329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fontScale="90000"/>
          </a:bodyPr>
          <a:lstStyle/>
          <a:p>
            <a:r>
              <a:rPr lang="en-US" sz="3400" b="1" dirty="0"/>
              <a:t>Which of the following is an acceptable method to determine whether your station complies with FCC RF exposure regulations?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By calculation based on FCC OET Bulletin 65</a:t>
            </a:r>
          </a:p>
          <a:p>
            <a:pPr marL="514350" indent="-514350">
              <a:buFont typeface="+mj-lt"/>
              <a:buAutoNum type="alphaUcPeriod"/>
            </a:pPr>
            <a:r>
              <a:rPr lang="en-US" dirty="0"/>
              <a:t>By calculation based on computer modeling</a:t>
            </a:r>
          </a:p>
          <a:p>
            <a:pPr marL="514350" indent="-514350">
              <a:buFont typeface="+mj-lt"/>
              <a:buAutoNum type="alphaUcPeriod"/>
            </a:pPr>
            <a:r>
              <a:rPr lang="en-US" dirty="0"/>
              <a:t>By measurement of field strength using calibrated equipment</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T0C06 D 9-14</a:t>
            </a:r>
          </a:p>
        </p:txBody>
      </p:sp>
    </p:spTree>
    <p:extLst>
      <p:ext uri="{BB962C8B-B14F-4D97-AF65-F5344CB8AC3E}">
        <p14:creationId xmlns:p14="http://schemas.microsoft.com/office/powerpoint/2010/main" xmlns="" val="217826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can you make sure your station stays in compliance with RF safety regulations?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By informing the FCC of any changes made in your station</a:t>
            </a:r>
          </a:p>
          <a:p>
            <a:pPr marL="514350" indent="-514350">
              <a:buFont typeface="+mj-lt"/>
              <a:buAutoNum type="alphaUcPeriod"/>
            </a:pPr>
            <a:r>
              <a:rPr lang="en-US" dirty="0"/>
              <a:t>By re-evaluating the station whenever an item in the transmitter or antenna system is changed</a:t>
            </a:r>
          </a:p>
          <a:p>
            <a:pPr marL="514350" indent="-514350">
              <a:buFont typeface="+mj-lt"/>
              <a:buAutoNum type="alphaUcPeriod"/>
            </a:pPr>
            <a:r>
              <a:rPr lang="en-US" dirty="0"/>
              <a:t>By making sure your antennas have low SWR</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T0C09 B 9-14</a:t>
            </a:r>
          </a:p>
        </p:txBody>
      </p:sp>
    </p:spTree>
    <p:extLst>
      <p:ext uri="{BB962C8B-B14F-4D97-AF65-F5344CB8AC3E}">
        <p14:creationId xmlns:p14="http://schemas.microsoft.com/office/powerpoint/2010/main" xmlns="" val="222119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actions can reduce exposure to RF radiation?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Relocate antennas</a:t>
            </a:r>
          </a:p>
          <a:p>
            <a:pPr marL="514350" indent="-514350">
              <a:buFont typeface="+mj-lt"/>
              <a:buAutoNum type="alphaUcPeriod"/>
            </a:pPr>
            <a:r>
              <a:rPr lang="en-US" dirty="0"/>
              <a:t>Relocate the transmitter</a:t>
            </a:r>
          </a:p>
          <a:p>
            <a:pPr marL="514350" indent="-514350">
              <a:buFont typeface="+mj-lt"/>
              <a:buAutoNum type="alphaUcPeriod"/>
            </a:pPr>
            <a:r>
              <a:rPr lang="en-US" dirty="0"/>
              <a:t>Increase the duty cycle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T0C08 A 9-14</a:t>
            </a:r>
          </a:p>
        </p:txBody>
      </p:sp>
    </p:spTree>
    <p:extLst>
      <p:ext uri="{BB962C8B-B14F-4D97-AF65-F5344CB8AC3E}">
        <p14:creationId xmlns:p14="http://schemas.microsoft.com/office/powerpoint/2010/main" xmlns="" val="54094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E4FDB5-EE74-1410-1C13-1A1B01E48349}"/>
              </a:ext>
            </a:extLst>
          </p:cNvPr>
          <p:cNvSpPr>
            <a:spLocks noGrp="1"/>
          </p:cNvSpPr>
          <p:nvPr>
            <p:ph type="title"/>
          </p:nvPr>
        </p:nvSpPr>
        <p:spPr/>
        <p:txBody>
          <a:bodyPr/>
          <a:lstStyle/>
          <a:p>
            <a:r>
              <a:rPr lang="en-US" dirty="0"/>
              <a:t>Mechanical Safety … Antennas &amp; Supports</a:t>
            </a:r>
          </a:p>
        </p:txBody>
      </p:sp>
      <p:sp>
        <p:nvSpPr>
          <p:cNvPr id="3" name="Content Placeholder 2">
            <a:extLst>
              <a:ext uri="{FF2B5EF4-FFF2-40B4-BE49-F238E27FC236}">
                <a16:creationId xmlns:a16="http://schemas.microsoft.com/office/drawing/2014/main" xmlns="" id="{742FEB49-5EAE-E236-9D9A-F211E4F3C507}"/>
              </a:ext>
            </a:extLst>
          </p:cNvPr>
          <p:cNvSpPr>
            <a:spLocks noGrp="1"/>
          </p:cNvSpPr>
          <p:nvPr>
            <p:ph idx="1"/>
          </p:nvPr>
        </p:nvSpPr>
        <p:spPr>
          <a:xfrm>
            <a:off x="838200" y="1491916"/>
            <a:ext cx="10515600" cy="5366084"/>
          </a:xfrm>
        </p:spPr>
        <p:txBody>
          <a:bodyPr>
            <a:normAutofit fontScale="92500" lnSpcReduction="10000"/>
          </a:bodyPr>
          <a:lstStyle/>
          <a:p>
            <a:r>
              <a:rPr lang="en-US" dirty="0"/>
              <a:t>Make sure your plans satisfy any local zoning codes or covenants or restrictions in your deed or lease</a:t>
            </a:r>
          </a:p>
          <a:p>
            <a:r>
              <a:rPr lang="en-US" dirty="0"/>
              <a:t>Place all antennas and feed lines well clear of power lines</a:t>
            </a:r>
          </a:p>
          <a:p>
            <a:r>
              <a:rPr lang="en-US" dirty="0"/>
              <a:t>A good guideline is to separate the antenna from the nearest power line by 150% of total height of tower or mast plus antenna</a:t>
            </a:r>
          </a:p>
          <a:p>
            <a:pPr lvl="1"/>
            <a:r>
              <a:rPr lang="en-US" dirty="0"/>
              <a:t>A minimum of 10 feet of clearance during a fall is required</a:t>
            </a:r>
          </a:p>
          <a:p>
            <a:r>
              <a:rPr lang="en-US" dirty="0"/>
              <a:t>Never attach an antenna or guy wire to a utility pole</a:t>
            </a:r>
          </a:p>
          <a:p>
            <a:r>
              <a:rPr lang="en-US" dirty="0"/>
              <a:t>Grounding rules for antennas and supports must be followed according to your local electrical code</a:t>
            </a:r>
          </a:p>
          <a:p>
            <a:r>
              <a:rPr lang="en-US" dirty="0"/>
              <a:t>Towers should be grounded with separate 8-foot long ground rods for each tower leg, bonded to the tower and each other</a:t>
            </a:r>
          </a:p>
          <a:p>
            <a:r>
              <a:rPr lang="en-US" dirty="0"/>
              <a:t>Place a safety wire through any turnbuckles used to tension guy lines (prevents loosening due to vibration and twisting)</a:t>
            </a:r>
          </a:p>
          <a:p>
            <a:endParaRPr lang="en-US" dirty="0"/>
          </a:p>
        </p:txBody>
      </p:sp>
    </p:spTree>
    <p:extLst>
      <p:ext uri="{BB962C8B-B14F-4D97-AF65-F5344CB8AC3E}">
        <p14:creationId xmlns:p14="http://schemas.microsoft.com/office/powerpoint/2010/main" xmlns="" val="212418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2A4183-BC6C-99B4-1450-1BCEECBC1E1E}"/>
              </a:ext>
            </a:extLst>
          </p:cNvPr>
          <p:cNvSpPr>
            <a:spLocks noGrp="1"/>
          </p:cNvSpPr>
          <p:nvPr>
            <p:ph type="title"/>
          </p:nvPr>
        </p:nvSpPr>
        <p:spPr/>
        <p:txBody>
          <a:bodyPr/>
          <a:lstStyle/>
          <a:p>
            <a:r>
              <a:rPr lang="en-US" dirty="0"/>
              <a:t>AC Safety Grounding (cont.)</a:t>
            </a:r>
          </a:p>
        </p:txBody>
      </p:sp>
      <p:sp>
        <p:nvSpPr>
          <p:cNvPr id="3" name="Content Placeholder 2">
            <a:extLst>
              <a:ext uri="{FF2B5EF4-FFF2-40B4-BE49-F238E27FC236}">
                <a16:creationId xmlns:a16="http://schemas.microsoft.com/office/drawing/2014/main" xmlns="" id="{75A16472-3F9B-C899-6790-F79AC180B446}"/>
              </a:ext>
            </a:extLst>
          </p:cNvPr>
          <p:cNvSpPr>
            <a:spLocks noGrp="1"/>
          </p:cNvSpPr>
          <p:nvPr>
            <p:ph idx="1"/>
          </p:nvPr>
        </p:nvSpPr>
        <p:spPr>
          <a:xfrm>
            <a:off x="838199" y="1825624"/>
            <a:ext cx="6011779" cy="4831849"/>
          </a:xfrm>
        </p:spPr>
        <p:txBody>
          <a:bodyPr>
            <a:normAutofit lnSpcReduction="10000"/>
          </a:bodyPr>
          <a:lstStyle/>
          <a:p>
            <a:r>
              <a:rPr lang="en-US" dirty="0"/>
              <a:t>When wiring circuits, be sure to follow the US standard …</a:t>
            </a:r>
          </a:p>
          <a:p>
            <a:pPr lvl="1"/>
            <a:r>
              <a:rPr lang="en-US" dirty="0"/>
              <a:t>Hot — black wire (occasionally red)</a:t>
            </a:r>
          </a:p>
          <a:p>
            <a:pPr lvl="1"/>
            <a:r>
              <a:rPr lang="en-US" dirty="0"/>
              <a:t>Neutral — white wire</a:t>
            </a:r>
          </a:p>
          <a:p>
            <a:pPr lvl="1"/>
            <a:r>
              <a:rPr lang="en-US" dirty="0"/>
              <a:t>Safety or equipment ground — green</a:t>
            </a:r>
          </a:p>
          <a:p>
            <a:r>
              <a:rPr lang="en-US" dirty="0"/>
              <a:t>Use cable and wire sufficiently rated for the expected current load</a:t>
            </a:r>
          </a:p>
          <a:p>
            <a:r>
              <a:rPr lang="en-US" dirty="0"/>
              <a:t>Use the proper size fuses and circuit breakers</a:t>
            </a:r>
          </a:p>
          <a:p>
            <a:r>
              <a:rPr lang="en-US" dirty="0"/>
              <a:t>Be sure fuses or circuit breakers are installed in series with the hot conductor or conductors</a:t>
            </a:r>
          </a:p>
        </p:txBody>
      </p:sp>
      <p:pic>
        <p:nvPicPr>
          <p:cNvPr id="5" name="Picture 4">
            <a:extLst>
              <a:ext uri="{FF2B5EF4-FFF2-40B4-BE49-F238E27FC236}">
                <a16:creationId xmlns:a16="http://schemas.microsoft.com/office/drawing/2014/main" xmlns="" id="{0739261B-B6A6-E0C1-5498-33BE6A7F8E2A}"/>
              </a:ext>
            </a:extLst>
          </p:cNvPr>
          <p:cNvPicPr>
            <a:picLocks noChangeAspect="1"/>
          </p:cNvPicPr>
          <p:nvPr/>
        </p:nvPicPr>
        <p:blipFill>
          <a:blip r:embed="rId2"/>
          <a:stretch>
            <a:fillRect/>
          </a:stretch>
        </p:blipFill>
        <p:spPr>
          <a:xfrm>
            <a:off x="7290137" y="1825625"/>
            <a:ext cx="4666206" cy="3997529"/>
          </a:xfrm>
          <a:prstGeom prst="rect">
            <a:avLst/>
          </a:prstGeom>
          <a:ln>
            <a:solidFill>
              <a:schemeClr val="tx1"/>
            </a:solidFill>
          </a:ln>
        </p:spPr>
      </p:pic>
    </p:spTree>
    <p:extLst>
      <p:ext uri="{BB962C8B-B14F-4D97-AF65-F5344CB8AC3E}">
        <p14:creationId xmlns:p14="http://schemas.microsoft.com/office/powerpoint/2010/main" xmlns="" val="261246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randombar(horizontal)">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39E65D-7DB4-FE94-8A81-2698EEB3550C}"/>
              </a:ext>
            </a:extLst>
          </p:cNvPr>
          <p:cNvSpPr>
            <a:spLocks noGrp="1"/>
          </p:cNvSpPr>
          <p:nvPr>
            <p:ph type="title"/>
          </p:nvPr>
        </p:nvSpPr>
        <p:spPr/>
        <p:txBody>
          <a:bodyPr/>
          <a:lstStyle/>
          <a:p>
            <a:r>
              <a:rPr lang="en-US" dirty="0"/>
              <a:t>Tower Work and Climbing Safety</a:t>
            </a:r>
          </a:p>
        </p:txBody>
      </p:sp>
      <p:sp>
        <p:nvSpPr>
          <p:cNvPr id="3" name="Content Placeholder 2">
            <a:extLst>
              <a:ext uri="{FF2B5EF4-FFF2-40B4-BE49-F238E27FC236}">
                <a16:creationId xmlns:a16="http://schemas.microsoft.com/office/drawing/2014/main" xmlns="" id="{418A6A00-9E44-30B1-2FEF-6BAF98DB54F3}"/>
              </a:ext>
            </a:extLst>
          </p:cNvPr>
          <p:cNvSpPr>
            <a:spLocks noGrp="1"/>
          </p:cNvSpPr>
          <p:nvPr>
            <p:ph idx="1"/>
          </p:nvPr>
        </p:nvSpPr>
        <p:spPr>
          <a:xfrm>
            <a:off x="838200" y="1491916"/>
            <a:ext cx="10515600" cy="5245767"/>
          </a:xfrm>
        </p:spPr>
        <p:txBody>
          <a:bodyPr>
            <a:normAutofit fontScale="92500" lnSpcReduction="10000"/>
          </a:bodyPr>
          <a:lstStyle/>
          <a:p>
            <a:r>
              <a:rPr lang="en-US" dirty="0"/>
              <a:t>Climbers and ground crew should wear appropriate protective gear any time work is under way on the tower</a:t>
            </a:r>
          </a:p>
          <a:p>
            <a:r>
              <a:rPr lang="en-US" dirty="0"/>
              <a:t>Be sure to get sufficient training on safe tower climbing techniques before beginning, use appropriate tie-off to the tower at all times, and always wear an approved climbing harness</a:t>
            </a:r>
          </a:p>
          <a:p>
            <a:r>
              <a:rPr lang="en-US" dirty="0"/>
              <a:t>Never climb a crank-up tower supported only by the cable that supports the sections</a:t>
            </a:r>
          </a:p>
          <a:p>
            <a:r>
              <a:rPr lang="en-US" dirty="0"/>
              <a:t>Double-check all climbing belts and lanyards before climbing</a:t>
            </a:r>
          </a:p>
          <a:p>
            <a:r>
              <a:rPr lang="en-US" dirty="0"/>
              <a:t>Make sure all ropes and load-bearing hardware are in good condition before placing them in service</a:t>
            </a:r>
          </a:p>
          <a:p>
            <a:r>
              <a:rPr lang="en-US" dirty="0"/>
              <a:t>Use a gin pole so that you do not have to hoist things directly</a:t>
            </a:r>
          </a:p>
          <a:p>
            <a:r>
              <a:rPr lang="en-US" dirty="0"/>
              <a:t>Double-check the latest weather report</a:t>
            </a:r>
          </a:p>
          <a:p>
            <a:r>
              <a:rPr lang="en-US" dirty="0"/>
              <a:t>Avoid climbing alone</a:t>
            </a:r>
          </a:p>
          <a:p>
            <a:endParaRPr lang="en-US" dirty="0"/>
          </a:p>
          <a:p>
            <a:endParaRPr lang="en-US" dirty="0"/>
          </a:p>
        </p:txBody>
      </p:sp>
    </p:spTree>
    <p:extLst>
      <p:ext uri="{BB962C8B-B14F-4D97-AF65-F5344CB8AC3E}">
        <p14:creationId xmlns:p14="http://schemas.microsoft.com/office/powerpoint/2010/main" xmlns="" val="36024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699655" y="2664980"/>
            <a:ext cx="105156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18901479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an important safety precaution to observe when putting up an antenna tower?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Wear a ground strap connected to your wrist at all times</a:t>
            </a:r>
          </a:p>
          <a:p>
            <a:pPr marL="514350" indent="-514350">
              <a:buFont typeface="+mj-lt"/>
              <a:buAutoNum type="alphaUcPeriod"/>
            </a:pPr>
            <a:r>
              <a:rPr lang="en-US" dirty="0"/>
              <a:t>Insulate the base of the tower to avoid lightning strikes</a:t>
            </a:r>
          </a:p>
          <a:p>
            <a:pPr marL="514350" indent="-514350">
              <a:buFont typeface="+mj-lt"/>
              <a:buAutoNum type="alphaUcPeriod"/>
            </a:pPr>
            <a:r>
              <a:rPr lang="en-US" dirty="0"/>
              <a:t>Look for and stay clear of any overhead electrical wires</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T0B04 C 9-17</a:t>
            </a:r>
          </a:p>
        </p:txBody>
      </p:sp>
    </p:spTree>
    <p:extLst>
      <p:ext uri="{BB962C8B-B14F-4D97-AF65-F5344CB8AC3E}">
        <p14:creationId xmlns:p14="http://schemas.microsoft.com/office/powerpoint/2010/main" xmlns="" val="211691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the purpose of a safety wire through a turnbuckle used to tension guy lines?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Secure the guy line if the turnbuckle breaks</a:t>
            </a:r>
          </a:p>
          <a:p>
            <a:pPr marL="514350" indent="-514350">
              <a:buFont typeface="+mj-lt"/>
              <a:buAutoNum type="alphaUcPeriod"/>
            </a:pPr>
            <a:r>
              <a:rPr lang="en-US" dirty="0"/>
              <a:t>Prevent loosening of the turnbuckle from vibration</a:t>
            </a:r>
          </a:p>
          <a:p>
            <a:pPr marL="514350" indent="-514350">
              <a:buFont typeface="+mj-lt"/>
              <a:buAutoNum type="alphaUcPeriod"/>
            </a:pPr>
            <a:r>
              <a:rPr lang="en-US" dirty="0"/>
              <a:t>Provide a ground path for lightning strikes</a:t>
            </a:r>
          </a:p>
          <a:p>
            <a:pPr marL="514350" indent="-514350">
              <a:buFont typeface="+mj-lt"/>
              <a:buAutoNum type="alphaUcPeriod"/>
            </a:pPr>
            <a:r>
              <a:rPr lang="en-US" dirty="0"/>
              <a:t>Provide an ability to measure for proper tensioning</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T0B05 B 9-17</a:t>
            </a:r>
          </a:p>
        </p:txBody>
      </p:sp>
    </p:spTree>
    <p:extLst>
      <p:ext uri="{BB962C8B-B14F-4D97-AF65-F5344CB8AC3E}">
        <p14:creationId xmlns:p14="http://schemas.microsoft.com/office/powerpoint/2010/main" xmlns="" val="583747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the minimum safe distance from a power line to allow when installing an antenna?</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Add the height of the antenna to the height of the power line and multiply by a factor of 1.5</a:t>
            </a:r>
          </a:p>
          <a:p>
            <a:pPr marL="514350" indent="-514350">
              <a:buFont typeface="+mj-lt"/>
              <a:buAutoNum type="alphaUcPeriod"/>
            </a:pPr>
            <a:r>
              <a:rPr lang="en-US" dirty="0"/>
              <a:t>The height of the power line above ground</a:t>
            </a:r>
          </a:p>
          <a:p>
            <a:pPr marL="514350" indent="-514350">
              <a:buFont typeface="+mj-lt"/>
              <a:buAutoNum type="alphaUcPeriod"/>
            </a:pPr>
            <a:r>
              <a:rPr lang="en-US" dirty="0"/>
              <a:t>1/2 wavelength at the operating frequency</a:t>
            </a:r>
          </a:p>
          <a:p>
            <a:pPr marL="514350" indent="-514350">
              <a:buFont typeface="+mj-lt"/>
              <a:buAutoNum type="alphaUcPeriod"/>
            </a:pPr>
            <a:r>
              <a:rPr lang="en-US" dirty="0"/>
              <a:t>Enough so that if the antenna falls, no part of it can come closer than 10 feet to the power wires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T0B06 D 9-17</a:t>
            </a:r>
          </a:p>
        </p:txBody>
      </p:sp>
    </p:spTree>
    <p:extLst>
      <p:ext uri="{BB962C8B-B14F-4D97-AF65-F5344CB8AC3E}">
        <p14:creationId xmlns:p14="http://schemas.microsoft.com/office/powerpoint/2010/main" xmlns="" val="125283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is a proper grounding method for a tower?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A single four-foot ground rod, driven into the ground no more than 12 inches from the base</a:t>
            </a:r>
          </a:p>
          <a:p>
            <a:pPr marL="514350" indent="-514350">
              <a:buFont typeface="+mj-lt"/>
              <a:buAutoNum type="alphaUcPeriod"/>
            </a:pPr>
            <a:r>
              <a:rPr lang="en-US" dirty="0"/>
              <a:t>A ferrite-core RF choke connected between the tower and ground</a:t>
            </a:r>
          </a:p>
          <a:p>
            <a:pPr marL="514350" indent="-514350">
              <a:buFont typeface="+mj-lt"/>
              <a:buAutoNum type="alphaUcPeriod"/>
            </a:pPr>
            <a:r>
              <a:rPr lang="en-US" dirty="0"/>
              <a:t>A connection between the tower base and a cold water pipe</a:t>
            </a:r>
          </a:p>
          <a:p>
            <a:pPr marL="514350" indent="-514350">
              <a:buFont typeface="+mj-lt"/>
              <a:buAutoNum type="alphaUcPeriod"/>
            </a:pPr>
            <a:r>
              <a:rPr lang="en-US" dirty="0"/>
              <a:t>Separate eight-foot ground rods for each tower leg, bonded to the tower and each other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T0B08 D 9-17</a:t>
            </a:r>
          </a:p>
        </p:txBody>
      </p:sp>
    </p:spTree>
    <p:extLst>
      <p:ext uri="{BB962C8B-B14F-4D97-AF65-F5344CB8AC3E}">
        <p14:creationId xmlns:p14="http://schemas.microsoft.com/office/powerpoint/2010/main" xmlns="" val="660867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Why should you avoid attaching an antenna to a utility pole?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The antenna will not work properly because of induced voltages</a:t>
            </a:r>
          </a:p>
          <a:p>
            <a:pPr marL="514350" indent="-514350">
              <a:buFont typeface="+mj-lt"/>
              <a:buAutoNum type="alphaUcPeriod"/>
            </a:pPr>
            <a:r>
              <a:rPr lang="en-US" dirty="0"/>
              <a:t>The 60 Hz radiations from the feed line may increase the SWR</a:t>
            </a:r>
          </a:p>
          <a:p>
            <a:pPr marL="514350" indent="-514350">
              <a:buFont typeface="+mj-lt"/>
              <a:buAutoNum type="alphaUcPeriod"/>
            </a:pPr>
            <a:r>
              <a:rPr lang="en-US" dirty="0"/>
              <a:t>The antenna could contact high-voltage power lines</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T0B09 C 9-17</a:t>
            </a:r>
          </a:p>
        </p:txBody>
      </p:sp>
    </p:spTree>
    <p:extLst>
      <p:ext uri="{BB962C8B-B14F-4D97-AF65-F5344CB8AC3E}">
        <p14:creationId xmlns:p14="http://schemas.microsoft.com/office/powerpoint/2010/main" xmlns="" val="136441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required when climbing an antenna tower?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Have sufficient training on safe tower climbing techniques</a:t>
            </a:r>
          </a:p>
          <a:p>
            <a:pPr marL="514350" indent="-514350">
              <a:buFont typeface="+mj-lt"/>
              <a:buAutoNum type="alphaUcPeriod"/>
            </a:pPr>
            <a:r>
              <a:rPr lang="en-US" dirty="0"/>
              <a:t>Use appropriate tie-off to the tower at all times</a:t>
            </a:r>
          </a:p>
          <a:p>
            <a:pPr marL="514350" indent="-514350">
              <a:buFont typeface="+mj-lt"/>
              <a:buAutoNum type="alphaUcPeriod"/>
            </a:pPr>
            <a:r>
              <a:rPr lang="en-US" dirty="0"/>
              <a:t>Always wear an approved climbing harness</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T0B02 D 9-19</a:t>
            </a:r>
          </a:p>
        </p:txBody>
      </p:sp>
    </p:spTree>
    <p:extLst>
      <p:ext uri="{BB962C8B-B14F-4D97-AF65-F5344CB8AC3E}">
        <p14:creationId xmlns:p14="http://schemas.microsoft.com/office/powerpoint/2010/main" xmlns="" val="252447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Under what circumstances is it safe to climb a tower without a helper or observer?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When no electrical work is being performed</a:t>
            </a:r>
          </a:p>
          <a:p>
            <a:pPr marL="514350" indent="-514350">
              <a:buFont typeface="+mj-lt"/>
              <a:buAutoNum type="alphaUcPeriod"/>
            </a:pPr>
            <a:r>
              <a:rPr lang="en-US" dirty="0"/>
              <a:t>When no mechanical work is being performed</a:t>
            </a:r>
          </a:p>
          <a:p>
            <a:pPr marL="514350" indent="-514350">
              <a:buFont typeface="+mj-lt"/>
              <a:buAutoNum type="alphaUcPeriod"/>
            </a:pPr>
            <a:r>
              <a:rPr lang="en-US" dirty="0"/>
              <a:t>When the work being done is not more than 20 feet above the ground</a:t>
            </a:r>
          </a:p>
          <a:p>
            <a:pPr marL="514350" indent="-514350">
              <a:buFont typeface="+mj-lt"/>
              <a:buAutoNum type="alphaUcPeriod"/>
            </a:pPr>
            <a:r>
              <a:rPr lang="en-US" dirty="0"/>
              <a:t>Never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T0B03 D 9-19</a:t>
            </a:r>
          </a:p>
        </p:txBody>
      </p:sp>
    </p:spTree>
    <p:extLst>
      <p:ext uri="{BB962C8B-B14F-4D97-AF65-F5344CB8AC3E}">
        <p14:creationId xmlns:p14="http://schemas.microsoft.com/office/powerpoint/2010/main" xmlns="" val="107500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an important safety rule to remember when using a crank-up tower?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This type of tower must never be painted</a:t>
            </a:r>
          </a:p>
          <a:p>
            <a:pPr marL="514350" indent="-514350">
              <a:buFont typeface="+mj-lt"/>
              <a:buAutoNum type="alphaUcPeriod"/>
            </a:pPr>
            <a:r>
              <a:rPr lang="en-US" dirty="0"/>
              <a:t>This type of tower must never be grounded</a:t>
            </a:r>
          </a:p>
          <a:p>
            <a:pPr marL="514350" indent="-514350">
              <a:buFont typeface="+mj-lt"/>
              <a:buAutoNum type="alphaUcPeriod"/>
            </a:pPr>
            <a:r>
              <a:rPr lang="en-US" dirty="0"/>
              <a:t>This type of tower must not be climbed unless it is retracted, or mechanical safety locking devices have been installed</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T0B07 C 9-19</a:t>
            </a:r>
          </a:p>
        </p:txBody>
      </p:sp>
    </p:spTree>
    <p:extLst>
      <p:ext uri="{BB962C8B-B14F-4D97-AF65-F5344CB8AC3E}">
        <p14:creationId xmlns:p14="http://schemas.microsoft.com/office/powerpoint/2010/main" xmlns="" val="281472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390A2-2C1D-2EFE-6B51-63E7C1A1EDAF}"/>
              </a:ext>
            </a:extLst>
          </p:cNvPr>
          <p:cNvSpPr>
            <a:spLocks noGrp="1"/>
          </p:cNvSpPr>
          <p:nvPr>
            <p:ph type="title"/>
          </p:nvPr>
        </p:nvSpPr>
        <p:spPr/>
        <p:txBody>
          <a:bodyPr/>
          <a:lstStyle/>
          <a:p>
            <a:r>
              <a:rPr lang="en-US" dirty="0"/>
              <a:t>Lightning Protection</a:t>
            </a:r>
          </a:p>
        </p:txBody>
      </p:sp>
      <p:sp>
        <p:nvSpPr>
          <p:cNvPr id="3" name="Content Placeholder 2">
            <a:extLst>
              <a:ext uri="{FF2B5EF4-FFF2-40B4-BE49-F238E27FC236}">
                <a16:creationId xmlns:a16="http://schemas.microsoft.com/office/drawing/2014/main" xmlns="" id="{10E62642-7A1A-F522-6353-550671D78887}"/>
              </a:ext>
            </a:extLst>
          </p:cNvPr>
          <p:cNvSpPr>
            <a:spLocks noGrp="1"/>
          </p:cNvSpPr>
          <p:nvPr>
            <p:ph idx="1"/>
          </p:nvPr>
        </p:nvSpPr>
        <p:spPr>
          <a:xfrm>
            <a:off x="838200" y="1825625"/>
            <a:ext cx="10515600" cy="4783722"/>
          </a:xfrm>
        </p:spPr>
        <p:txBody>
          <a:bodyPr>
            <a:normAutofit fontScale="92500"/>
          </a:bodyPr>
          <a:lstStyle/>
          <a:p>
            <a:r>
              <a:rPr lang="en-US" dirty="0"/>
              <a:t>Lightning protection is intended to provide fire protection for your home</a:t>
            </a:r>
          </a:p>
          <a:p>
            <a:r>
              <a:rPr lang="en-US" dirty="0"/>
              <a:t>Starting at your antennas, all towers, masts, and antenna mounts should be grounded according to local building and electrical codes</a:t>
            </a:r>
          </a:p>
          <a:p>
            <a:r>
              <a:rPr lang="en-US" dirty="0"/>
              <a:t>Connections are made at the tower base though a large-diameter wire to a ground rod</a:t>
            </a:r>
          </a:p>
          <a:p>
            <a:r>
              <a:rPr lang="en-US" dirty="0"/>
              <a:t>Ground connections should be as short and direct as possible — avoid sharp bends</a:t>
            </a:r>
          </a:p>
          <a:p>
            <a:r>
              <a:rPr lang="en-US" dirty="0"/>
              <a:t>Use lightning arrestors grounded to a common plate that is in turn connected to a nearby external ground</a:t>
            </a:r>
          </a:p>
          <a:p>
            <a:r>
              <a:rPr lang="en-US" dirty="0"/>
              <a:t>All ground rods and earth connections must be bonded together with heavy wire</a:t>
            </a:r>
          </a:p>
        </p:txBody>
      </p:sp>
    </p:spTree>
    <p:extLst>
      <p:ext uri="{BB962C8B-B14F-4D97-AF65-F5344CB8AC3E}">
        <p14:creationId xmlns:p14="http://schemas.microsoft.com/office/powerpoint/2010/main" xmlns="" val="36667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B84305-63D3-9AD2-ABB4-144E30A3DA36}"/>
              </a:ext>
            </a:extLst>
          </p:cNvPr>
          <p:cNvSpPr>
            <a:spLocks noGrp="1"/>
          </p:cNvSpPr>
          <p:nvPr>
            <p:ph type="title"/>
          </p:nvPr>
        </p:nvSpPr>
        <p:spPr>
          <a:xfrm>
            <a:off x="637032" y="1223450"/>
            <a:ext cx="10515600" cy="1325563"/>
          </a:xfrm>
        </p:spPr>
        <p:txBody>
          <a:bodyPr/>
          <a:lstStyle/>
          <a:p>
            <a:pPr algn="ctr"/>
            <a:r>
              <a:rPr lang="en-US" b="1" dirty="0">
                <a:solidFill>
                  <a:srgbClr val="DA3427"/>
                </a:solidFill>
              </a:rPr>
              <a:t>END OF MODULE 9</a:t>
            </a:r>
          </a:p>
        </p:txBody>
      </p:sp>
      <p:pic>
        <p:nvPicPr>
          <p:cNvPr id="3" name="Picture 2">
            <a:extLst>
              <a:ext uri="{FF2B5EF4-FFF2-40B4-BE49-F238E27FC236}">
                <a16:creationId xmlns:a16="http://schemas.microsoft.com/office/drawing/2014/main" xmlns="" id="{CB16509D-3563-9675-A4FD-47C0B9202C93}"/>
              </a:ext>
            </a:extLst>
          </p:cNvPr>
          <p:cNvPicPr>
            <a:picLocks noChangeAspect="1"/>
          </p:cNvPicPr>
          <p:nvPr/>
        </p:nvPicPr>
        <p:blipFill>
          <a:blip r:embed="rId2"/>
          <a:stretch>
            <a:fillRect/>
          </a:stretch>
        </p:blipFill>
        <p:spPr>
          <a:xfrm>
            <a:off x="2766920" y="3803904"/>
            <a:ext cx="5773576" cy="1830646"/>
          </a:xfrm>
          <a:prstGeom prst="rect">
            <a:avLst/>
          </a:prstGeom>
        </p:spPr>
      </p:pic>
    </p:spTree>
    <p:extLst>
      <p:ext uri="{BB962C8B-B14F-4D97-AF65-F5344CB8AC3E}">
        <p14:creationId xmlns:p14="http://schemas.microsoft.com/office/powerpoint/2010/main" xmlns="" val="949411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699655" y="2664980"/>
            <a:ext cx="105156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2500279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health hazard is presented by electrical current flowing through the body?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It may cause injury by heating tissue</a:t>
            </a:r>
          </a:p>
          <a:p>
            <a:pPr marL="514350" indent="-514350">
              <a:buFont typeface="+mj-lt"/>
              <a:buAutoNum type="alphaUcPeriod"/>
            </a:pPr>
            <a:r>
              <a:rPr lang="en-US" dirty="0"/>
              <a:t>It may disrupt the electrical functions of cells</a:t>
            </a:r>
          </a:p>
          <a:p>
            <a:pPr marL="514350" indent="-514350">
              <a:buFont typeface="+mj-lt"/>
              <a:buAutoNum type="alphaUcPeriod"/>
            </a:pPr>
            <a:r>
              <a:rPr lang="en-US" dirty="0"/>
              <a:t>It may cause involuntary muscle contractions</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T0A02 D 9-2</a:t>
            </a:r>
          </a:p>
        </p:txBody>
      </p:sp>
    </p:spTree>
    <p:extLst>
      <p:ext uri="{BB962C8B-B14F-4D97-AF65-F5344CB8AC3E}">
        <p14:creationId xmlns:p14="http://schemas.microsoft.com/office/powerpoint/2010/main" xmlns="" val="211449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3793</Words>
  <Application>Microsoft Office PowerPoint</Application>
  <PresentationFormat>Custom</PresentationFormat>
  <Paragraphs>410</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Slide 1</vt:lpstr>
      <vt:lpstr>Amateur Radio Technician Exam Prep Course</vt:lpstr>
      <vt:lpstr>Electrical Injuries</vt:lpstr>
      <vt:lpstr>Avoiding Electrical Hazards</vt:lpstr>
      <vt:lpstr>AC Safety Grounding</vt:lpstr>
      <vt:lpstr>AC Safety Grounding (cont.)</vt:lpstr>
      <vt:lpstr>Lightning Protection</vt:lpstr>
      <vt:lpstr>PRACTICE QUESTIONS</vt:lpstr>
      <vt:lpstr>What health hazard is presented by electrical current flowing through the body?</vt:lpstr>
      <vt:lpstr>What hazard exists in a power supply immediately after turning it off?</vt:lpstr>
      <vt:lpstr>In the United States, what circuit does black wire insulation indicate in a three-wire 120 V cable?</vt:lpstr>
      <vt:lpstr>What is a good way to guard against electrical shock at your station?</vt:lpstr>
      <vt:lpstr>Where should a fuse or circuit breaker be installed in a 120V AC power circuit?</vt:lpstr>
      <vt:lpstr>Where should a lightning arrester be installed in a coaxial feed line?</vt:lpstr>
      <vt:lpstr>What should be done to all external ground rods or earth connections?</vt:lpstr>
      <vt:lpstr>Which of the following is good practice when installing ground wires on a tower for lightning protection?</vt:lpstr>
      <vt:lpstr>Which of the following is true when installing grounding conductors used for lightning protection?</vt:lpstr>
      <vt:lpstr>Which of the following establishes grounding requirements for an amateur radio tower or antenna?</vt:lpstr>
      <vt:lpstr>Managing RF in Your Station</vt:lpstr>
      <vt:lpstr>Bonding Tips</vt:lpstr>
      <vt:lpstr>RF Interference (RFI) and Filters</vt:lpstr>
      <vt:lpstr>Filters (cont.)</vt:lpstr>
      <vt:lpstr>Interference from Amateur Transmissions</vt:lpstr>
      <vt:lpstr>Harmonics, Spurious Emissions &amp; Leakage</vt:lpstr>
      <vt:lpstr>Good Practices in Your Station</vt:lpstr>
      <vt:lpstr>RFI and Neighbors</vt:lpstr>
      <vt:lpstr>PRACTICE QUESTIONS</vt:lpstr>
      <vt:lpstr>Which of the following conductors is preferred for bonding at RF?</vt:lpstr>
      <vt:lpstr>What is a symptom of RF feedback in a transmitter or transceiver?</vt:lpstr>
      <vt:lpstr>Which of the following could you use to cure distorted audio caused by RF current on the shield of a microphone cable?</vt:lpstr>
      <vt:lpstr>Which of the following can cause radio frequency interference?</vt:lpstr>
      <vt:lpstr>What would cause a broadcast AM or FM radio to receive an amateur radio transmission unintentionally?</vt:lpstr>
      <vt:lpstr>How can fundamental overload of a non-amateur radio or TV receiver by an amateur signal be reduced or eliminated?</vt:lpstr>
      <vt:lpstr>Which of the following can reduce overload of a VHF transceiver by a nearby commercial FM station?</vt:lpstr>
      <vt:lpstr>What should be the first step to resolve non-fiber optic cable TV interference caused by your amateur radio transmission?</vt:lpstr>
      <vt:lpstr>Which of the following is a reason to use shielded wire?</vt:lpstr>
      <vt:lpstr>Which of the following actions should you take if a neighbor tells you that your station’s transmissions are interfering with their radio or TV reception?</vt:lpstr>
      <vt:lpstr>What should you do if something in a neighbor’s home is causing harmful interference to your amateur station?</vt:lpstr>
      <vt:lpstr>RF Exposure</vt:lpstr>
      <vt:lpstr>Exposure Limits</vt:lpstr>
      <vt:lpstr>Exposure Limits (refer to previous slide)</vt:lpstr>
      <vt:lpstr>Averaging and Duty Cycle</vt:lpstr>
      <vt:lpstr>Evaluating Exposure</vt:lpstr>
      <vt:lpstr>Exposure Safety Measures</vt:lpstr>
      <vt:lpstr>PRACTICE QUESTIONS</vt:lpstr>
      <vt:lpstr>What type of radiation are radio signals?</vt:lpstr>
      <vt:lpstr>Why do exposure limits vary with frequency?</vt:lpstr>
      <vt:lpstr>What hazard is created by touching an antenna during a transmission?</vt:lpstr>
      <vt:lpstr>How does RF radiation differ from ionizing radiation (radioactivity)?</vt:lpstr>
      <vt:lpstr>Who is responsible for ensuring that no person is exposed to RF energy above the FCC exposure limits?</vt:lpstr>
      <vt:lpstr>At which of the following frequencies does maximum permissible exposure have the lowest value?</vt:lpstr>
      <vt:lpstr>How does the allowable power density for RF safety change if duty cycle changes from 100 percent to 50 percent?</vt:lpstr>
      <vt:lpstr>Why is duty cycle one of the factors used to determine safe RF radiation exposure levels?</vt:lpstr>
      <vt:lpstr>What is the definition of duty cycle during the averaging time for RF exposure?</vt:lpstr>
      <vt:lpstr>What factors affect the RF exposure of people near an amateur station antenna?</vt:lpstr>
      <vt:lpstr>Which of the following is an acceptable method to determine whether your station complies with FCC RF exposure regulations?</vt:lpstr>
      <vt:lpstr>How can you make sure your station stays in compliance with RF safety regulations?</vt:lpstr>
      <vt:lpstr>Which of the following actions can reduce exposure to RF radiation?</vt:lpstr>
      <vt:lpstr>Mechanical Safety … Antennas &amp; Supports</vt:lpstr>
      <vt:lpstr>Tower Work and Climbing Safety</vt:lpstr>
      <vt:lpstr>PRACTICE QUESTIONS</vt:lpstr>
      <vt:lpstr>Which of the following is an important safety precaution to observe when putting up an antenna tower?</vt:lpstr>
      <vt:lpstr>What is the purpose of a safety wire through a turnbuckle used to tension guy lines?</vt:lpstr>
      <vt:lpstr>What is the minimum safe distance from a power line to allow when installing an antenna?</vt:lpstr>
      <vt:lpstr>Which is a proper grounding method for a tower?</vt:lpstr>
      <vt:lpstr>Why should you avoid attaching an antenna to a utility pole?</vt:lpstr>
      <vt:lpstr>What is required when climbing an antenna tower?</vt:lpstr>
      <vt:lpstr>Under what circumstances is it safe to climb a tower without a helper or observer?</vt:lpstr>
      <vt:lpstr>Which of the following is an important safety rule to remember when using a crank-up tower?</vt:lpstr>
      <vt:lpstr>END OF MODULE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Kilpatrick</dc:creator>
  <cp:lastModifiedBy>Kathy</cp:lastModifiedBy>
  <cp:revision>44</cp:revision>
  <dcterms:created xsi:type="dcterms:W3CDTF">2022-05-19T11:58:59Z</dcterms:created>
  <dcterms:modified xsi:type="dcterms:W3CDTF">2024-09-11T19:33:23Z</dcterms:modified>
</cp:coreProperties>
</file>