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A77C-C4E4-4848-933E-C7A6BCCAE6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B55E9-194A-4E98-903B-00039CEFD4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K0ILP.NC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l.org/shop/Licensing-Education-and-Trainin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l.org/examreview" TargetMode="External"/><Relationship Id="rId2" Type="http://schemas.openxmlformats.org/officeDocument/2006/relationships/hyperlink" Target="http://www.arrl.org/general-class-license-manua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l.org/online-exam-session" TargetMode="External"/><Relationship Id="rId2" Type="http://schemas.openxmlformats.org/officeDocument/2006/relationships/hyperlink" Target="http://www.arrl.org/exa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9AA233E-AA3E-4FDD-7A99-F4B86BBCEC2B}"/>
              </a:ext>
            </a:extLst>
          </p:cNvPr>
          <p:cNvSpPr/>
          <p:nvPr/>
        </p:nvSpPr>
        <p:spPr>
          <a:xfrm>
            <a:off x="3204" y="3377725"/>
            <a:ext cx="9144000" cy="474487"/>
          </a:xfrm>
          <a:prstGeom prst="rect">
            <a:avLst/>
          </a:prstGeom>
          <a:solidFill>
            <a:srgbClr val="8787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3408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F7DCE88-E9DB-0B9E-5C8E-C865854A86B8}"/>
              </a:ext>
            </a:extLst>
          </p:cNvPr>
          <p:cNvSpPr/>
          <p:nvPr/>
        </p:nvSpPr>
        <p:spPr>
          <a:xfrm>
            <a:off x="0" y="260390"/>
            <a:ext cx="9144000" cy="31173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3408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8AEA185-0AF7-2CEA-61D9-125BD24EF643}"/>
              </a:ext>
            </a:extLst>
          </p:cNvPr>
          <p:cNvSpPr txBox="1"/>
          <p:nvPr/>
        </p:nvSpPr>
        <p:spPr>
          <a:xfrm>
            <a:off x="119268" y="964438"/>
            <a:ext cx="801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7EA77"/>
                </a:solidFill>
                <a:latin typeface="Bahnschrift SemiBold Condensed" panose="020B0502040204020203" pitchFamily="34" charset="0"/>
              </a:rPr>
              <a:t>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7E7735F-E768-E65C-68C5-C58E208D2A00}"/>
              </a:ext>
            </a:extLst>
          </p:cNvPr>
          <p:cNvSpPr txBox="1"/>
          <p:nvPr/>
        </p:nvSpPr>
        <p:spPr>
          <a:xfrm>
            <a:off x="637729" y="820398"/>
            <a:ext cx="1179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7EA77"/>
                </a:solidFill>
                <a:latin typeface="Bahnschrift SemiBold Condensed" panose="020B0502040204020203" pitchFamily="34" charset="0"/>
                <a:ea typeface="Yu Gothic UI" panose="020B0500000000000000" pitchFamily="34" charset="-128"/>
              </a:rPr>
              <a:t>ARRL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A96BB73-5953-7B0B-EC4A-7087ED917660}"/>
              </a:ext>
            </a:extLst>
          </p:cNvPr>
          <p:cNvSpPr txBox="1"/>
          <p:nvPr/>
        </p:nvSpPr>
        <p:spPr>
          <a:xfrm>
            <a:off x="7981771" y="734876"/>
            <a:ext cx="96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TENTH EDITION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220DABC-DDFB-7460-866F-74511D41AA16}"/>
              </a:ext>
            </a:extLst>
          </p:cNvPr>
          <p:cNvSpPr txBox="1"/>
          <p:nvPr/>
        </p:nvSpPr>
        <p:spPr>
          <a:xfrm>
            <a:off x="358923" y="1358978"/>
            <a:ext cx="84173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GENERAL CLASS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09E6011-ED69-D9EF-CCDC-80A219ECB46C}"/>
              </a:ext>
            </a:extLst>
          </p:cNvPr>
          <p:cNvSpPr txBox="1"/>
          <p:nvPr/>
        </p:nvSpPr>
        <p:spPr>
          <a:xfrm>
            <a:off x="233849" y="2647291"/>
            <a:ext cx="36693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 Narrow" panose="020B0606020202030204" pitchFamily="34" charset="0"/>
              </a:rPr>
              <a:t>LICENSE COURSE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9D15708-65B3-B8B3-2031-303FAF48EDDC}"/>
              </a:ext>
            </a:extLst>
          </p:cNvPr>
          <p:cNvSpPr txBox="1"/>
          <p:nvPr/>
        </p:nvSpPr>
        <p:spPr>
          <a:xfrm>
            <a:off x="4158687" y="2741645"/>
            <a:ext cx="3484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7EA77"/>
                </a:solidFill>
                <a:latin typeface="Bahnschrift SemiBold Condensed" panose="020B0502040204020203" pitchFamily="34" charset="0"/>
              </a:rPr>
              <a:t>FOR </a:t>
            </a:r>
            <a:r>
              <a:rPr lang="en-US" sz="2400" b="1" dirty="0" smtClean="0">
                <a:solidFill>
                  <a:srgbClr val="F7EA77"/>
                </a:solidFill>
                <a:latin typeface="Bahnschrift SemiBold Condensed" panose="020B0502040204020203" pitchFamily="34" charset="0"/>
              </a:rPr>
              <a:t> HAM </a:t>
            </a:r>
            <a:r>
              <a:rPr lang="en-US" sz="2400" b="1" dirty="0">
                <a:solidFill>
                  <a:srgbClr val="F7EA77"/>
                </a:solidFill>
                <a:latin typeface="Bahnschrift SemiBold Condensed" panose="020B0502040204020203" pitchFamily="34" charset="0"/>
              </a:rPr>
              <a:t>RADIO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1E82B10-8A61-3F3B-5465-13542D779257}"/>
              </a:ext>
            </a:extLst>
          </p:cNvPr>
          <p:cNvSpPr/>
          <p:nvPr/>
        </p:nvSpPr>
        <p:spPr>
          <a:xfrm>
            <a:off x="3204" y="3842555"/>
            <a:ext cx="9144000" cy="792785"/>
          </a:xfrm>
          <a:prstGeom prst="rect">
            <a:avLst/>
          </a:prstGeom>
          <a:solidFill>
            <a:srgbClr val="F7E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3408E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B740A69-4D01-CD3F-CA49-9B3641D6746C}"/>
              </a:ext>
            </a:extLst>
          </p:cNvPr>
          <p:cNvSpPr txBox="1"/>
          <p:nvPr/>
        </p:nvSpPr>
        <p:spPr>
          <a:xfrm>
            <a:off x="1035110" y="3943208"/>
            <a:ext cx="5460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All You Need to Pass Your General Class Exam!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8F47E2C6-758C-93F4-9DBF-7BDF1FA0C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866" y="4811811"/>
            <a:ext cx="1750463" cy="157184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BDB340B4-A42A-C8E0-F3C8-8BDDCF272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3218"/>
            <a:ext cx="1134454" cy="151260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9F7CD733-B363-CE30-5DA7-2AB43FBEC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743" y="4537371"/>
            <a:ext cx="2015762" cy="2031815"/>
          </a:xfrm>
          <a:prstGeom prst="rect">
            <a:avLst/>
          </a:prstGeom>
          <a:ln w="19050">
            <a:solidFill>
              <a:srgbClr val="23408E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FC176A0A-D55B-759F-35D2-4456E9FF04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773" y="4147931"/>
            <a:ext cx="1685654" cy="2247539"/>
          </a:xfrm>
          <a:prstGeom prst="rect">
            <a:avLst/>
          </a:prstGeom>
          <a:ln w="19050">
            <a:solidFill>
              <a:srgbClr val="87878D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7542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3"/>
          <p:cNvSpPr txBox="1">
            <a:spLocks noChangeArrowheads="1"/>
          </p:cNvSpPr>
          <p:nvPr/>
        </p:nvSpPr>
        <p:spPr bwMode="auto">
          <a:xfrm rot="5400000">
            <a:off x="5661841" y="3228946"/>
            <a:ext cx="612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http://www.arrl.org/graphical-frequency-allocations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1CAA624-DF76-C772-FDF2-472AC7344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1" y="0"/>
            <a:ext cx="683089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269366"/>
            <a:ext cx="8229600" cy="1356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b="1" dirty="0"/>
              <a:t>General Privileges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56C576B4-B8AF-FA58-8EAA-A617F548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82440855"/>
              </p:ext>
            </p:extLst>
          </p:nvPr>
        </p:nvGraphicFramePr>
        <p:xfrm>
          <a:off x="550235" y="947453"/>
          <a:ext cx="8048847" cy="734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77">
                  <a:extLst>
                    <a:ext uri="{9D8B030D-6E8A-4147-A177-3AD203B41FA5}">
                      <a16:colId xmlns="" xmlns:a16="http://schemas.microsoft.com/office/drawing/2014/main" val="334978904"/>
                    </a:ext>
                  </a:extLst>
                </a:gridCol>
                <a:gridCol w="1626781">
                  <a:extLst>
                    <a:ext uri="{9D8B030D-6E8A-4147-A177-3AD203B41FA5}">
                      <a16:colId xmlns="" xmlns:a16="http://schemas.microsoft.com/office/drawing/2014/main" val="1365003928"/>
                    </a:ext>
                  </a:extLst>
                </a:gridCol>
                <a:gridCol w="2868133">
                  <a:extLst>
                    <a:ext uri="{9D8B030D-6E8A-4147-A177-3AD203B41FA5}">
                      <a16:colId xmlns="" xmlns:a16="http://schemas.microsoft.com/office/drawing/2014/main" val="1718391681"/>
                    </a:ext>
                  </a:extLst>
                </a:gridCol>
                <a:gridCol w="2777756">
                  <a:extLst>
                    <a:ext uri="{9D8B030D-6E8A-4147-A177-3AD203B41FA5}">
                      <a16:colId xmlns="" xmlns:a16="http://schemas.microsoft.com/office/drawing/2014/main" val="1336517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10277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2200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135.7-137.8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W EIRP maximum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576844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630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472-479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W EIRP max (see AK exception)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628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1.800-2.000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1130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3.525-3.600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00364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3.800-4.000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226697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5330.5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W PEP max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22624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5346.5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W PEP max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2701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5357.5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W PEP max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90358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5371.5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W PEP max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567876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5403.5 kHz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W PEP max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85304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7.025-7.125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083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7.175-7.300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51212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10.100-10.150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75403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9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269366"/>
            <a:ext cx="8229600" cy="1356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b="1" dirty="0"/>
              <a:t>General Privileges (cont.)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56C576B4-B8AF-FA58-8EAA-A617F548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56347846"/>
              </p:ext>
            </p:extLst>
          </p:nvPr>
        </p:nvGraphicFramePr>
        <p:xfrm>
          <a:off x="550235" y="947453"/>
          <a:ext cx="8048846" cy="778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519">
                  <a:extLst>
                    <a:ext uri="{9D8B030D-6E8A-4147-A177-3AD203B41FA5}">
                      <a16:colId xmlns="" xmlns:a16="http://schemas.microsoft.com/office/drawing/2014/main" val="334978904"/>
                    </a:ext>
                  </a:extLst>
                </a:gridCol>
                <a:gridCol w="1629439">
                  <a:extLst>
                    <a:ext uri="{9D8B030D-6E8A-4147-A177-3AD203B41FA5}">
                      <a16:colId xmlns="" xmlns:a16="http://schemas.microsoft.com/office/drawing/2014/main" val="1365003928"/>
                    </a:ext>
                  </a:extLst>
                </a:gridCol>
                <a:gridCol w="2772440">
                  <a:extLst>
                    <a:ext uri="{9D8B030D-6E8A-4147-A177-3AD203B41FA5}">
                      <a16:colId xmlns="" xmlns:a16="http://schemas.microsoft.com/office/drawing/2014/main" val="1718391681"/>
                    </a:ext>
                  </a:extLst>
                </a:gridCol>
                <a:gridCol w="2873448">
                  <a:extLst>
                    <a:ext uri="{9D8B030D-6E8A-4147-A177-3AD203B41FA5}">
                      <a16:colId xmlns="" xmlns:a16="http://schemas.microsoft.com/office/drawing/2014/main" val="1336517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10277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14.025 -14.150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628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14.225 -14.350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1130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18.068-18.110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00364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18.110-18.168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226697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21.025-21.200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22624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21.275-21.450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2701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24.890-24.930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90358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24.930-24.990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567876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28.000-28.300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85304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28.300-29.700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083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50.0-50.1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 Only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51212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50.1-54.0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75403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95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269366"/>
            <a:ext cx="8229600" cy="1356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b="1" dirty="0"/>
              <a:t>General Privileges (cont.)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56C576B4-B8AF-FA58-8EAA-A617F548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54188867"/>
              </p:ext>
            </p:extLst>
          </p:nvPr>
        </p:nvGraphicFramePr>
        <p:xfrm>
          <a:off x="550235" y="947453"/>
          <a:ext cx="804884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519">
                  <a:extLst>
                    <a:ext uri="{9D8B030D-6E8A-4147-A177-3AD203B41FA5}">
                      <a16:colId xmlns="" xmlns:a16="http://schemas.microsoft.com/office/drawing/2014/main" val="334978904"/>
                    </a:ext>
                  </a:extLst>
                </a:gridCol>
                <a:gridCol w="1626782">
                  <a:extLst>
                    <a:ext uri="{9D8B030D-6E8A-4147-A177-3AD203B41FA5}">
                      <a16:colId xmlns="" xmlns:a16="http://schemas.microsoft.com/office/drawing/2014/main" val="1365003928"/>
                    </a:ext>
                  </a:extLst>
                </a:gridCol>
                <a:gridCol w="3086100">
                  <a:extLst>
                    <a:ext uri="{9D8B030D-6E8A-4147-A177-3AD203B41FA5}">
                      <a16:colId xmlns="" xmlns:a16="http://schemas.microsoft.com/office/drawing/2014/main" val="1718391681"/>
                    </a:ext>
                  </a:extLst>
                </a:gridCol>
                <a:gridCol w="2562446">
                  <a:extLst>
                    <a:ext uri="{9D8B030D-6E8A-4147-A177-3AD203B41FA5}">
                      <a16:colId xmlns="" xmlns:a16="http://schemas.microsoft.com/office/drawing/2014/main" val="1336517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10277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144.0-144.1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 Only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628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144.1-148.0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1130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1.25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222.00-225.00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00364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1.25 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219-220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Fixed digital message forwarding systems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226697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70 cm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420.0-450.0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222624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33 cm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902.0-928.0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92701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23 cm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1240-1300 MHz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CW, Phone, Image, MCW, RTTY/Data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1500 watts PEP max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90358079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09B108D-B8F0-1F06-5468-DCD17ED45B8C}"/>
              </a:ext>
            </a:extLst>
          </p:cNvPr>
          <p:cNvSpPr txBox="1"/>
          <p:nvPr/>
        </p:nvSpPr>
        <p:spPr>
          <a:xfrm>
            <a:off x="741621" y="4518838"/>
            <a:ext cx="7328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modes, 1500 watts PEP max: 2300-2310 MHz, 2390-2450 MHz, 3300-3450 MHz, 5650-5925 MHz, 10.0-10.5 GHz, 24.0-24.25 GHz, 47.0-47.2 GHz, 76.0-81.0 GHz*, 122.25 -123.00 GHz, 134-141 GHz, 241-250 GHz, All above 300 GHz (* Amateur operation at 76-77 GHz has been suspended till the FCC can determine that interference will not be caused to vehicle radar systems)</a:t>
            </a:r>
          </a:p>
        </p:txBody>
      </p:sp>
    </p:spTree>
    <p:extLst>
      <p:ext uri="{BB962C8B-B14F-4D97-AF65-F5344CB8AC3E}">
        <p14:creationId xmlns="" xmlns:p14="http://schemas.microsoft.com/office/powerpoint/2010/main" val="9752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 bwMode="auto">
          <a:xfrm>
            <a:off x="342900" y="3124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END OF CHAPTER 1 PART 1 OF 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05969F2-BDDD-1A8D-5338-F07D65E10F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="" xmlns:a16="http://schemas.microsoft.com/office/drawing/2014/main" id="{20103386-1A88-A5E1-ECD8-EB051B2FF8B0}"/>
              </a:ext>
            </a:extLst>
          </p:cNvPr>
          <p:cNvSpPr txBox="1"/>
          <p:nvPr/>
        </p:nvSpPr>
        <p:spPr>
          <a:xfrm>
            <a:off x="1371600" y="1905000"/>
            <a:ext cx="3886200" cy="295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Slides created by …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Jerry D. Kilpatrick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KØILP (Amateur Radio)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PGØØØ72373 (Commercial Operator)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u="sng" kern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K0ILP.NC@gmail.com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Feel free to contact me if you find errors or have suggestions for improvement.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DEC9FF0-7550-629C-E785-30B9B842EA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36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E92248-CE7E-820C-44AC-0AD37BC4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&amp; Reference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2943E6C-FEB3-FB30-EB87-A292834E2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503" y="517022"/>
            <a:ext cx="4182098" cy="55761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38569CE-BBD4-AE15-B722-F14F761AB2E6}"/>
              </a:ext>
            </a:extLst>
          </p:cNvPr>
          <p:cNvSpPr txBox="1"/>
          <p:nvPr/>
        </p:nvSpPr>
        <p:spPr>
          <a:xfrm>
            <a:off x="230737" y="3429000"/>
            <a:ext cx="4262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charset="0"/>
                <a:ea typeface="Gill Sans"/>
                <a:cs typeface="Gill Sans"/>
                <a:hlinkClick r:id="rId3"/>
              </a:rPr>
              <a:t>www.arrl.org/shop/Licensing-Education-and-Training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C2D1D46-FE7C-C923-2CCA-7C76BDAB53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074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Course Overview (book chapters)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2514600"/>
            <a:ext cx="4038600" cy="2895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dirty="0"/>
              <a:t>Introduction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dirty="0"/>
              <a:t>Procedures &amp; Practices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dirty="0"/>
              <a:t>Rules &amp; Regulations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dirty="0"/>
              <a:t>Components &amp; Circuits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dirty="0"/>
              <a:t>Radio Signals &amp; Equipment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48200" y="2514600"/>
            <a:ext cx="4038600" cy="3048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14350" indent="-514350">
              <a:buFont typeface="Times New Roman" pitchFamily="18" charset="0"/>
              <a:buAutoNum type="arabicPeriod" startAt="6"/>
            </a:pPr>
            <a:r>
              <a:rPr lang="en-US" dirty="0"/>
              <a:t>Digital Modes</a:t>
            </a:r>
          </a:p>
          <a:p>
            <a:pPr marL="514350" indent="-514350">
              <a:buFont typeface="Times New Roman" pitchFamily="18" charset="0"/>
              <a:buAutoNum type="arabicPeriod" startAt="6"/>
            </a:pPr>
            <a:r>
              <a:rPr lang="en-US" dirty="0"/>
              <a:t>Antennas</a:t>
            </a:r>
          </a:p>
          <a:p>
            <a:pPr marL="514350" indent="-514350">
              <a:buFont typeface="Times New Roman" pitchFamily="18" charset="0"/>
              <a:buAutoNum type="arabicPeriod" startAt="6"/>
            </a:pPr>
            <a:r>
              <a:rPr lang="en-US" dirty="0"/>
              <a:t>Propagation</a:t>
            </a:r>
          </a:p>
          <a:p>
            <a:pPr marL="514350" indent="-514350">
              <a:buFont typeface="Times New Roman" pitchFamily="18" charset="0"/>
              <a:buAutoNum type="arabicPeriod" startAt="6"/>
            </a:pPr>
            <a:r>
              <a:rPr lang="en-US" dirty="0"/>
              <a:t>Electrical &amp; RF Safety</a:t>
            </a:r>
          </a:p>
          <a:p>
            <a:pPr marL="514350" indent="-514350">
              <a:buFont typeface="Times New Roman" pitchFamily="18" charset="0"/>
              <a:buAutoNum type="arabicPeriod" startAt="6"/>
            </a:pPr>
            <a:r>
              <a:rPr lang="en-US" dirty="0"/>
              <a:t>General Question Pool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FF5ECA80-682F-36B4-BF13-4DAE59F450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74EABD-3781-51A4-AE84-53D03F31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Question Pool Subelements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425EF25A-A4AC-A6E3-9201-BBA63951E6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2992606"/>
              </p:ext>
            </p:extLst>
          </p:nvPr>
        </p:nvGraphicFramePr>
        <p:xfrm>
          <a:off x="962527" y="1597025"/>
          <a:ext cx="465923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29">
                  <a:extLst>
                    <a:ext uri="{9D8B030D-6E8A-4147-A177-3AD203B41FA5}">
                      <a16:colId xmlns="" xmlns:a16="http://schemas.microsoft.com/office/drawing/2014/main" val="2028523550"/>
                    </a:ext>
                  </a:extLst>
                </a:gridCol>
                <a:gridCol w="2355182">
                  <a:extLst>
                    <a:ext uri="{9D8B030D-6E8A-4147-A177-3AD203B41FA5}">
                      <a16:colId xmlns="" xmlns:a16="http://schemas.microsoft.com/office/drawing/2014/main" val="3580048367"/>
                    </a:ext>
                  </a:extLst>
                </a:gridCol>
                <a:gridCol w="1759619">
                  <a:extLst>
                    <a:ext uri="{9D8B030D-6E8A-4147-A177-3AD203B41FA5}">
                      <a16:colId xmlns="" xmlns:a16="http://schemas.microsoft.com/office/drawing/2014/main" val="2218677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#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Title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# Exam Questions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313076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Commission’s Rules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67631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Operating Procedures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790409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Radio Wave Propagation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15504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G4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Amateur Radio Practices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37918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G5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Electrical Principles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980779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Circuit Components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960710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G7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Practical Circuits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39849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G8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Signals and Emissions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567801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G9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Antennas and Feed Lines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019026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Electrical and RF Safety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413917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914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 bwMode="auto">
          <a:xfrm>
            <a:off x="440531" y="1295401"/>
            <a:ext cx="8229600" cy="8747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Let’s Get Started!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362201"/>
            <a:ext cx="8229600" cy="4187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Our goal during this class is for </a:t>
            </a:r>
            <a:r>
              <a:rPr lang="en-US" dirty="0" smtClean="0"/>
              <a:t>you </a:t>
            </a:r>
            <a:r>
              <a:rPr lang="en-US" dirty="0"/>
              <a:t>to achieve the General class Amateur Radio license!  </a:t>
            </a:r>
          </a:p>
          <a:p>
            <a:r>
              <a:rPr lang="en-US" dirty="0"/>
              <a:t>This license will authorize you to operate an Amateur Radio (ham radio) transmitter on frequencies well beyond that allowed with a technician class license</a:t>
            </a:r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E3DF1D9-E8A0-B9A5-55D5-DDFE0CC3F8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407745"/>
            <a:ext cx="8229600" cy="12177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 dirty="0"/>
              <a:t>Section 1.1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General Class License and Amateur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94615"/>
            <a:ext cx="8229600" cy="390677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dirty="0"/>
              <a:t>Reasons to upgrade</a:t>
            </a:r>
          </a:p>
          <a:p>
            <a:pPr lvl="1"/>
            <a:r>
              <a:rPr lang="en-US" dirty="0"/>
              <a:t>More frequencies (covered in Chapter 3)</a:t>
            </a:r>
          </a:p>
          <a:p>
            <a:pPr lvl="1"/>
            <a:r>
              <a:rPr lang="en-US" dirty="0"/>
              <a:t>More communications options (expanded HF)</a:t>
            </a:r>
          </a:p>
          <a:p>
            <a:pPr lvl="1"/>
            <a:r>
              <a:rPr lang="en-US" dirty="0"/>
              <a:t>New technical opportunities (studying and using effects of the ionosphere &amp; solar conditions, for example)</a:t>
            </a:r>
          </a:p>
          <a:p>
            <a:pPr lvl="1"/>
            <a:r>
              <a:rPr lang="en-US" dirty="0"/>
              <a:t>More fun (DXing, contesting, e.g.)</a:t>
            </a:r>
          </a:p>
          <a:p>
            <a:pPr lvl="1"/>
            <a:r>
              <a:rPr lang="en-US" dirty="0"/>
              <a:t>You can be a Volunteer Examiner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407745"/>
            <a:ext cx="8229600" cy="12177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 dirty="0"/>
              <a:t>Section 1.2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How to Use the ARRL General Manual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94615"/>
            <a:ext cx="8229600" cy="390677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US" dirty="0"/>
              <a:t>Chapters begin with brief review of Technician material for this topic</a:t>
            </a:r>
          </a:p>
          <a:p>
            <a:r>
              <a:rPr lang="en-US" dirty="0"/>
              <a:t>Covers exam questions (and correct answer), along with examples</a:t>
            </a:r>
          </a:p>
          <a:p>
            <a:r>
              <a:rPr lang="en-US" dirty="0"/>
              <a:t>Questions to be covered are listed at the beginning of the section</a:t>
            </a:r>
          </a:p>
          <a:p>
            <a:r>
              <a:rPr lang="en-US" dirty="0"/>
              <a:t>ARRL General webpage:</a:t>
            </a:r>
          </a:p>
          <a:p>
            <a:pPr lvl="1"/>
            <a:r>
              <a:rPr lang="en-US" dirty="0">
                <a:hlinkClick r:id="rId2"/>
              </a:rPr>
              <a:t>www.arrl.org/general-class-license-manual</a:t>
            </a:r>
            <a:endParaRPr lang="en-US" dirty="0"/>
          </a:p>
          <a:p>
            <a:pPr lvl="1"/>
            <a:r>
              <a:rPr lang="en-US" dirty="0"/>
              <a:t>Includes supplements and clarifications</a:t>
            </a:r>
          </a:p>
          <a:p>
            <a:r>
              <a:rPr lang="en-US" dirty="0"/>
              <a:t>After completing a chapter/section, review the questions in the Question Pool</a:t>
            </a:r>
          </a:p>
          <a:p>
            <a:r>
              <a:rPr lang="en-US" dirty="0"/>
              <a:t>Online practice exams at:</a:t>
            </a:r>
          </a:p>
          <a:p>
            <a:pPr lvl="1"/>
            <a:r>
              <a:rPr lang="en-US" dirty="0">
                <a:hlinkClick r:id="rId3"/>
              </a:rPr>
              <a:t>www.arrl.org/examreview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038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407745"/>
            <a:ext cx="8229600" cy="12177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 dirty="0"/>
              <a:t>Section 1.3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Upgrade Trail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94615"/>
            <a:ext cx="8229600" cy="390677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dirty="0"/>
              <a:t>Primary topics of focus as a General</a:t>
            </a:r>
          </a:p>
          <a:p>
            <a:pPr lvl="1"/>
            <a:r>
              <a:rPr lang="en-US" dirty="0"/>
              <a:t>Operating effectively on HF</a:t>
            </a:r>
          </a:p>
          <a:p>
            <a:pPr lvl="1"/>
            <a:r>
              <a:rPr lang="en-US" dirty="0"/>
              <a:t>Digital modes such as FT8, PSK31, PACTOR, and VARA</a:t>
            </a:r>
          </a:p>
          <a:p>
            <a:pPr lvl="1"/>
            <a:r>
              <a:rPr lang="en-US" dirty="0"/>
              <a:t>Solar effects on HF propagation</a:t>
            </a:r>
          </a:p>
          <a:p>
            <a:pPr lvl="1"/>
            <a:r>
              <a:rPr lang="en-US" dirty="0"/>
              <a:t>Test instruments</a:t>
            </a:r>
          </a:p>
          <a:p>
            <a:pPr lvl="1"/>
            <a:r>
              <a:rPr lang="en-US" dirty="0"/>
              <a:t>Practical electronic circuits</a:t>
            </a:r>
          </a:p>
          <a:p>
            <a:pPr lvl="1"/>
            <a:r>
              <a:rPr lang="en-US" dirty="0"/>
              <a:t>Common antennas used on HF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953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202019" y="407745"/>
            <a:ext cx="8229600" cy="12177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 dirty="0"/>
              <a:t>Section 1.3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Upgrade Trail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94615"/>
            <a:ext cx="8498072" cy="390677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When you pass the General exam, you will have the opportunity to take the Extra exam at the same time … no additional fee</a:t>
            </a:r>
          </a:p>
          <a:p>
            <a:pPr lvl="1"/>
            <a:r>
              <a:rPr lang="en-US" dirty="0"/>
              <a:t>Find a test session</a:t>
            </a:r>
          </a:p>
          <a:p>
            <a:pPr lvl="2"/>
            <a:r>
              <a:rPr lang="en-US" dirty="0">
                <a:hlinkClick r:id="rId2"/>
              </a:rPr>
              <a:t>www.arrl.org/exam</a:t>
            </a:r>
            <a:endParaRPr lang="en-US" dirty="0"/>
          </a:p>
          <a:p>
            <a:pPr lvl="2"/>
            <a:r>
              <a:rPr lang="en-US" dirty="0"/>
              <a:t>Online testing is available: </a:t>
            </a:r>
            <a:r>
              <a:rPr lang="en-US" dirty="0">
                <a:hlinkClick r:id="rId3"/>
              </a:rPr>
              <a:t>www.arrl.org/online-exam-session</a:t>
            </a:r>
            <a:endParaRPr lang="en-US" dirty="0"/>
          </a:p>
          <a:p>
            <a:pPr lvl="1"/>
            <a:r>
              <a:rPr lang="en-US" dirty="0"/>
              <a:t>Bring a copy of your license and two forms of ID to the test session (one must be a photo ID)</a:t>
            </a:r>
          </a:p>
          <a:p>
            <a:pPr lvl="1"/>
            <a:r>
              <a:rPr lang="en-US" dirty="0"/>
              <a:t>Once you pass, the VEC will submit your results to the FCC, and the FCC will update you in the database … you’ll be able to use your new General privileges immediately upon passing, even though the FCC database may not be updated … just append </a:t>
            </a:r>
            <a:r>
              <a:rPr lang="en-US" b="1" dirty="0">
                <a:solidFill>
                  <a:srgbClr val="C00000"/>
                </a:solidFill>
              </a:rPr>
              <a:t>/AG </a:t>
            </a:r>
            <a:r>
              <a:rPr lang="en-US" dirty="0"/>
              <a:t>to your call sign … KØILP/AG (for voice operation, say </a:t>
            </a:r>
            <a:r>
              <a:rPr lang="en-US" b="1" dirty="0">
                <a:solidFill>
                  <a:srgbClr val="23408E"/>
                </a:solidFill>
              </a:rPr>
              <a:t>KØILP</a:t>
            </a:r>
            <a:r>
              <a:rPr lang="en-US" dirty="0"/>
              <a:t> </a:t>
            </a:r>
            <a:r>
              <a:rPr lang="en-US" b="1" dirty="0">
                <a:solidFill>
                  <a:srgbClr val="23408E"/>
                </a:solidFill>
              </a:rPr>
              <a:t>SLASH AG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Test consists of 35 questions … must answer 26 correctly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FFECBC0-FE28-DA01-4D99-352D4741D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" y="6189404"/>
            <a:ext cx="1552588" cy="6400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69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998</Words>
  <Application>Microsoft Office PowerPoint</Application>
  <PresentationFormat>On-screen Show (4:3)</PresentationFormat>
  <Paragraphs>243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Resource &amp; Reference</vt:lpstr>
      <vt:lpstr>Course Overview (book chapters)</vt:lpstr>
      <vt:lpstr>General Question Pool Subelements</vt:lpstr>
      <vt:lpstr>Let’s Get Started!</vt:lpstr>
      <vt:lpstr>Section 1.1 The General Class License and Amateur Radio</vt:lpstr>
      <vt:lpstr>Section 1.2 How to Use the ARRL General Manual</vt:lpstr>
      <vt:lpstr>Section 1.3 The Upgrade Trail</vt:lpstr>
      <vt:lpstr>Section 1.3 The Upgrade Trail (cont.)</vt:lpstr>
      <vt:lpstr>Slide 10</vt:lpstr>
      <vt:lpstr>General Privileges</vt:lpstr>
      <vt:lpstr>General Privileges (cont.)</vt:lpstr>
      <vt:lpstr>General Privileges (cont.)</vt:lpstr>
      <vt:lpstr>END OF CHAPTER 1 PART 1 OF 1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Kathy</cp:lastModifiedBy>
  <cp:revision>1</cp:revision>
  <dcterms:created xsi:type="dcterms:W3CDTF">2024-09-25T23:27:41Z</dcterms:created>
  <dcterms:modified xsi:type="dcterms:W3CDTF">2024-09-25T23:29:54Z</dcterms:modified>
</cp:coreProperties>
</file>