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3D456-65F1-44EE-A82D-98491CBA61F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A27C0-EDC8-4BBB-825D-21FCE4F03B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4D0747-3397-9D13-84E2-E550C9B08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Diodes, Transistors and Integrated Circuits</a:t>
            </a:r>
            <a:br>
              <a:rPr lang="en-US" dirty="0"/>
            </a:br>
            <a:r>
              <a:rPr lang="en-US" sz="3600" i="1" dirty="0"/>
              <a:t>(Semiconductors)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091554-A448-B165-CDE3-9061E6C04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Made of material like silicon that are “OK” conductors but not as good as metals</a:t>
            </a:r>
          </a:p>
          <a:p>
            <a:r>
              <a:rPr lang="en-US" dirty="0"/>
              <a:t>Impurities added to semiconductors create material with more than usual electrons (</a:t>
            </a:r>
            <a:r>
              <a:rPr lang="en-US" i="1" dirty="0">
                <a:solidFill>
                  <a:srgbClr val="DA3427"/>
                </a:solidFill>
              </a:rPr>
              <a:t>N-type</a:t>
            </a:r>
            <a:r>
              <a:rPr lang="en-US" dirty="0"/>
              <a:t>) and fewer than usual electrons (</a:t>
            </a:r>
            <a:r>
              <a:rPr lang="en-US" i="1" dirty="0">
                <a:solidFill>
                  <a:srgbClr val="DA3427"/>
                </a:solidFill>
              </a:rPr>
              <a:t>P-type</a:t>
            </a:r>
            <a:r>
              <a:rPr lang="en-US" dirty="0"/>
              <a:t>)</a:t>
            </a:r>
          </a:p>
          <a:p>
            <a:r>
              <a:rPr lang="en-US" dirty="0"/>
              <a:t>Structures of N and P material can control current flow through the semiconductor</a:t>
            </a:r>
          </a:p>
          <a:p>
            <a:r>
              <a:rPr lang="en-US" dirty="0"/>
              <a:t>When N- and P-type material are placed in contact with each other, the result is a </a:t>
            </a:r>
            <a:r>
              <a:rPr lang="en-US" i="1" dirty="0">
                <a:solidFill>
                  <a:srgbClr val="DA3427"/>
                </a:solidFill>
              </a:rPr>
              <a:t>PN junction </a:t>
            </a:r>
            <a:r>
              <a:rPr lang="en-US" dirty="0"/>
              <a:t>that conducts better in one direction than the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977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electronic component allows current to flow in only one direction?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Resistor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Fuse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Diode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Driven element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T6B02 C 3-10</a:t>
            </a:r>
          </a:p>
        </p:txBody>
      </p:sp>
    </p:spTree>
    <p:extLst>
      <p:ext uri="{BB962C8B-B14F-4D97-AF65-F5344CB8AC3E}">
        <p14:creationId xmlns:p14="http://schemas.microsoft.com/office/powerpoint/2010/main" xmlns="" val="105519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these components can be used as an electronic switch?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Varistor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Potentiometer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Thermistor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T6B03 C 3-10</a:t>
            </a:r>
          </a:p>
        </p:txBody>
      </p:sp>
    </p:spTree>
    <p:extLst>
      <p:ext uri="{BB962C8B-B14F-4D97-AF65-F5344CB8AC3E}">
        <p14:creationId xmlns:p14="http://schemas.microsoft.com/office/powerpoint/2010/main" xmlns="" val="273519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components can consist of three regions of semiconductor material?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Alternator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Triode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Pentagrid converter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T6B04 B 3-10</a:t>
            </a:r>
          </a:p>
        </p:txBody>
      </p:sp>
    </p:spTree>
    <p:extLst>
      <p:ext uri="{BB962C8B-B14F-4D97-AF65-F5344CB8AC3E}">
        <p14:creationId xmlns:p14="http://schemas.microsoft.com/office/powerpoint/2010/main" xmlns="" val="143346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type of transistor has a gate, drain, and source?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Varistor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Field-effect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Tesla-effect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Bipolar junction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T6B05 B 3-10</a:t>
            </a:r>
          </a:p>
        </p:txBody>
      </p:sp>
    </p:spTree>
    <p:extLst>
      <p:ext uri="{BB962C8B-B14F-4D97-AF65-F5344CB8AC3E}">
        <p14:creationId xmlns:p14="http://schemas.microsoft.com/office/powerpoint/2010/main" xmlns="" val="306731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How is the cathode lead of a semiconductor diode often marked on the package?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With the word “cathode”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With a stripe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With the letter C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With the letter 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T6B06 B 3-10</a:t>
            </a:r>
          </a:p>
        </p:txBody>
      </p:sp>
    </p:spTree>
    <p:extLst>
      <p:ext uri="{BB962C8B-B14F-4D97-AF65-F5344CB8AC3E}">
        <p14:creationId xmlns:p14="http://schemas.microsoft.com/office/powerpoint/2010/main" xmlns="" val="248150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causes a light-emitting diode (LED) to emit light?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Forward current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Reverse current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Capacitively-coupled RF signal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Inductively-coupled RF signal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T6B07 A 3-10</a:t>
            </a:r>
          </a:p>
        </p:txBody>
      </p:sp>
    </p:spTree>
    <p:extLst>
      <p:ext uri="{BB962C8B-B14F-4D97-AF65-F5344CB8AC3E}">
        <p14:creationId xmlns:p14="http://schemas.microsoft.com/office/powerpoint/2010/main" xmlns="" val="77157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does the abbreviation FET stand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Frequency Emission Transmitter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Fast Electron Transistor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Free Electron Transmitter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Field Effect Transistor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T6B08 D 3-10</a:t>
            </a:r>
          </a:p>
        </p:txBody>
      </p:sp>
    </p:spTree>
    <p:extLst>
      <p:ext uri="{BB962C8B-B14F-4D97-AF65-F5344CB8AC3E}">
        <p14:creationId xmlns:p14="http://schemas.microsoft.com/office/powerpoint/2010/main" xmlns="" val="118855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are the names for the electrodes of a diode?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Plus and minus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Source and drain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Anode and cathode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Gate and base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T6B09 C 3-10</a:t>
            </a:r>
          </a:p>
        </p:txBody>
      </p:sp>
    </p:spTree>
    <p:extLst>
      <p:ext uri="{BB962C8B-B14F-4D97-AF65-F5344CB8AC3E}">
        <p14:creationId xmlns:p14="http://schemas.microsoft.com/office/powerpoint/2010/main" xmlns="" val="107746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can provide power gain?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Transformer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Reactor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Resistor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T6B10 B 3-11</a:t>
            </a:r>
          </a:p>
        </p:txBody>
      </p:sp>
    </p:spTree>
    <p:extLst>
      <p:ext uri="{BB962C8B-B14F-4D97-AF65-F5344CB8AC3E}">
        <p14:creationId xmlns:p14="http://schemas.microsoft.com/office/powerpoint/2010/main" xmlns="" val="265015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term that describes a device’s ability to amplify a signal?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Gain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Forward resistance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Forward voltage drop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On resistance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T6B11 A 3-11</a:t>
            </a:r>
          </a:p>
        </p:txBody>
      </p:sp>
    </p:spTree>
    <p:extLst>
      <p:ext uri="{BB962C8B-B14F-4D97-AF65-F5344CB8AC3E}">
        <p14:creationId xmlns:p14="http://schemas.microsoft.com/office/powerpoint/2010/main" xmlns="" val="301298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BBD241-90E4-29D7-D55D-5769A5E7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8FC64C-3CDF-5EC6-CF7D-736F81B25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2" y="1482437"/>
            <a:ext cx="4559522" cy="516774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Allows current to flow in only one direction</a:t>
            </a:r>
          </a:p>
          <a:p>
            <a:pPr lvl="1"/>
            <a:r>
              <a:rPr lang="en-US" dirty="0"/>
              <a:t>Two electrodes (Anode, Cathode)</a:t>
            </a:r>
          </a:p>
          <a:p>
            <a:pPr lvl="1"/>
            <a:r>
              <a:rPr lang="en-US" dirty="0"/>
              <a:t>AC current is changed to varying pulses of DC (called </a:t>
            </a:r>
            <a:r>
              <a:rPr lang="en-US" i="1" dirty="0">
                <a:solidFill>
                  <a:srgbClr val="0000FF"/>
                </a:solidFill>
              </a:rPr>
              <a:t>rectification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dirty="0"/>
              <a:t>Diodes used to change AC power to DC power are called </a:t>
            </a:r>
            <a:r>
              <a:rPr lang="en-US" i="1" dirty="0">
                <a:solidFill>
                  <a:srgbClr val="0000FF"/>
                </a:solidFill>
              </a:rPr>
              <a:t>rectifiers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(heavy-duty diodes)</a:t>
            </a:r>
            <a:endParaRPr lang="en-US" i="1" dirty="0">
              <a:solidFill>
                <a:srgbClr val="0000FF"/>
              </a:solidFill>
            </a:endParaRPr>
          </a:p>
          <a:p>
            <a:r>
              <a:rPr lang="en-US" dirty="0"/>
              <a:t>Schematic</a:t>
            </a:r>
          </a:p>
          <a:p>
            <a:r>
              <a:rPr lang="en-US" dirty="0"/>
              <a:t>Designator (D or CR)</a:t>
            </a:r>
          </a:p>
          <a:p>
            <a:r>
              <a:rPr lang="en-US" dirty="0"/>
              <a:t>If AC voltage is applied to a diode, the result is a pulsing DC current because current is blocked when the voltage tries to push electrons in the wrong direction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EBBBB728-FA20-0CBB-36D1-3DCC2605F813}"/>
              </a:ext>
            </a:extLst>
          </p:cNvPr>
          <p:cNvGrpSpPr/>
          <p:nvPr/>
        </p:nvGrpSpPr>
        <p:grpSpPr>
          <a:xfrm>
            <a:off x="5463940" y="1927156"/>
            <a:ext cx="3515875" cy="3656226"/>
            <a:chOff x="10498138" y="4886325"/>
            <a:chExt cx="4193729" cy="326707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61EA0C-3D28-1BFA-06CD-983A824B5CC0}"/>
                </a:ext>
              </a:extLst>
            </p:cNvPr>
            <p:cNvSpPr/>
            <p:nvPr/>
          </p:nvSpPr>
          <p:spPr>
            <a:xfrm>
              <a:off x="10498138" y="4886325"/>
              <a:ext cx="4183062" cy="326707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1pPr>
              <a:lvl2pPr marL="37931725" indent="-37474525" eaLnBrk="0" hangingPunct="0"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2pPr>
              <a:lvl3pPr eaLnBrk="0" hangingPunct="0"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3pPr>
              <a:lvl4pPr eaLnBrk="0" hangingPunct="0"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4pPr>
              <a:lvl5pPr eaLnBrk="0" hangingPunct="0"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6" name="Group 159">
              <a:extLst>
                <a:ext uri="{FF2B5EF4-FFF2-40B4-BE49-F238E27FC236}">
                  <a16:creationId xmlns:a16="http://schemas.microsoft.com/office/drawing/2014/main" xmlns="" id="{A0EF6C9B-784A-7A2F-E91B-E1F8C2EACDD2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966575" y="5526088"/>
              <a:ext cx="238125" cy="685800"/>
              <a:chOff x="4368" y="1419"/>
              <a:chExt cx="150" cy="432"/>
            </a:xfrm>
          </p:grpSpPr>
          <p:grpSp>
            <p:nvGrpSpPr>
              <p:cNvPr id="7" name="Group 56">
                <a:extLst>
                  <a:ext uri="{FF2B5EF4-FFF2-40B4-BE49-F238E27FC236}">
                    <a16:creationId xmlns:a16="http://schemas.microsoft.com/office/drawing/2014/main" xmlns="" id="{1EA89660-1C68-8E1A-F73C-A6D8AF4BE1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4357" y="1555"/>
                <a:ext cx="182" cy="152"/>
                <a:chOff x="870" y="2240"/>
                <a:chExt cx="182" cy="152"/>
              </a:xfrm>
            </p:grpSpPr>
            <p:grpSp>
              <p:nvGrpSpPr>
                <p:cNvPr id="8" name="Group 57">
                  <a:extLst>
                    <a:ext uri="{FF2B5EF4-FFF2-40B4-BE49-F238E27FC236}">
                      <a16:creationId xmlns:a16="http://schemas.microsoft.com/office/drawing/2014/main" xmlns="" id="{4948A92F-C1B0-D883-0660-43807629E4F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5400000">
                  <a:off x="871" y="2241"/>
                  <a:ext cx="150" cy="151"/>
                  <a:chOff x="4578" y="1865"/>
                  <a:chExt cx="150" cy="151"/>
                </a:xfrm>
              </p:grpSpPr>
              <p:sp>
                <p:nvSpPr>
                  <p:cNvPr id="46" name="AutoShape 58">
                    <a:extLst>
                      <a:ext uri="{FF2B5EF4-FFF2-40B4-BE49-F238E27FC236}">
                        <a16:creationId xmlns:a16="http://schemas.microsoft.com/office/drawing/2014/main" xmlns="" id="{326A02F4-7F48-2813-A7B8-899289114EA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580" y="1865"/>
                    <a:ext cx="144" cy="144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US" alt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7" name="Line 59">
                    <a:extLst>
                      <a:ext uri="{FF2B5EF4-FFF2-40B4-BE49-F238E27FC236}">
                        <a16:creationId xmlns:a16="http://schemas.microsoft.com/office/drawing/2014/main" xmlns="" id="{E291C7FB-76D0-B2D5-3F92-FFA9C22149F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78" y="2016"/>
                    <a:ext cx="15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4" name="Line 60">
                  <a:extLst>
                    <a:ext uri="{FF2B5EF4-FFF2-40B4-BE49-F238E27FC236}">
                      <a16:creationId xmlns:a16="http://schemas.microsoft.com/office/drawing/2014/main" xmlns="" id="{EA464F3C-C1F8-F16B-77BD-F5AF0B192E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988" y="2240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5" name="Line 61">
                  <a:extLst>
                    <a:ext uri="{FF2B5EF4-FFF2-40B4-BE49-F238E27FC236}">
                      <a16:creationId xmlns:a16="http://schemas.microsoft.com/office/drawing/2014/main" xmlns="" id="{4063B1A6-57CB-1E32-CB16-EF1BA26104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008" y="2384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1" name="Line 62">
                <a:extLst>
                  <a:ext uri="{FF2B5EF4-FFF2-40B4-BE49-F238E27FC236}">
                    <a16:creationId xmlns:a16="http://schemas.microsoft.com/office/drawing/2014/main" xmlns="" id="{82A32FFA-15CF-05EA-EF86-05C5428438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39" y="141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2" name="Line 63">
                <a:extLst>
                  <a:ext uri="{FF2B5EF4-FFF2-40B4-BE49-F238E27FC236}">
                    <a16:creationId xmlns:a16="http://schemas.microsoft.com/office/drawing/2014/main" xmlns="" id="{8AAEA792-4C4E-91BE-4AE6-B4EE596391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40" y="170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" name="Group 158">
              <a:extLst>
                <a:ext uri="{FF2B5EF4-FFF2-40B4-BE49-F238E27FC236}">
                  <a16:creationId xmlns:a16="http://schemas.microsoft.com/office/drawing/2014/main" xmlns="" id="{881595F2-9727-326A-2851-2AB1F038698B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964987" y="5027612"/>
              <a:ext cx="238125" cy="679450"/>
              <a:chOff x="3995" y="1422"/>
              <a:chExt cx="150" cy="428"/>
            </a:xfrm>
          </p:grpSpPr>
          <p:grpSp>
            <p:nvGrpSpPr>
              <p:cNvPr id="17" name="Group 151">
                <a:extLst>
                  <a:ext uri="{FF2B5EF4-FFF2-40B4-BE49-F238E27FC236}">
                    <a16:creationId xmlns:a16="http://schemas.microsoft.com/office/drawing/2014/main" xmlns="" id="{87894674-9CCB-9022-EB5F-2E64923A4D7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0800000">
                <a:off x="3995" y="1566"/>
                <a:ext cx="150" cy="151"/>
                <a:chOff x="4578" y="1865"/>
                <a:chExt cx="150" cy="151"/>
              </a:xfrm>
            </p:grpSpPr>
            <p:sp>
              <p:nvSpPr>
                <p:cNvPr id="38" name="AutoShape 152">
                  <a:extLst>
                    <a:ext uri="{FF2B5EF4-FFF2-40B4-BE49-F238E27FC236}">
                      <a16:creationId xmlns:a16="http://schemas.microsoft.com/office/drawing/2014/main" xmlns="" id="{6015C203-4DD2-ACDC-F6BC-5157D3438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4580" y="1865"/>
                  <a:ext cx="144" cy="144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9" name="Line 153">
                  <a:extLst>
                    <a:ext uri="{FF2B5EF4-FFF2-40B4-BE49-F238E27FC236}">
                      <a16:creationId xmlns:a16="http://schemas.microsoft.com/office/drawing/2014/main" xmlns="" id="{03FD7AA4-9269-7FF1-8069-935911553B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78" y="2016"/>
                  <a:ext cx="1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6" name="Line 156">
                <a:extLst>
                  <a:ext uri="{FF2B5EF4-FFF2-40B4-BE49-F238E27FC236}">
                    <a16:creationId xmlns:a16="http://schemas.microsoft.com/office/drawing/2014/main" xmlns="" id="{0703933B-B790-B072-0338-ECF7053404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7" y="142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7" name="Line 157">
                <a:extLst>
                  <a:ext uri="{FF2B5EF4-FFF2-40B4-BE49-F238E27FC236}">
                    <a16:creationId xmlns:a16="http://schemas.microsoft.com/office/drawing/2014/main" xmlns="" id="{6090468F-DADF-4564-17F6-034129D038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8" y="170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" name="Group 246">
              <a:extLst>
                <a:ext uri="{FF2B5EF4-FFF2-40B4-BE49-F238E27FC236}">
                  <a16:creationId xmlns:a16="http://schemas.microsoft.com/office/drawing/2014/main" xmlns="" id="{3284DE55-C960-5149-6F6F-9C39DE1A7B26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794331" y="6484144"/>
              <a:ext cx="592138" cy="679450"/>
              <a:chOff x="3436" y="1430"/>
              <a:chExt cx="373" cy="428"/>
            </a:xfrm>
          </p:grpSpPr>
          <p:grpSp>
            <p:nvGrpSpPr>
              <p:cNvPr id="27" name="Group 237">
                <a:extLst>
                  <a:ext uri="{FF2B5EF4-FFF2-40B4-BE49-F238E27FC236}">
                    <a16:creationId xmlns:a16="http://schemas.microsoft.com/office/drawing/2014/main" xmlns="" id="{E5F764B2-FC4B-B306-E579-00612584EA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59" y="1430"/>
                <a:ext cx="150" cy="428"/>
                <a:chOff x="3995" y="1422"/>
                <a:chExt cx="150" cy="428"/>
              </a:xfrm>
            </p:grpSpPr>
            <p:grpSp>
              <p:nvGrpSpPr>
                <p:cNvPr id="30" name="Group 238">
                  <a:extLst>
                    <a:ext uri="{FF2B5EF4-FFF2-40B4-BE49-F238E27FC236}">
                      <a16:creationId xmlns:a16="http://schemas.microsoft.com/office/drawing/2014/main" xmlns="" id="{57AB4F21-7381-7127-BB4F-521CF5468EB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0800000">
                  <a:off x="3995" y="1566"/>
                  <a:ext cx="150" cy="151"/>
                  <a:chOff x="4578" y="1865"/>
                  <a:chExt cx="150" cy="151"/>
                </a:xfrm>
              </p:grpSpPr>
              <p:sp>
                <p:nvSpPr>
                  <p:cNvPr id="33" name="AutoShape 239">
                    <a:extLst>
                      <a:ext uri="{FF2B5EF4-FFF2-40B4-BE49-F238E27FC236}">
                        <a16:creationId xmlns:a16="http://schemas.microsoft.com/office/drawing/2014/main" xmlns="" id="{373C46D8-9B40-9B86-D620-D52E41C8CD4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580" y="1865"/>
                    <a:ext cx="144" cy="144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US" alt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4" name="Line 240">
                    <a:extLst>
                      <a:ext uri="{FF2B5EF4-FFF2-40B4-BE49-F238E27FC236}">
                        <a16:creationId xmlns:a16="http://schemas.microsoft.com/office/drawing/2014/main" xmlns="" id="{6596D4BB-1A87-F860-0D0A-CCDB713EC22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78" y="2016"/>
                    <a:ext cx="15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31" name="Line 241">
                  <a:extLst>
                    <a:ext uri="{FF2B5EF4-FFF2-40B4-BE49-F238E27FC236}">
                      <a16:creationId xmlns:a16="http://schemas.microsoft.com/office/drawing/2014/main" xmlns="" id="{85F69206-A7AF-378B-C45A-DA902DC056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067" y="1422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" name="Line 242">
                  <a:extLst>
                    <a:ext uri="{FF2B5EF4-FFF2-40B4-BE49-F238E27FC236}">
                      <a16:creationId xmlns:a16="http://schemas.microsoft.com/office/drawing/2014/main" xmlns="" id="{31E86410-2923-AABA-89EA-C575641329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068" y="170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245">
                <a:extLst>
                  <a:ext uri="{FF2B5EF4-FFF2-40B4-BE49-F238E27FC236}">
                    <a16:creationId xmlns:a16="http://schemas.microsoft.com/office/drawing/2014/main" xmlns="" id="{002AE776-BE65-66B6-CE74-AD96E61A14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8754142">
                <a:off x="3436" y="1513"/>
                <a:ext cx="252" cy="79"/>
                <a:chOff x="3356" y="1265"/>
                <a:chExt cx="252" cy="79"/>
              </a:xfrm>
            </p:grpSpPr>
            <p:sp>
              <p:nvSpPr>
                <p:cNvPr id="28" name="Freeform 243">
                  <a:extLst>
                    <a:ext uri="{FF2B5EF4-FFF2-40B4-BE49-F238E27FC236}">
                      <a16:creationId xmlns:a16="http://schemas.microsoft.com/office/drawing/2014/main" xmlns="" id="{A860B8CF-D49C-24D3-3C0B-49F7D4AADA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6" y="1297"/>
                  <a:ext cx="172" cy="47"/>
                </a:xfrm>
                <a:custGeom>
                  <a:avLst/>
                  <a:gdLst>
                    <a:gd name="T0" fmla="*/ 0 w 144"/>
                    <a:gd name="T1" fmla="*/ 0 h 36"/>
                    <a:gd name="T2" fmla="*/ 24551 w 144"/>
                    <a:gd name="T3" fmla="*/ 0 h 36"/>
                    <a:gd name="T4" fmla="*/ 10967 w 144"/>
                    <a:gd name="T5" fmla="*/ 139646 h 36"/>
                    <a:gd name="T6" fmla="*/ 35475 w 144"/>
                    <a:gd name="T7" fmla="*/ 139646 h 3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44"/>
                    <a:gd name="T13" fmla="*/ 0 h 36"/>
                    <a:gd name="T14" fmla="*/ 144 w 144"/>
                    <a:gd name="T15" fmla="*/ 36 h 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44" h="36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44" y="36"/>
                      </a:lnTo>
                      <a:lnTo>
                        <a:pt x="144" y="3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" name="Freeform 244">
                  <a:extLst>
                    <a:ext uri="{FF2B5EF4-FFF2-40B4-BE49-F238E27FC236}">
                      <a16:creationId xmlns:a16="http://schemas.microsoft.com/office/drawing/2014/main" xmlns="" id="{2B152FBD-7DBA-49FD-E5EC-9DE1C6FEE3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6" y="1265"/>
                  <a:ext cx="172" cy="47"/>
                </a:xfrm>
                <a:custGeom>
                  <a:avLst/>
                  <a:gdLst>
                    <a:gd name="T0" fmla="*/ 0 w 144"/>
                    <a:gd name="T1" fmla="*/ 0 h 36"/>
                    <a:gd name="T2" fmla="*/ 24551 w 144"/>
                    <a:gd name="T3" fmla="*/ 0 h 36"/>
                    <a:gd name="T4" fmla="*/ 10967 w 144"/>
                    <a:gd name="T5" fmla="*/ 139646 h 36"/>
                    <a:gd name="T6" fmla="*/ 35475 w 144"/>
                    <a:gd name="T7" fmla="*/ 139646 h 3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44"/>
                    <a:gd name="T13" fmla="*/ 0 h 36"/>
                    <a:gd name="T14" fmla="*/ 144 w 144"/>
                    <a:gd name="T15" fmla="*/ 36 h 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44" h="36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44" y="36"/>
                      </a:lnTo>
                      <a:lnTo>
                        <a:pt x="144" y="3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40" name="Group 417">
              <a:extLst>
                <a:ext uri="{FF2B5EF4-FFF2-40B4-BE49-F238E27FC236}">
                  <a16:creationId xmlns:a16="http://schemas.microsoft.com/office/drawing/2014/main" xmlns="" id="{184FB473-9C21-FF46-E797-ADC96D0FD7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758613" y="6223000"/>
              <a:ext cx="652462" cy="257175"/>
              <a:chOff x="4345" y="569"/>
              <a:chExt cx="736" cy="335"/>
            </a:xfrm>
          </p:grpSpPr>
          <p:grpSp>
            <p:nvGrpSpPr>
              <p:cNvPr id="43" name="Group 418">
                <a:extLst>
                  <a:ext uri="{FF2B5EF4-FFF2-40B4-BE49-F238E27FC236}">
                    <a16:creationId xmlns:a16="http://schemas.microsoft.com/office/drawing/2014/main" xmlns="" id="{106CB526-AA7F-4807-7588-63C247C6A4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4535" y="612"/>
                <a:ext cx="326" cy="258"/>
                <a:chOff x="4578" y="1865"/>
                <a:chExt cx="150" cy="151"/>
              </a:xfrm>
            </p:grpSpPr>
            <p:sp>
              <p:nvSpPr>
                <p:cNvPr id="24" name="AutoShape 419">
                  <a:extLst>
                    <a:ext uri="{FF2B5EF4-FFF2-40B4-BE49-F238E27FC236}">
                      <a16:creationId xmlns:a16="http://schemas.microsoft.com/office/drawing/2014/main" xmlns="" id="{8DEB5D51-04C8-7D87-7840-6A8F759BE8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4580" y="1865"/>
                  <a:ext cx="144" cy="144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" name="Line 420">
                  <a:extLst>
                    <a:ext uri="{FF2B5EF4-FFF2-40B4-BE49-F238E27FC236}">
                      <a16:creationId xmlns:a16="http://schemas.microsoft.com/office/drawing/2014/main" xmlns="" id="{85C6DACF-A8A6-2032-A67B-E92EA257E5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78" y="2016"/>
                  <a:ext cx="1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8" name="Line 421">
                <a:extLst>
                  <a:ext uri="{FF2B5EF4-FFF2-40B4-BE49-F238E27FC236}">
                    <a16:creationId xmlns:a16="http://schemas.microsoft.com/office/drawing/2014/main" xmlns="" id="{9F61F5D6-95CA-2191-D5CE-4155D7E049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14" y="570"/>
                <a:ext cx="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" name="Line 422">
                <a:extLst>
                  <a:ext uri="{FF2B5EF4-FFF2-40B4-BE49-F238E27FC236}">
                    <a16:creationId xmlns:a16="http://schemas.microsoft.com/office/drawing/2014/main" xmlns="" id="{74E3E410-5188-875D-DAD9-E25D661642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56" y="895"/>
                <a:ext cx="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" name="Line 423">
                <a:extLst>
                  <a:ext uri="{FF2B5EF4-FFF2-40B4-BE49-F238E27FC236}">
                    <a16:creationId xmlns:a16="http://schemas.microsoft.com/office/drawing/2014/main" xmlns="" id="{719BD7B5-A9D6-5187-3701-41C42C8321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4959" y="609"/>
                <a:ext cx="0" cy="2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" name="Line 424">
                <a:extLst>
                  <a:ext uri="{FF2B5EF4-FFF2-40B4-BE49-F238E27FC236}">
                    <a16:creationId xmlns:a16="http://schemas.microsoft.com/office/drawing/2014/main" xmlns="" id="{57FC3913-F3E5-525B-A25D-A598ADCD90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4468" y="611"/>
                <a:ext cx="0" cy="2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" name="Line 425">
                <a:extLst>
                  <a:ext uri="{FF2B5EF4-FFF2-40B4-BE49-F238E27FC236}">
                    <a16:creationId xmlns:a16="http://schemas.microsoft.com/office/drawing/2014/main" xmlns="" id="{29B818BF-2F75-4D0E-ACB7-D433089979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H="1">
                <a:off x="4720" y="865"/>
                <a:ext cx="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" name="Line 426">
                <a:extLst>
                  <a:ext uri="{FF2B5EF4-FFF2-40B4-BE49-F238E27FC236}">
                    <a16:creationId xmlns:a16="http://schemas.microsoft.com/office/drawing/2014/main" xmlns="" id="{300B4C7B-B8A0-71BB-8413-AC0BAE42BB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H="1">
                <a:off x="4843" y="607"/>
                <a:ext cx="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" name="Rectangle 50">
              <a:extLst>
                <a:ext uri="{FF2B5EF4-FFF2-40B4-BE49-F238E27FC236}">
                  <a16:creationId xmlns:a16="http://schemas.microsoft.com/office/drawing/2014/main" xmlns="" id="{7D718987-B103-8B43-F904-D5DF69EBD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7213" y="5062538"/>
              <a:ext cx="1721236" cy="550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1pPr>
              <a:lvl2pPr marL="37931725" indent="-37474525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2pPr>
              <a:lvl3pPr marL="1955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3pPr>
              <a:lvl4pPr marL="24003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4pPr>
              <a:lvl5pPr marL="2844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5pPr>
              <a:lvl6pPr marL="33020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6pPr>
              <a:lvl7pPr marL="37592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7pPr>
              <a:lvl8pPr marL="42164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8pPr>
              <a:lvl9pPr marL="46736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dirty="0">
                  <a:solidFill>
                    <a:srgbClr val="000000"/>
                  </a:solidFill>
                </a:rPr>
                <a:t>Anode</a:t>
              </a:r>
            </a:p>
          </p:txBody>
        </p:sp>
        <p:sp>
          <p:nvSpPr>
            <p:cNvPr id="11" name="Rectangle 51">
              <a:extLst>
                <a:ext uri="{FF2B5EF4-FFF2-40B4-BE49-F238E27FC236}">
                  <a16:creationId xmlns:a16="http://schemas.microsoft.com/office/drawing/2014/main" xmlns="" id="{1F51D32D-FF80-DDCD-442C-6C1A0DB3E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7913" y="5062538"/>
              <a:ext cx="2183954" cy="550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1pPr>
              <a:lvl2pPr marL="37931725" indent="-37474525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2pPr>
              <a:lvl3pPr marL="1955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3pPr>
              <a:lvl4pPr marL="24003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4pPr>
              <a:lvl5pPr marL="2844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5pPr>
              <a:lvl6pPr marL="33020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6pPr>
              <a:lvl7pPr marL="37592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7pPr>
              <a:lvl8pPr marL="42164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8pPr>
              <a:lvl9pPr marL="46736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dirty="0">
                  <a:solidFill>
                    <a:srgbClr val="000000"/>
                  </a:solidFill>
                </a:rPr>
                <a:t>Cathode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24BA7A91-C2A2-6CB6-7297-2C53DAACB3E2}"/>
                </a:ext>
              </a:extLst>
            </p:cNvPr>
            <p:cNvCxnSpPr/>
            <p:nvPr/>
          </p:nvCxnSpPr>
          <p:spPr>
            <a:xfrm>
              <a:off x="11379200" y="7697788"/>
              <a:ext cx="145732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474032C5-9FC0-C466-CF21-610BEEA4297D}"/>
                </a:ext>
              </a:extLst>
            </p:cNvPr>
            <p:cNvSpPr/>
            <p:nvPr/>
          </p:nvSpPr>
          <p:spPr>
            <a:xfrm>
              <a:off x="11741150" y="7554913"/>
              <a:ext cx="742950" cy="28575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1pPr>
              <a:lvl2pPr marL="37931725" indent="-37474525" eaLnBrk="0" hangingPunct="0"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2pPr>
              <a:lvl3pPr eaLnBrk="0" hangingPunct="0"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3pPr>
              <a:lvl4pPr eaLnBrk="0" hangingPunct="0"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4pPr>
              <a:lvl5pPr eaLnBrk="0" hangingPunct="0"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rgbClr val="000000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14" name="Rectangle 57">
              <a:extLst>
                <a:ext uri="{FF2B5EF4-FFF2-40B4-BE49-F238E27FC236}">
                  <a16:creationId xmlns:a16="http://schemas.microsoft.com/office/drawing/2014/main" xmlns="" id="{78EB6D65-52BA-5EC9-C4E9-73E8F7733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988" y="5821363"/>
              <a:ext cx="1700212" cy="1622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1pPr>
              <a:lvl2pPr marL="37931725" indent="-37474525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2pPr>
              <a:lvl3pPr marL="1955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3pPr>
              <a:lvl4pPr marL="24003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4pPr>
              <a:lvl5pPr marL="2844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5pPr>
              <a:lvl6pPr marL="33020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6pPr>
              <a:lvl7pPr marL="37592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7pPr>
              <a:lvl8pPr marL="42164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8pPr>
              <a:lvl9pPr marL="46736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800" i="1" dirty="0">
                  <a:solidFill>
                    <a:srgbClr val="DA3427"/>
                  </a:solidFill>
                </a:rPr>
                <a:t>Arrows</a:t>
              </a:r>
            </a:p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800" i="1" dirty="0">
                  <a:solidFill>
                    <a:srgbClr val="DA3427"/>
                  </a:solidFill>
                </a:rPr>
                <a:t>indicate light (LED)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xmlns="" id="{58ADA0A5-8A66-4D72-9306-1E7633AC32D1}"/>
                </a:ext>
              </a:extLst>
            </p:cNvPr>
            <p:cNvCxnSpPr/>
            <p:nvPr/>
          </p:nvCxnSpPr>
          <p:spPr>
            <a:xfrm flipH="1">
              <a:off x="12457113" y="6491288"/>
              <a:ext cx="471487" cy="14922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C000578C-7F96-5544-B43E-D6AB057D2E10}"/>
                </a:ext>
              </a:extLst>
            </p:cNvPr>
            <p:cNvCxnSpPr/>
            <p:nvPr/>
          </p:nvCxnSpPr>
          <p:spPr>
            <a:xfrm>
              <a:off x="12319000" y="7591425"/>
              <a:ext cx="0" cy="257175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82449794-2EED-DF03-0869-3F1D773E744A}"/>
              </a:ext>
            </a:extLst>
          </p:cNvPr>
          <p:cNvSpPr txBox="1"/>
          <p:nvPr/>
        </p:nvSpPr>
        <p:spPr>
          <a:xfrm>
            <a:off x="5348356" y="6160594"/>
            <a:ext cx="3439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Stripe on diode indicates </a:t>
            </a:r>
            <a:r>
              <a:rPr lang="en-US" sz="2400" i="1" dirty="0">
                <a:solidFill>
                  <a:srgbClr val="0000FF"/>
                </a:solidFill>
              </a:rPr>
              <a:t>CATHODE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EFF8703E-144F-CA2E-51B6-1F047C1E7BF7}"/>
              </a:ext>
            </a:extLst>
          </p:cNvPr>
          <p:cNvCxnSpPr>
            <a:cxnSpLocks/>
          </p:cNvCxnSpPr>
          <p:nvPr/>
        </p:nvCxnSpPr>
        <p:spPr>
          <a:xfrm flipH="1" flipV="1">
            <a:off x="6977008" y="5261821"/>
            <a:ext cx="1184674" cy="94514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9362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are the names of the electrodes of a bipolar junction transistor?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Signal, bias, power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Emitter, base, collector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Input, output, supply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Pole one, pole two, output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T6B12 B 3-11</a:t>
            </a:r>
          </a:p>
        </p:txBody>
      </p:sp>
    </p:spTree>
    <p:extLst>
      <p:ext uri="{BB962C8B-B14F-4D97-AF65-F5344CB8AC3E}">
        <p14:creationId xmlns:p14="http://schemas.microsoft.com/office/powerpoint/2010/main" xmlns="" val="361341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devices or circuits changes an alternating current into a varying direct current signal?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Transformer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Rectifier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Amplifier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Reflector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T6D01 B 3-11</a:t>
            </a:r>
          </a:p>
        </p:txBody>
      </p:sp>
    </p:spTree>
    <p:extLst>
      <p:ext uri="{BB962C8B-B14F-4D97-AF65-F5344CB8AC3E}">
        <p14:creationId xmlns:p14="http://schemas.microsoft.com/office/powerpoint/2010/main" xmlns="" val="18165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is commonly used as a visual indicator?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LED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FET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Zener diode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Bipolar transistor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T6D07 A 3-11</a:t>
            </a:r>
          </a:p>
        </p:txBody>
      </p:sp>
    </p:spTree>
    <p:extLst>
      <p:ext uri="{BB962C8B-B14F-4D97-AF65-F5344CB8AC3E}">
        <p14:creationId xmlns:p14="http://schemas.microsoft.com/office/powerpoint/2010/main" xmlns="" val="403092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name of a device that combines several semiconductors and other components into one package?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Transducer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Multi-pole relay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Integrated circuit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Transformer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T6D09 C 3-11</a:t>
            </a:r>
          </a:p>
        </p:txBody>
      </p:sp>
    </p:spTree>
    <p:extLst>
      <p:ext uri="{BB962C8B-B14F-4D97-AF65-F5344CB8AC3E}">
        <p14:creationId xmlns:p14="http://schemas.microsoft.com/office/powerpoint/2010/main" xmlns="" val="222511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function of </a:t>
            </a:r>
            <a:r>
              <a:rPr lang="en-US" sz="3400" b="1" u="sng" dirty="0">
                <a:uFill>
                  <a:solidFill>
                    <a:srgbClr val="DA3427"/>
                  </a:solidFill>
                </a:uFill>
              </a:rPr>
              <a:t>component 2</a:t>
            </a:r>
            <a:r>
              <a:rPr lang="en-US" sz="3400" b="1" dirty="0"/>
              <a:t> in figure T-1?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4488873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Give off light when current flows through it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Supply electrical energy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Control the flow of current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Convert electrical energy into radio waves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T6D10 C 3-11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B796EA4-E98D-78E1-F435-1DB861EF9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820" y="1691979"/>
            <a:ext cx="4292870" cy="4396356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xmlns="" id="{C49163B3-3D95-322A-B09D-B569ECB3B3FA}"/>
              </a:ext>
            </a:extLst>
          </p:cNvPr>
          <p:cNvSpPr/>
          <p:nvPr/>
        </p:nvSpPr>
        <p:spPr>
          <a:xfrm>
            <a:off x="6847611" y="2549237"/>
            <a:ext cx="332509" cy="415637"/>
          </a:xfrm>
          <a:prstGeom prst="ellipse">
            <a:avLst/>
          </a:prstGeom>
          <a:noFill/>
          <a:ln w="38100">
            <a:solidFill>
              <a:srgbClr val="DA34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959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7D4D61-EE39-9B55-2114-5A123D7F3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A7B332-EC1B-9D3C-0293-D98C50928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Protective components (such as </a:t>
            </a:r>
            <a:r>
              <a:rPr lang="en-US" i="1" dirty="0">
                <a:solidFill>
                  <a:srgbClr val="DA3427"/>
                </a:solidFill>
              </a:rPr>
              <a:t>fuses</a:t>
            </a:r>
            <a:r>
              <a:rPr lang="en-US" dirty="0"/>
              <a:t> and </a:t>
            </a:r>
            <a:r>
              <a:rPr lang="en-US" i="1" dirty="0">
                <a:solidFill>
                  <a:srgbClr val="DA3427"/>
                </a:solidFill>
              </a:rPr>
              <a:t>circuit breakers</a:t>
            </a:r>
            <a:r>
              <a:rPr lang="en-US" dirty="0"/>
              <a:t>) are used to prevent equipment damage or safety hazards such as fire or electrical shock</a:t>
            </a:r>
          </a:p>
          <a:p>
            <a:r>
              <a:rPr lang="en-US" dirty="0"/>
              <a:t>Designed to remove power in case of a circuit </a:t>
            </a:r>
            <a:r>
              <a:rPr lang="en-US" i="1" dirty="0">
                <a:solidFill>
                  <a:srgbClr val="DA3427"/>
                </a:solidFill>
              </a:rPr>
              <a:t>overload</a:t>
            </a:r>
          </a:p>
          <a:p>
            <a:pPr lvl="1"/>
            <a:r>
              <a:rPr lang="en-US" dirty="0"/>
              <a:t>Fuses blow – one time protection</a:t>
            </a:r>
          </a:p>
          <a:p>
            <a:pPr lvl="1"/>
            <a:r>
              <a:rPr lang="en-US" dirty="0"/>
              <a:t>Circuit breakers trip – can be reset and reused</a:t>
            </a:r>
          </a:p>
          <a:p>
            <a:r>
              <a:rPr lang="en-US" dirty="0"/>
              <a:t>Fuses interrupt current overloads by melting a short length of metal – when the metal melts, the current path is broken and power is removed from circuits</a:t>
            </a:r>
          </a:p>
          <a:p>
            <a:r>
              <a:rPr lang="en-US" dirty="0"/>
              <a:t>Replacing a fuse or circuit breaker with one with  a higher current rating could allow the fault to permanently damage the equipment or start a fire</a:t>
            </a:r>
          </a:p>
        </p:txBody>
      </p:sp>
    </p:spTree>
    <p:extLst>
      <p:ext uri="{BB962C8B-B14F-4D97-AF65-F5344CB8AC3E}">
        <p14:creationId xmlns:p14="http://schemas.microsoft.com/office/powerpoint/2010/main" xmlns="" val="331842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3AC73461-5F63-DE75-8571-3D1D2703934D}"/>
              </a:ext>
            </a:extLst>
          </p:cNvPr>
          <p:cNvGrpSpPr/>
          <p:nvPr/>
        </p:nvGrpSpPr>
        <p:grpSpPr>
          <a:xfrm>
            <a:off x="107427" y="0"/>
            <a:ext cx="3207274" cy="3069492"/>
            <a:chOff x="6876544" y="1665880"/>
            <a:chExt cx="4925291" cy="3555090"/>
          </a:xfrm>
        </p:grpSpPr>
        <p:grpSp>
          <p:nvGrpSpPr>
            <p:cNvPr id="3" name="Group 6">
              <a:extLst>
                <a:ext uri="{FF2B5EF4-FFF2-40B4-BE49-F238E27FC236}">
                  <a16:creationId xmlns:a16="http://schemas.microsoft.com/office/drawing/2014/main" xmlns="" id="{98BE8ED4-CD20-D1C6-8CE3-B92FE0C75AE0}"/>
                </a:ext>
              </a:extLst>
            </p:cNvPr>
            <p:cNvGrpSpPr/>
            <p:nvPr/>
          </p:nvGrpSpPr>
          <p:grpSpPr>
            <a:xfrm>
              <a:off x="6876544" y="1665880"/>
              <a:ext cx="4925291" cy="3287196"/>
              <a:chOff x="6876544" y="1333371"/>
              <a:chExt cx="4925291" cy="3287196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xmlns="" id="{7D8B1CB8-4B9A-DD7A-790A-7897BC089628}"/>
                  </a:ext>
                </a:extLst>
              </p:cNvPr>
              <p:cNvCxnSpPr/>
              <p:nvPr/>
            </p:nvCxnSpPr>
            <p:spPr>
              <a:xfrm>
                <a:off x="8624512" y="4159661"/>
                <a:ext cx="0" cy="244009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xmlns="" id="{769E2419-912A-B43B-72E6-8E5E5CB9F4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876544" y="1333371"/>
                <a:ext cx="4925291" cy="3287196"/>
              </a:xfrm>
              <a:prstGeom prst="rect">
                <a:avLst/>
              </a:prstGeom>
            </p:spPr>
          </p:pic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4E62C514-5E1C-01DD-42B8-55587241282A}"/>
                </a:ext>
              </a:extLst>
            </p:cNvPr>
            <p:cNvSpPr txBox="1"/>
            <p:nvPr/>
          </p:nvSpPr>
          <p:spPr>
            <a:xfrm>
              <a:off x="8229603" y="4686269"/>
              <a:ext cx="2743197" cy="534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Schematics</a:t>
              </a:r>
            </a:p>
          </p:txBody>
        </p:sp>
      </p:grpSp>
      <p:grpSp>
        <p:nvGrpSpPr>
          <p:cNvPr id="4" name="Group 14">
            <a:extLst>
              <a:ext uri="{FF2B5EF4-FFF2-40B4-BE49-F238E27FC236}">
                <a16:creationId xmlns:a16="http://schemas.microsoft.com/office/drawing/2014/main" xmlns="" id="{986731F5-17D7-3932-C79E-A992CD419CAF}"/>
              </a:ext>
            </a:extLst>
          </p:cNvPr>
          <p:cNvGrpSpPr/>
          <p:nvPr/>
        </p:nvGrpSpPr>
        <p:grpSpPr>
          <a:xfrm>
            <a:off x="324863" y="3320441"/>
            <a:ext cx="2543029" cy="3403319"/>
            <a:chOff x="433150" y="3237310"/>
            <a:chExt cx="3400900" cy="3542657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40034D20-743C-47D3-A417-45A3EB0591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3150" y="3237310"/>
              <a:ext cx="3400900" cy="3124636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74BE3D23-0E21-6FF0-1209-74301E18391F}"/>
                </a:ext>
              </a:extLst>
            </p:cNvPr>
            <p:cNvSpPr txBox="1"/>
            <p:nvPr/>
          </p:nvSpPr>
          <p:spPr>
            <a:xfrm>
              <a:off x="1615290" y="6299401"/>
              <a:ext cx="1787236" cy="480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Fuses</a:t>
              </a:r>
            </a:p>
          </p:txBody>
        </p:sp>
      </p:grpSp>
      <p:grpSp>
        <p:nvGrpSpPr>
          <p:cNvPr id="7" name="Group 18">
            <a:extLst>
              <a:ext uri="{FF2B5EF4-FFF2-40B4-BE49-F238E27FC236}">
                <a16:creationId xmlns:a16="http://schemas.microsoft.com/office/drawing/2014/main" xmlns="" id="{D4D16807-68C6-12F3-96D8-DEBAE8F308B7}"/>
              </a:ext>
            </a:extLst>
          </p:cNvPr>
          <p:cNvGrpSpPr/>
          <p:nvPr/>
        </p:nvGrpSpPr>
        <p:grpSpPr>
          <a:xfrm>
            <a:off x="4195790" y="373249"/>
            <a:ext cx="3541752" cy="2612495"/>
            <a:chOff x="5594387" y="373248"/>
            <a:chExt cx="4722336" cy="2612495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xmlns="" id="{4932BA2B-0C50-EA6A-001E-4921A2A854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94387" y="373248"/>
              <a:ext cx="4722336" cy="2234579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F4C21BEB-D510-6230-B184-79B8886D82D7}"/>
                </a:ext>
              </a:extLst>
            </p:cNvPr>
            <p:cNvSpPr txBox="1"/>
            <p:nvPr/>
          </p:nvSpPr>
          <p:spPr>
            <a:xfrm>
              <a:off x="6774873" y="2524078"/>
              <a:ext cx="27570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Circuit Breaker</a:t>
              </a:r>
            </a:p>
          </p:txBody>
        </p:sp>
      </p:grpSp>
      <p:grpSp>
        <p:nvGrpSpPr>
          <p:cNvPr id="9" name="Group 22">
            <a:extLst>
              <a:ext uri="{FF2B5EF4-FFF2-40B4-BE49-F238E27FC236}">
                <a16:creationId xmlns:a16="http://schemas.microsoft.com/office/drawing/2014/main" xmlns="" id="{F3AF9B57-C2C2-1F60-6DAF-6A068F2618B8}"/>
              </a:ext>
            </a:extLst>
          </p:cNvPr>
          <p:cNvGrpSpPr/>
          <p:nvPr/>
        </p:nvGrpSpPr>
        <p:grpSpPr>
          <a:xfrm>
            <a:off x="4065002" y="3399965"/>
            <a:ext cx="3811307" cy="3305636"/>
            <a:chOff x="5420002" y="3399965"/>
            <a:chExt cx="5081743" cy="3305636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xmlns="" id="{605D81A0-B35D-32CA-1E4F-CB5DF4A2E1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420002" y="3399965"/>
              <a:ext cx="2238687" cy="3305636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942039FB-6953-43C7-E25D-8BF1F0F49B64}"/>
                </a:ext>
              </a:extLst>
            </p:cNvPr>
            <p:cNvSpPr txBox="1"/>
            <p:nvPr/>
          </p:nvSpPr>
          <p:spPr>
            <a:xfrm>
              <a:off x="7855527" y="4378036"/>
              <a:ext cx="264621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Ground Fault Circuit Interrupter (GFCI) circuit breaker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12888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266498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56918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electrical component is used to protect other circuit components from current overloads?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Fuse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Thyratron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Varactor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T6A09 A 3-12</a:t>
            </a:r>
          </a:p>
        </p:txBody>
      </p:sp>
    </p:spTree>
    <p:extLst>
      <p:ext uri="{BB962C8B-B14F-4D97-AF65-F5344CB8AC3E}">
        <p14:creationId xmlns:p14="http://schemas.microsoft.com/office/powerpoint/2010/main" xmlns="" val="385741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purpose of a fuse in an electrical circuit?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To prevent power supply ripple from damaging a component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To remove power in case of overload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To limit current to prevent shocks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T0A04 B 3-12</a:t>
            </a:r>
          </a:p>
        </p:txBody>
      </p:sp>
    </p:spTree>
    <p:extLst>
      <p:ext uri="{BB962C8B-B14F-4D97-AF65-F5344CB8AC3E}">
        <p14:creationId xmlns:p14="http://schemas.microsoft.com/office/powerpoint/2010/main" xmlns="" val="246008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01628A-D47C-9E7B-4EEE-BD8E749BA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Diodes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6AEA59-EFA9-6732-9474-B216947DD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When current flows through a diode, a small positive voltage develops from the anode to the cathode</a:t>
            </a:r>
          </a:p>
          <a:p>
            <a:pPr lvl="1"/>
            <a:r>
              <a:rPr lang="en-US" dirty="0"/>
              <a:t>Called </a:t>
            </a:r>
            <a:r>
              <a:rPr lang="en-US" i="1" dirty="0">
                <a:solidFill>
                  <a:srgbClr val="DA3427"/>
                </a:solidFill>
              </a:rPr>
              <a:t>forward voltage drop</a:t>
            </a:r>
            <a:r>
              <a:rPr lang="en-US" dirty="0">
                <a:solidFill>
                  <a:schemeClr val="tx1"/>
                </a:solidFill>
              </a:rPr>
              <a:t>,</a:t>
            </a:r>
            <a:r>
              <a:rPr lang="en-US" i="1" dirty="0">
                <a:solidFill>
                  <a:srgbClr val="DA3427"/>
                </a:solidFill>
              </a:rPr>
              <a:t> </a:t>
            </a:r>
            <a:r>
              <a:rPr lang="en-US" dirty="0"/>
              <a:t>usually less than 1 V</a:t>
            </a:r>
          </a:p>
          <a:p>
            <a:pPr lvl="1"/>
            <a:r>
              <a:rPr lang="en-US" dirty="0"/>
              <a:t>Voltage depends on the type of diode and the materials it’s made from</a:t>
            </a:r>
          </a:p>
          <a:p>
            <a:r>
              <a:rPr lang="en-US" dirty="0"/>
              <a:t>Light-emitting diode or </a:t>
            </a:r>
            <a:r>
              <a:rPr lang="en-US" i="1" dirty="0">
                <a:solidFill>
                  <a:srgbClr val="DA3427"/>
                </a:solidFill>
              </a:rPr>
              <a:t>LED</a:t>
            </a:r>
            <a:r>
              <a:rPr lang="en-US" dirty="0"/>
              <a:t> gives off light when current flows through it in the forward direction from anode to cathode</a:t>
            </a:r>
          </a:p>
          <a:p>
            <a:pPr lvl="1"/>
            <a:r>
              <a:rPr lang="en-US" dirty="0"/>
              <a:t>Used as visual indicators (use less power than incandescent bulbs/lamps)</a:t>
            </a:r>
          </a:p>
          <a:p>
            <a:pPr lvl="1"/>
            <a:r>
              <a:rPr lang="en-US" dirty="0"/>
              <a:t>Material from which the LED is made determines the color of light emitted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008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Why should a 5-ampere fuse never be replaced with a 20-ampere fuse?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larger fuse would be likely to blow because it is rated for higher current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power supply ripple would greatly increase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Excessive current could cause a fire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T0A05 C 3-12</a:t>
            </a:r>
          </a:p>
        </p:txBody>
      </p:sp>
    </p:spTree>
    <p:extLst>
      <p:ext uri="{BB962C8B-B14F-4D97-AF65-F5344CB8AC3E}">
        <p14:creationId xmlns:p14="http://schemas.microsoft.com/office/powerpoint/2010/main" xmlns="" val="381760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A92F2A-F26F-4263-5B38-907889AE4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 Gatekeepers … Switches &amp; Relays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EA56F6-6F2F-D63C-AEF2-6CB52F149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Switches</a:t>
            </a:r>
            <a:r>
              <a:rPr lang="en-US" dirty="0"/>
              <a:t> and </a:t>
            </a:r>
            <a:r>
              <a:rPr lang="en-US" i="1" dirty="0">
                <a:solidFill>
                  <a:srgbClr val="DA3427"/>
                </a:solidFill>
              </a:rPr>
              <a:t>relays</a:t>
            </a:r>
            <a:r>
              <a:rPr lang="en-US" dirty="0"/>
              <a:t> control current through a circuit by connecting and disconnecting paths for current to follow</a:t>
            </a:r>
          </a:p>
          <a:p>
            <a:r>
              <a:rPr lang="en-US" dirty="0"/>
              <a:t>Switches and relays are described by their number of poles and the number of throws</a:t>
            </a:r>
          </a:p>
          <a:p>
            <a:pPr lvl="1"/>
            <a:r>
              <a:rPr lang="en-US" dirty="0"/>
              <a:t>The combination of poles and throws describes the switch</a:t>
            </a:r>
          </a:p>
          <a:p>
            <a:pPr lvl="1"/>
            <a:r>
              <a:rPr lang="en-US" dirty="0"/>
              <a:t>Each circuit controlled by  the switch is a </a:t>
            </a:r>
            <a:r>
              <a:rPr lang="en-US" i="1" dirty="0">
                <a:solidFill>
                  <a:srgbClr val="0000FF"/>
                </a:solidFill>
              </a:rPr>
              <a:t>pole</a:t>
            </a:r>
          </a:p>
          <a:p>
            <a:pPr lvl="1"/>
            <a:r>
              <a:rPr lang="en-US" dirty="0"/>
              <a:t>Each position is called a </a:t>
            </a:r>
            <a:r>
              <a:rPr lang="en-US" i="1" dirty="0">
                <a:solidFill>
                  <a:srgbClr val="0000FF"/>
                </a:solidFill>
              </a:rPr>
              <a:t>throw</a:t>
            </a:r>
          </a:p>
          <a:p>
            <a:r>
              <a:rPr lang="en-US" dirty="0"/>
              <a:t>A switch is operated manually while a relay is a switch controlled by an electromagnet</a:t>
            </a:r>
          </a:p>
        </p:txBody>
      </p:sp>
    </p:spTree>
    <p:extLst>
      <p:ext uri="{BB962C8B-B14F-4D97-AF65-F5344CB8AC3E}">
        <p14:creationId xmlns:p14="http://schemas.microsoft.com/office/powerpoint/2010/main" xmlns="" val="50533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1EB400-0CD1-B8C7-D7F8-1B5C22CBE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85" y="681872"/>
            <a:ext cx="2914650" cy="651596"/>
          </a:xfrm>
        </p:spPr>
        <p:txBody>
          <a:bodyPr>
            <a:normAutofit/>
          </a:bodyPr>
          <a:lstStyle/>
          <a:p>
            <a:r>
              <a:rPr lang="en-US" sz="3200" dirty="0"/>
              <a:t>Switch Configurations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EFA85763-D9E8-56D1-1786-0CD4ADBC22B6}"/>
              </a:ext>
            </a:extLst>
          </p:cNvPr>
          <p:cNvGrpSpPr/>
          <p:nvPr/>
        </p:nvGrpSpPr>
        <p:grpSpPr>
          <a:xfrm>
            <a:off x="311727" y="1330760"/>
            <a:ext cx="2914650" cy="4110573"/>
            <a:chOff x="7467600" y="1792397"/>
            <a:chExt cx="3886200" cy="4110573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613F8F26-86A1-9FE8-AA9C-DC3FBCC735C1}"/>
                </a:ext>
              </a:extLst>
            </p:cNvPr>
            <p:cNvCxnSpPr/>
            <p:nvPr/>
          </p:nvCxnSpPr>
          <p:spPr>
            <a:xfrm>
              <a:off x="9296400" y="4888022"/>
              <a:ext cx="0" cy="257175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87804464-5DCF-8E53-005E-FD757C1E099B}"/>
                </a:ext>
              </a:extLst>
            </p:cNvPr>
            <p:cNvGrpSpPr/>
            <p:nvPr/>
          </p:nvGrpSpPr>
          <p:grpSpPr>
            <a:xfrm>
              <a:off x="7467600" y="1792397"/>
              <a:ext cx="3886200" cy="4110573"/>
              <a:chOff x="10261600" y="4572000"/>
              <a:chExt cx="3886200" cy="4110573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5EC6789C-B270-EA27-472A-FCBAAEB13032}"/>
                  </a:ext>
                </a:extLst>
              </p:cNvPr>
              <p:cNvSpPr/>
              <p:nvPr/>
            </p:nvSpPr>
            <p:spPr>
              <a:xfrm>
                <a:off x="10261600" y="4572000"/>
                <a:ext cx="3886200" cy="3810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1pPr>
                <a:lvl2pPr marL="37931725" indent="-37474525"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2pPr>
                <a:lvl3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3pPr>
                <a:lvl4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4pPr>
                <a:lvl5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Rectangle 14">
                <a:extLst>
                  <a:ext uri="{FF2B5EF4-FFF2-40B4-BE49-F238E27FC236}">
                    <a16:creationId xmlns:a16="http://schemas.microsoft.com/office/drawing/2014/main" xmlns="" id="{202FC826-A211-4328-5117-DE660E9194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4200" y="4572000"/>
                <a:ext cx="1093788" cy="11387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1pPr>
                <a:lvl2pPr marL="37931725" indent="-37474525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2pPr>
                <a:lvl3pPr marL="1955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3pPr>
                <a:lvl4pPr marL="24003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4pPr>
                <a:lvl5pPr marL="2844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5pPr>
                <a:lvl6pPr marL="33020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6pPr>
                <a:lvl7pPr marL="37592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7pPr>
                <a:lvl8pPr marL="42164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8pPr>
                <a:lvl9pPr marL="46736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dirty="0">
                    <a:solidFill>
                      <a:srgbClr val="000000"/>
                    </a:solidFill>
                  </a:rPr>
                  <a:t>SPST</a:t>
                </a:r>
              </a:p>
            </p:txBody>
          </p:sp>
          <p:grpSp>
            <p:nvGrpSpPr>
              <p:cNvPr id="8" name="Group 15">
                <a:extLst>
                  <a:ext uri="{FF2B5EF4-FFF2-40B4-BE49-F238E27FC236}">
                    <a16:creationId xmlns:a16="http://schemas.microsoft.com/office/drawing/2014/main" xmlns="" id="{323A8B16-532A-D2BD-3BB8-969F5C9887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628313" y="7605713"/>
                <a:ext cx="654050" cy="630237"/>
                <a:chOff x="6188076" y="5334003"/>
                <a:chExt cx="530225" cy="511174"/>
              </a:xfrm>
            </p:grpSpPr>
            <p:sp>
              <p:nvSpPr>
                <p:cNvPr id="33" name="Oval 216">
                  <a:extLst>
                    <a:ext uri="{FF2B5EF4-FFF2-40B4-BE49-F238E27FC236}">
                      <a16:creationId xmlns:a16="http://schemas.microsoft.com/office/drawing/2014/main" xmlns="" id="{E3BA9ECA-3331-D93E-699C-B8D03E8817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8076" y="5705477"/>
                  <a:ext cx="139700" cy="1397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4" name="Oval 217">
                  <a:extLst>
                    <a:ext uri="{FF2B5EF4-FFF2-40B4-BE49-F238E27FC236}">
                      <a16:creationId xmlns:a16="http://schemas.microsoft.com/office/drawing/2014/main" xmlns="" id="{3DA9A309-B5F9-F83B-B984-17381FA2DF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575426" y="5705477"/>
                  <a:ext cx="139700" cy="1397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5" name="Line 218">
                  <a:extLst>
                    <a:ext uri="{FF2B5EF4-FFF2-40B4-BE49-F238E27FC236}">
                      <a16:creationId xmlns:a16="http://schemas.microsoft.com/office/drawing/2014/main" xmlns="" id="{77634B4E-8EA2-2023-AA06-C4EC031A1A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 flipV="1">
                  <a:off x="6454776" y="5330827"/>
                  <a:ext cx="0" cy="52705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6" name="Rectangle 219">
                  <a:extLst>
                    <a:ext uri="{FF2B5EF4-FFF2-40B4-BE49-F238E27FC236}">
                      <a16:creationId xmlns:a16="http://schemas.microsoft.com/office/drawing/2014/main" xmlns="" id="{663137F1-94F9-BEED-D37E-6445ED595B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6327776" y="5345115"/>
                  <a:ext cx="254000" cy="231775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9" name="Group 21">
                <a:extLst>
                  <a:ext uri="{FF2B5EF4-FFF2-40B4-BE49-F238E27FC236}">
                    <a16:creationId xmlns:a16="http://schemas.microsoft.com/office/drawing/2014/main" xmlns="" id="{B04DED2F-8735-EBC0-FC31-FF9F9FACBE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525125" y="6207125"/>
                <a:ext cx="827088" cy="1190625"/>
                <a:chOff x="6084491" y="3568700"/>
                <a:chExt cx="670718" cy="965200"/>
              </a:xfrm>
            </p:grpSpPr>
            <p:grpSp>
              <p:nvGrpSpPr>
                <p:cNvPr id="10" name="Group 131">
                  <a:extLst>
                    <a:ext uri="{FF2B5EF4-FFF2-40B4-BE49-F238E27FC236}">
                      <a16:creationId xmlns:a16="http://schemas.microsoft.com/office/drawing/2014/main" xmlns="" id="{91AC0460-F8DD-8339-561B-21643E63B9D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084483" y="3568711"/>
                  <a:ext cx="670716" cy="412752"/>
                  <a:chOff x="2400" y="2064"/>
                  <a:chExt cx="624" cy="384"/>
                </a:xfrm>
              </p:grpSpPr>
              <p:sp>
                <p:nvSpPr>
                  <p:cNvPr id="29" name="Oval 132">
                    <a:extLst>
                      <a:ext uri="{FF2B5EF4-FFF2-40B4-BE49-F238E27FC236}">
                        <a16:creationId xmlns:a16="http://schemas.microsoft.com/office/drawing/2014/main" xmlns="" id="{2F19B9F0-08B1-5CB7-B631-D7AF22B7283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2208"/>
                    <a:ext cx="96" cy="96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US" alt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" name="Oval 133">
                    <a:extLst>
                      <a:ext uri="{FF2B5EF4-FFF2-40B4-BE49-F238E27FC236}">
                        <a16:creationId xmlns:a16="http://schemas.microsoft.com/office/drawing/2014/main" xmlns="" id="{232A0653-86B7-D364-9F0C-8C2B72DEC18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2352"/>
                    <a:ext cx="96" cy="96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US" alt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1" name="Oval 134">
                    <a:extLst>
                      <a:ext uri="{FF2B5EF4-FFF2-40B4-BE49-F238E27FC236}">
                        <a16:creationId xmlns:a16="http://schemas.microsoft.com/office/drawing/2014/main" xmlns="" id="{F914E2D8-1EA7-CAA3-9FA6-66A3A5B536C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2064"/>
                    <a:ext cx="96" cy="96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US" alt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2" name="Line 135">
                    <a:extLst>
                      <a:ext uri="{FF2B5EF4-FFF2-40B4-BE49-F238E27FC236}">
                        <a16:creationId xmlns:a16="http://schemas.microsoft.com/office/drawing/2014/main" xmlns="" id="{C10D7AC2-C351-A01B-69FA-45137C22F9A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96" y="2112"/>
                    <a:ext cx="432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1" name="Group 131">
                  <a:extLst>
                    <a:ext uri="{FF2B5EF4-FFF2-40B4-BE49-F238E27FC236}">
                      <a16:creationId xmlns:a16="http://schemas.microsoft.com/office/drawing/2014/main" xmlns="" id="{1DC0F92C-600C-8607-CFF5-E866CD08A50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084483" y="4121161"/>
                  <a:ext cx="670716" cy="412752"/>
                  <a:chOff x="2400" y="2064"/>
                  <a:chExt cx="624" cy="384"/>
                </a:xfrm>
              </p:grpSpPr>
              <p:sp>
                <p:nvSpPr>
                  <p:cNvPr id="25" name="Oval 132">
                    <a:extLst>
                      <a:ext uri="{FF2B5EF4-FFF2-40B4-BE49-F238E27FC236}">
                        <a16:creationId xmlns:a16="http://schemas.microsoft.com/office/drawing/2014/main" xmlns="" id="{F531704F-497F-AA24-BF9C-BA8A189AE6F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2208"/>
                    <a:ext cx="96" cy="96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US" alt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" name="Oval 133">
                    <a:extLst>
                      <a:ext uri="{FF2B5EF4-FFF2-40B4-BE49-F238E27FC236}">
                        <a16:creationId xmlns:a16="http://schemas.microsoft.com/office/drawing/2014/main" xmlns="" id="{E26CF6E7-7E75-CBCC-D6EC-D0268BD1F6C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2352"/>
                    <a:ext cx="96" cy="96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US" alt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7" name="Oval 134">
                    <a:extLst>
                      <a:ext uri="{FF2B5EF4-FFF2-40B4-BE49-F238E27FC236}">
                        <a16:creationId xmlns:a16="http://schemas.microsoft.com/office/drawing/2014/main" xmlns="" id="{1995BFA1-DC63-D063-372E-A96F582B274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2064"/>
                    <a:ext cx="96" cy="96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US" alt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" name="Line 135">
                    <a:extLst>
                      <a:ext uri="{FF2B5EF4-FFF2-40B4-BE49-F238E27FC236}">
                        <a16:creationId xmlns:a16="http://schemas.microsoft.com/office/drawing/2014/main" xmlns="" id="{8C68DE04-4816-9BA0-47D2-1A36B64FE6E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96" y="2112"/>
                    <a:ext cx="432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xmlns="" id="{EDA5F7E2-CE2C-5546-CEC5-5B4FD1A376C5}"/>
                    </a:ext>
                  </a:extLst>
                </p:cNvPr>
                <p:cNvCxnSpPr/>
                <p:nvPr/>
              </p:nvCxnSpPr>
              <p:spPr>
                <a:xfrm>
                  <a:off x="6410195" y="3714124"/>
                  <a:ext cx="0" cy="54308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Group 131">
                <a:extLst>
                  <a:ext uri="{FF2B5EF4-FFF2-40B4-BE49-F238E27FC236}">
                    <a16:creationId xmlns:a16="http://schemas.microsoft.com/office/drawing/2014/main" xmlns="" id="{F89C43F9-21B7-288A-54B9-01CB9CAEF2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544175" y="5492750"/>
                <a:ext cx="827088" cy="509588"/>
                <a:chOff x="2400" y="2064"/>
                <a:chExt cx="624" cy="384"/>
              </a:xfrm>
            </p:grpSpPr>
            <p:sp>
              <p:nvSpPr>
                <p:cNvPr id="18" name="Oval 132">
                  <a:extLst>
                    <a:ext uri="{FF2B5EF4-FFF2-40B4-BE49-F238E27FC236}">
                      <a16:creationId xmlns:a16="http://schemas.microsoft.com/office/drawing/2014/main" xmlns="" id="{28496FE3-5AC0-7C91-83EB-2AF9564402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0" y="2208"/>
                  <a:ext cx="96" cy="96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" name="Oval 133">
                  <a:extLst>
                    <a:ext uri="{FF2B5EF4-FFF2-40B4-BE49-F238E27FC236}">
                      <a16:creationId xmlns:a16="http://schemas.microsoft.com/office/drawing/2014/main" xmlns="" id="{77A38871-5A04-FF2A-0DF4-53F757E8D4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28" y="2352"/>
                  <a:ext cx="96" cy="96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" name="Oval 134">
                  <a:extLst>
                    <a:ext uri="{FF2B5EF4-FFF2-40B4-BE49-F238E27FC236}">
                      <a16:creationId xmlns:a16="http://schemas.microsoft.com/office/drawing/2014/main" xmlns="" id="{43666B2D-9901-F6CD-F42A-35D7632E3E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28" y="2064"/>
                  <a:ext cx="96" cy="96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" name="Line 135">
                  <a:extLst>
                    <a:ext uri="{FF2B5EF4-FFF2-40B4-BE49-F238E27FC236}">
                      <a16:creationId xmlns:a16="http://schemas.microsoft.com/office/drawing/2014/main" xmlns="" id="{F0D0175E-99BC-B34B-CC2B-C725F1BC92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496" y="2112"/>
                  <a:ext cx="432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23" name="Group 311">
                <a:extLst>
                  <a:ext uri="{FF2B5EF4-FFF2-40B4-BE49-F238E27FC236}">
                    <a16:creationId xmlns:a16="http://schemas.microsoft.com/office/drawing/2014/main" xmlns="" id="{595C3ECD-71A8-799E-7239-9EC33EA641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625138" y="4730750"/>
                <a:ext cx="654050" cy="234950"/>
                <a:chOff x="2576" y="3280"/>
                <a:chExt cx="334" cy="120"/>
              </a:xfrm>
            </p:grpSpPr>
            <p:sp>
              <p:nvSpPr>
                <p:cNvPr id="15" name="Oval 110">
                  <a:extLst>
                    <a:ext uri="{FF2B5EF4-FFF2-40B4-BE49-F238E27FC236}">
                      <a16:creationId xmlns:a16="http://schemas.microsoft.com/office/drawing/2014/main" xmlns="" id="{C16B3CA3-C60B-680E-FBB6-6EDF637CB8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76" y="3312"/>
                  <a:ext cx="88" cy="8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" name="Line 112">
                  <a:extLst>
                    <a:ext uri="{FF2B5EF4-FFF2-40B4-BE49-F238E27FC236}">
                      <a16:creationId xmlns:a16="http://schemas.microsoft.com/office/drawing/2014/main" xmlns="" id="{D07E1CD9-A295-17C9-6335-CC8CA9B08A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665" y="3280"/>
                  <a:ext cx="168" cy="6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7" name="Oval 305">
                  <a:extLst>
                    <a:ext uri="{FF2B5EF4-FFF2-40B4-BE49-F238E27FC236}">
                      <a16:creationId xmlns:a16="http://schemas.microsoft.com/office/drawing/2014/main" xmlns="" id="{533A27FF-97B8-DE90-D193-DBE3218615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22" y="3312"/>
                  <a:ext cx="88" cy="8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" name="Rectangle 42">
                <a:extLst>
                  <a:ext uri="{FF2B5EF4-FFF2-40B4-BE49-F238E27FC236}">
                    <a16:creationId xmlns:a16="http://schemas.microsoft.com/office/drawing/2014/main" xmlns="" id="{E2A5AAE1-03F3-C970-291C-185451E88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77650" y="5416550"/>
                <a:ext cx="1936750" cy="615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1pPr>
                <a:lvl2pPr marL="37931725" indent="-37474525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2pPr>
                <a:lvl3pPr marL="1955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3pPr>
                <a:lvl4pPr marL="24003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4pPr>
                <a:lvl5pPr marL="2844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5pPr>
                <a:lvl6pPr marL="33020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6pPr>
                <a:lvl7pPr marL="37592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7pPr>
                <a:lvl8pPr marL="42164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8pPr>
                <a:lvl9pPr marL="46736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dirty="0">
                    <a:solidFill>
                      <a:srgbClr val="000000"/>
                    </a:solidFill>
                  </a:rPr>
                  <a:t>SPDT</a:t>
                </a:r>
              </a:p>
            </p:txBody>
          </p:sp>
          <p:sp>
            <p:nvSpPr>
              <p:cNvPr id="13" name="Rectangle 44">
                <a:extLst>
                  <a:ext uri="{FF2B5EF4-FFF2-40B4-BE49-F238E27FC236}">
                    <a16:creationId xmlns:a16="http://schemas.microsoft.com/office/drawing/2014/main" xmlns="" id="{5D0A2D4F-40C9-88CD-46A8-C1E782A15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77650" y="6438900"/>
                <a:ext cx="1860550" cy="615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1pPr>
                <a:lvl2pPr marL="37931725" indent="-37474525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2pPr>
                <a:lvl3pPr marL="1955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3pPr>
                <a:lvl4pPr marL="24003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4pPr>
                <a:lvl5pPr marL="2844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5pPr>
                <a:lvl6pPr marL="33020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6pPr>
                <a:lvl7pPr marL="37592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7pPr>
                <a:lvl8pPr marL="42164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8pPr>
                <a:lvl9pPr marL="46736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dirty="0">
                    <a:solidFill>
                      <a:srgbClr val="000000"/>
                    </a:solidFill>
                  </a:rPr>
                  <a:t>DPDT</a:t>
                </a:r>
              </a:p>
            </p:txBody>
          </p:sp>
          <p:sp>
            <p:nvSpPr>
              <p:cNvPr id="14" name="Rectangle 45">
                <a:extLst>
                  <a:ext uri="{FF2B5EF4-FFF2-40B4-BE49-F238E27FC236}">
                    <a16:creationId xmlns:a16="http://schemas.microsoft.com/office/drawing/2014/main" xmlns="" id="{1A138B50-3CA0-D6F9-652D-010B8F25A6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77651" y="7543800"/>
                <a:ext cx="2317751" cy="11387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1pPr>
                <a:lvl2pPr marL="37931725" indent="-37474525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2pPr>
                <a:lvl3pPr marL="1955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3pPr>
                <a:lvl4pPr marL="24003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4pPr>
                <a:lvl5pPr marL="2844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5pPr>
                <a:lvl6pPr marL="33020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6pPr>
                <a:lvl7pPr marL="37592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7pPr>
                <a:lvl8pPr marL="42164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8pPr>
                <a:lvl9pPr marL="46736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dirty="0">
                    <a:solidFill>
                      <a:srgbClr val="000000"/>
                    </a:solidFill>
                  </a:rPr>
                  <a:t>Pushbutton</a:t>
                </a:r>
              </a:p>
            </p:txBody>
          </p:sp>
        </p:grpSp>
      </p:grpSp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F6006A62-BA30-C741-1935-7FF8147AC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553" y="765403"/>
            <a:ext cx="3315163" cy="297221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CDC76C95-5EE8-A97E-DF9E-2562A8C629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895" y="3813610"/>
            <a:ext cx="2286319" cy="2962688"/>
          </a:xfrm>
          <a:prstGeom prst="rect">
            <a:avLst/>
          </a:prstGeom>
        </p:spPr>
      </p:pic>
      <p:sp>
        <p:nvSpPr>
          <p:cNvPr id="41" name="Title 1">
            <a:extLst>
              <a:ext uri="{FF2B5EF4-FFF2-40B4-BE49-F238E27FC236}">
                <a16:creationId xmlns:a16="http://schemas.microsoft.com/office/drawing/2014/main" xmlns="" id="{8F73C287-3260-017D-36F9-1EA1B2656CB4}"/>
              </a:ext>
            </a:extLst>
          </p:cNvPr>
          <p:cNvSpPr txBox="1">
            <a:spLocks/>
          </p:cNvSpPr>
          <p:nvPr/>
        </p:nvSpPr>
        <p:spPr>
          <a:xfrm>
            <a:off x="4242537" y="1330760"/>
            <a:ext cx="1335199" cy="651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4183F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/>
              <a:t>Switches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xmlns="" id="{F7FCD435-5F71-2EC9-897E-D4ACC9CD31B1}"/>
              </a:ext>
            </a:extLst>
          </p:cNvPr>
          <p:cNvSpPr txBox="1">
            <a:spLocks/>
          </p:cNvSpPr>
          <p:nvPr/>
        </p:nvSpPr>
        <p:spPr>
          <a:xfrm>
            <a:off x="6235214" y="4969156"/>
            <a:ext cx="1335199" cy="651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4183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200" dirty="0"/>
              <a:t>Relay</a:t>
            </a:r>
          </a:p>
        </p:txBody>
      </p:sp>
    </p:spTree>
    <p:extLst>
      <p:ext uri="{BB962C8B-B14F-4D97-AF65-F5344CB8AC3E}">
        <p14:creationId xmlns:p14="http://schemas.microsoft.com/office/powerpoint/2010/main" xmlns="" val="175663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4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A71C1E-A0E8-56D6-373E-7ACE81645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Indicator, Meters and Displays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85857D-872E-8D58-57BD-707DD6308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Indicators and displays are important components for radio equipment</a:t>
            </a:r>
          </a:p>
          <a:p>
            <a:pPr lvl="1"/>
            <a:r>
              <a:rPr lang="en-US" dirty="0"/>
              <a:t>An </a:t>
            </a:r>
            <a:r>
              <a:rPr lang="en-US" i="1" dirty="0">
                <a:solidFill>
                  <a:srgbClr val="DA3427"/>
                </a:solidFill>
              </a:rPr>
              <a:t>indicator</a:t>
            </a:r>
            <a:r>
              <a:rPr lang="en-US" dirty="0"/>
              <a:t> is either </a:t>
            </a:r>
            <a:r>
              <a:rPr lang="en-US" dirty="0">
                <a:solidFill>
                  <a:srgbClr val="0000FF"/>
                </a:solidFill>
              </a:rPr>
              <a:t>ON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</a:rPr>
              <a:t>OFF</a:t>
            </a:r>
          </a:p>
          <a:p>
            <a:r>
              <a:rPr lang="en-US" dirty="0"/>
              <a:t>A </a:t>
            </a:r>
            <a:r>
              <a:rPr lang="en-US" i="1" dirty="0">
                <a:solidFill>
                  <a:srgbClr val="DA3427"/>
                </a:solidFill>
              </a:rPr>
              <a:t>meter</a:t>
            </a:r>
            <a:r>
              <a:rPr lang="en-US" dirty="0"/>
              <a:t> provides information as a value in the form of numbers or on a numeric scale</a:t>
            </a:r>
          </a:p>
          <a:p>
            <a:r>
              <a:rPr lang="en-US" dirty="0"/>
              <a:t>A </a:t>
            </a:r>
            <a:r>
              <a:rPr lang="en-US" i="1" dirty="0">
                <a:solidFill>
                  <a:srgbClr val="DA3427"/>
                </a:solidFill>
              </a:rPr>
              <a:t>display</a:t>
            </a:r>
            <a:r>
              <a:rPr lang="en-US" dirty="0"/>
              <a:t> combines indicators, numbers, and labels</a:t>
            </a:r>
          </a:p>
          <a:p>
            <a:pPr lvl="1"/>
            <a:r>
              <a:rPr lang="en-US" dirty="0"/>
              <a:t>A </a:t>
            </a:r>
            <a:r>
              <a:rPr lang="en-US" i="1" dirty="0">
                <a:solidFill>
                  <a:srgbClr val="DA3427"/>
                </a:solidFill>
              </a:rPr>
              <a:t>liquid crystal display </a:t>
            </a:r>
            <a:r>
              <a:rPr lang="en-US" dirty="0"/>
              <a:t>or </a:t>
            </a:r>
            <a:r>
              <a:rPr lang="en-US" b="1" dirty="0"/>
              <a:t>LCD</a:t>
            </a:r>
            <a:r>
              <a:rPr lang="en-US" dirty="0"/>
              <a:t> is used on the front panel of many radios and test instruments</a:t>
            </a:r>
          </a:p>
        </p:txBody>
      </p:sp>
    </p:spTree>
    <p:extLst>
      <p:ext uri="{BB962C8B-B14F-4D97-AF65-F5344CB8AC3E}">
        <p14:creationId xmlns:p14="http://schemas.microsoft.com/office/powerpoint/2010/main" xmlns="" val="300677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266498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8009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function of an SPDT switch?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 single circuit is opened or closed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Two circuits are opened or closed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single circuit is switched between one of two other circuits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Two circuits are each switched between one of two other circuits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T6A08 C 3-13</a:t>
            </a:r>
          </a:p>
        </p:txBody>
      </p:sp>
    </p:spTree>
    <p:extLst>
      <p:ext uri="{BB962C8B-B14F-4D97-AF65-F5344CB8AC3E}">
        <p14:creationId xmlns:p14="http://schemas.microsoft.com/office/powerpoint/2010/main" xmlns="" val="208469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type of switch is represented by </a:t>
            </a:r>
            <a:r>
              <a:rPr lang="en-US" sz="3400" b="1" u="heavy" dirty="0">
                <a:uFill>
                  <a:solidFill>
                    <a:srgbClr val="DA3427"/>
                  </a:solidFill>
                </a:uFill>
              </a:rPr>
              <a:t>component 3</a:t>
            </a:r>
            <a:r>
              <a:rPr lang="en-US" sz="3400" b="1" dirty="0"/>
              <a:t> in figure T-2?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3148446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Single-pole single-throw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Single-pole double-throw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Double-pole single-throw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Double-pole double-throw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T6A12 A 3-13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FCD69BE-2433-E0DC-E4A6-7B3B24E87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346" y="2715492"/>
            <a:ext cx="6040980" cy="3692237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xmlns="" id="{5589F73E-34F7-F929-0472-1E75C63A5A7D}"/>
              </a:ext>
            </a:extLst>
          </p:cNvPr>
          <p:cNvSpPr/>
          <p:nvPr/>
        </p:nvSpPr>
        <p:spPr>
          <a:xfrm>
            <a:off x="4400549" y="2881745"/>
            <a:ext cx="301337" cy="360218"/>
          </a:xfrm>
          <a:prstGeom prst="ellipse">
            <a:avLst/>
          </a:prstGeom>
          <a:noFill/>
          <a:ln w="38100">
            <a:solidFill>
              <a:srgbClr val="DA34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015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a relay?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An electrically-controlled switch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current controlled amplifier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 inverting amplifier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pass transistor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DA3427"/>
                </a:solidFill>
              </a:rPr>
              <a:t>T6D02 A 3-13</a:t>
            </a:r>
            <a:endParaRPr lang="en-US" sz="2400" b="1" dirty="0">
              <a:solidFill>
                <a:srgbClr val="DA34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460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displays an electrical quantity as a numeric value?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Potentiometer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Meter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Relay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T6D04 C 3-14</a:t>
            </a:r>
          </a:p>
        </p:txBody>
      </p:sp>
    </p:spTree>
    <p:extLst>
      <p:ext uri="{BB962C8B-B14F-4D97-AF65-F5344CB8AC3E}">
        <p14:creationId xmlns:p14="http://schemas.microsoft.com/office/powerpoint/2010/main" xmlns="" val="72980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BB6E49-EB05-58D3-41B0-41CBF80ED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5912427" cy="678873"/>
          </a:xfrm>
        </p:spPr>
        <p:txBody>
          <a:bodyPr>
            <a:normAutofit/>
          </a:bodyPr>
          <a:lstStyle/>
          <a:p>
            <a:r>
              <a:rPr lang="en-US" sz="3600" dirty="0"/>
              <a:t>Fig 3.15 – Schematic Symbols (see text)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94EF3BB-EF41-B0C6-6715-BDA8C9EA6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3" y="678873"/>
            <a:ext cx="6917401" cy="24522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C8498B4-AF65-B4B2-33A4-7043BCF7F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387" y="678873"/>
            <a:ext cx="1805795" cy="24896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3CF6AA8-0BD3-0EBF-F9DC-4BAD934CC9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94" y="3168496"/>
            <a:ext cx="6585212" cy="35925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F734242-A78C-D041-3581-A70AC481BF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8199" y="3168496"/>
            <a:ext cx="1732739" cy="352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979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24AE13-0FEF-D0F6-D773-4AF674115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Transistors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F8ECEE-B2C9-FC79-027B-C07A19F25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19" y="1690689"/>
            <a:ext cx="4520882" cy="480218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function of a transistor is to </a:t>
            </a:r>
            <a:r>
              <a:rPr lang="en-US" i="1" dirty="0">
                <a:solidFill>
                  <a:srgbClr val="0000FF"/>
                </a:solidFill>
              </a:rPr>
              <a:t>control</a:t>
            </a:r>
            <a:r>
              <a:rPr lang="en-US" dirty="0"/>
              <a:t> large signals with small ones</a:t>
            </a:r>
          </a:p>
          <a:p>
            <a:pPr lvl="1"/>
            <a:r>
              <a:rPr lang="en-US" dirty="0"/>
              <a:t>An “electronically controlled current valve”</a:t>
            </a:r>
          </a:p>
          <a:p>
            <a:pPr lvl="1"/>
            <a:r>
              <a:rPr lang="en-US" dirty="0"/>
              <a:t>When used as an amplifier, a transistor produces </a:t>
            </a:r>
            <a:r>
              <a:rPr lang="en-US" i="1" dirty="0">
                <a:solidFill>
                  <a:srgbClr val="DA3427"/>
                </a:solidFill>
              </a:rPr>
              <a:t>gain</a:t>
            </a:r>
          </a:p>
          <a:p>
            <a:pPr lvl="1"/>
            <a:r>
              <a:rPr lang="en-US" dirty="0"/>
              <a:t>Transistors can also be used as a </a:t>
            </a:r>
            <a:r>
              <a:rPr lang="en-US" i="1" dirty="0">
                <a:solidFill>
                  <a:srgbClr val="0000FF"/>
                </a:solidFill>
              </a:rPr>
              <a:t>switch</a:t>
            </a:r>
          </a:p>
          <a:p>
            <a:r>
              <a:rPr lang="en-US" dirty="0"/>
              <a:t>Schematic</a:t>
            </a:r>
          </a:p>
          <a:p>
            <a:r>
              <a:rPr lang="en-US" dirty="0"/>
              <a:t>Designator (Q)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6DED5C65-3B25-FE99-41FB-4ED9529A33A5}"/>
              </a:ext>
            </a:extLst>
          </p:cNvPr>
          <p:cNvGrpSpPr/>
          <p:nvPr/>
        </p:nvGrpSpPr>
        <p:grpSpPr>
          <a:xfrm>
            <a:off x="4829176" y="2237434"/>
            <a:ext cx="4232672" cy="3785030"/>
            <a:chOff x="6827838" y="2182016"/>
            <a:chExt cx="5102225" cy="328592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44ACDB59-293C-A6D1-7FE5-1DD7611AEDB0}"/>
                </a:ext>
              </a:extLst>
            </p:cNvPr>
            <p:cNvCxnSpPr/>
            <p:nvPr/>
          </p:nvCxnSpPr>
          <p:spPr>
            <a:xfrm>
              <a:off x="8732838" y="4887116"/>
              <a:ext cx="0" cy="257175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F369A960-04FC-F23E-9175-9C9118F42E94}"/>
                </a:ext>
              </a:extLst>
            </p:cNvPr>
            <p:cNvGrpSpPr/>
            <p:nvPr/>
          </p:nvGrpSpPr>
          <p:grpSpPr>
            <a:xfrm>
              <a:off x="6827838" y="2182016"/>
              <a:ext cx="5102225" cy="3285926"/>
              <a:chOff x="10185400" y="4886325"/>
              <a:chExt cx="5102225" cy="3285926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EB95D461-F5EB-107F-5028-2BE75A5BAE4A}"/>
                  </a:ext>
                </a:extLst>
              </p:cNvPr>
              <p:cNvSpPr/>
              <p:nvPr/>
            </p:nvSpPr>
            <p:spPr>
              <a:xfrm>
                <a:off x="10185400" y="4886325"/>
                <a:ext cx="5102225" cy="326707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1pPr>
                <a:lvl2pPr marL="37931725" indent="-37474525"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2pPr>
                <a:lvl3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3pPr>
                <a:lvl4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4pPr>
                <a:lvl5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dirty="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8" name="Group 325">
                <a:extLst>
                  <a:ext uri="{FF2B5EF4-FFF2-40B4-BE49-F238E27FC236}">
                    <a16:creationId xmlns:a16="http://schemas.microsoft.com/office/drawing/2014/main" xmlns="" id="{C0AFEEE9-DEFF-E824-945F-C69F4D3E57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10639425" y="5086350"/>
                <a:ext cx="1100138" cy="1136650"/>
                <a:chOff x="1570" y="516"/>
                <a:chExt cx="538" cy="556"/>
              </a:xfrm>
            </p:grpSpPr>
            <p:grpSp>
              <p:nvGrpSpPr>
                <p:cNvPr id="9" name="Group 326">
                  <a:extLst>
                    <a:ext uri="{FF2B5EF4-FFF2-40B4-BE49-F238E27FC236}">
                      <a16:creationId xmlns:a16="http://schemas.microsoft.com/office/drawing/2014/main" xmlns="" id="{AA17A870-F528-D8A5-31CC-B5F7AD531AA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660" y="599"/>
                  <a:ext cx="242" cy="397"/>
                  <a:chOff x="4559" y="1832"/>
                  <a:chExt cx="242" cy="397"/>
                </a:xfrm>
              </p:grpSpPr>
              <p:sp>
                <p:nvSpPr>
                  <p:cNvPr id="20" name="Line 327">
                    <a:extLst>
                      <a:ext uri="{FF2B5EF4-FFF2-40B4-BE49-F238E27FC236}">
                        <a16:creationId xmlns:a16="http://schemas.microsoft.com/office/drawing/2014/main" xmlns="" id="{FBB245DB-51CC-D487-EDBE-9316D2995C4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59" y="1832"/>
                    <a:ext cx="0" cy="397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1" name="Line 328">
                    <a:extLst>
                      <a:ext uri="{FF2B5EF4-FFF2-40B4-BE49-F238E27FC236}">
                        <a16:creationId xmlns:a16="http://schemas.microsoft.com/office/drawing/2014/main" xmlns="" id="{DEB832ED-5774-E5D0-8DE3-1FBEB26F02A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59" y="2096"/>
                    <a:ext cx="242" cy="13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2" name="Line 329">
                    <a:extLst>
                      <a:ext uri="{FF2B5EF4-FFF2-40B4-BE49-F238E27FC236}">
                        <a16:creationId xmlns:a16="http://schemas.microsoft.com/office/drawing/2014/main" xmlns="" id="{16F8E941-B304-1162-A832-4F38C8762EB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59" y="1832"/>
                    <a:ext cx="242" cy="13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8" name="Oval 330">
                  <a:extLst>
                    <a:ext uri="{FF2B5EF4-FFF2-40B4-BE49-F238E27FC236}">
                      <a16:creationId xmlns:a16="http://schemas.microsoft.com/office/drawing/2014/main" xmlns="" id="{02F6C00B-4EDD-AEA0-3E96-5B3FD5589A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70" y="516"/>
                  <a:ext cx="538" cy="556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" name="Line 331">
                  <a:extLst>
                    <a:ext uri="{FF2B5EF4-FFF2-40B4-BE49-F238E27FC236}">
                      <a16:creationId xmlns:a16="http://schemas.microsoft.com/office/drawing/2014/main" xmlns="" id="{2227B723-BD66-C343-516C-0DA197AD98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04" y="796"/>
                  <a:ext cx="20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17" name="Group 460">
                <a:extLst>
                  <a:ext uri="{FF2B5EF4-FFF2-40B4-BE49-F238E27FC236}">
                    <a16:creationId xmlns:a16="http://schemas.microsoft.com/office/drawing/2014/main" xmlns="" id="{8EE927F1-D982-FE43-0EBC-1B673689FF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412413" y="6710363"/>
                <a:ext cx="1289050" cy="1152525"/>
                <a:chOff x="2048" y="2395"/>
                <a:chExt cx="631" cy="564"/>
              </a:xfrm>
            </p:grpSpPr>
            <p:sp>
              <p:nvSpPr>
                <p:cNvPr id="12" name="Line 341">
                  <a:extLst>
                    <a:ext uri="{FF2B5EF4-FFF2-40B4-BE49-F238E27FC236}">
                      <a16:creationId xmlns:a16="http://schemas.microsoft.com/office/drawing/2014/main" xmlns="" id="{AC9C30B8-5F42-A196-83B2-772A95C1C5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392" y="2515"/>
                  <a:ext cx="0" cy="32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" name="Freeform 343">
                  <a:extLst>
                    <a:ext uri="{FF2B5EF4-FFF2-40B4-BE49-F238E27FC236}">
                      <a16:creationId xmlns:a16="http://schemas.microsoft.com/office/drawing/2014/main" xmlns="" id="{EC703B4A-2035-1907-2444-1E2C2AA0FB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95" y="2395"/>
                  <a:ext cx="247" cy="168"/>
                </a:xfrm>
                <a:custGeom>
                  <a:avLst/>
                  <a:gdLst>
                    <a:gd name="T0" fmla="*/ 0 w 247"/>
                    <a:gd name="T1" fmla="*/ 168 h 168"/>
                    <a:gd name="T2" fmla="*/ 247 w 247"/>
                    <a:gd name="T3" fmla="*/ 168 h 168"/>
                    <a:gd name="T4" fmla="*/ 247 w 247"/>
                    <a:gd name="T5" fmla="*/ 0 h 168"/>
                    <a:gd name="T6" fmla="*/ 0 60000 65536"/>
                    <a:gd name="T7" fmla="*/ 0 60000 65536"/>
                    <a:gd name="T8" fmla="*/ 0 60000 65536"/>
                    <a:gd name="T9" fmla="*/ 0 w 247"/>
                    <a:gd name="T10" fmla="*/ 0 h 168"/>
                    <a:gd name="T11" fmla="*/ 247 w 247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47" h="168">
                      <a:moveTo>
                        <a:pt x="0" y="168"/>
                      </a:moveTo>
                      <a:lnTo>
                        <a:pt x="247" y="168"/>
                      </a:lnTo>
                      <a:lnTo>
                        <a:pt x="247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" name="Freeform 344">
                  <a:extLst>
                    <a:ext uri="{FF2B5EF4-FFF2-40B4-BE49-F238E27FC236}">
                      <a16:creationId xmlns:a16="http://schemas.microsoft.com/office/drawing/2014/main" xmlns="" id="{56B6EAB8-1C70-CE05-E57E-DBD33CE872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94" y="2791"/>
                  <a:ext cx="247" cy="168"/>
                </a:xfrm>
                <a:custGeom>
                  <a:avLst/>
                  <a:gdLst>
                    <a:gd name="T0" fmla="*/ 0 w 247"/>
                    <a:gd name="T1" fmla="*/ 168 h 168"/>
                    <a:gd name="T2" fmla="*/ 247 w 247"/>
                    <a:gd name="T3" fmla="*/ 168 h 168"/>
                    <a:gd name="T4" fmla="*/ 247 w 247"/>
                    <a:gd name="T5" fmla="*/ 0 h 168"/>
                    <a:gd name="T6" fmla="*/ 0 60000 65536"/>
                    <a:gd name="T7" fmla="*/ 0 60000 65536"/>
                    <a:gd name="T8" fmla="*/ 0 60000 65536"/>
                    <a:gd name="T9" fmla="*/ 0 w 247"/>
                    <a:gd name="T10" fmla="*/ 0 h 168"/>
                    <a:gd name="T11" fmla="*/ 247 w 247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47" h="168">
                      <a:moveTo>
                        <a:pt x="0" y="168"/>
                      </a:moveTo>
                      <a:lnTo>
                        <a:pt x="247" y="168"/>
                      </a:lnTo>
                      <a:lnTo>
                        <a:pt x="247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5" name="Oval 347">
                  <a:extLst>
                    <a:ext uri="{FF2B5EF4-FFF2-40B4-BE49-F238E27FC236}">
                      <a16:creationId xmlns:a16="http://schemas.microsoft.com/office/drawing/2014/main" xmlns="" id="{09AEE2BF-498D-F7A5-A1BE-3E4B8E7280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76" y="2418"/>
                  <a:ext cx="503" cy="503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" name="Line 348">
                  <a:extLst>
                    <a:ext uri="{FF2B5EF4-FFF2-40B4-BE49-F238E27FC236}">
                      <a16:creationId xmlns:a16="http://schemas.microsoft.com/office/drawing/2014/main" xmlns="" id="{908D5B7E-C0F4-424D-E5B7-2DB6C6A40E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48" y="2667"/>
                  <a:ext cx="3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" name="Rectangle 29">
                <a:extLst>
                  <a:ext uri="{FF2B5EF4-FFF2-40B4-BE49-F238E27FC236}">
                    <a16:creationId xmlns:a16="http://schemas.microsoft.com/office/drawing/2014/main" xmlns="" id="{38B1A921-E040-3B79-5863-7C23943DF4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58626" y="5048250"/>
                <a:ext cx="3200400" cy="18970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1pPr>
                <a:lvl2pPr marL="37931725" indent="-37474525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2pPr>
                <a:lvl3pPr marL="1955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3pPr>
                <a:lvl4pPr marL="24003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4pPr>
                <a:lvl5pPr marL="2844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5pPr>
                <a:lvl6pPr marL="33020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6pPr>
                <a:lvl7pPr marL="37592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7pPr>
                <a:lvl8pPr marL="42164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8pPr>
                <a:lvl9pPr marL="46736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dirty="0">
                    <a:solidFill>
                      <a:srgbClr val="000000"/>
                    </a:solidFill>
                  </a:rPr>
                  <a:t>Bipolar Junction Transistor (BJT)</a:t>
                </a:r>
              </a:p>
            </p:txBody>
          </p:sp>
          <p:sp>
            <p:nvSpPr>
              <p:cNvPr id="11" name="Rectangle 30">
                <a:extLst>
                  <a:ext uri="{FF2B5EF4-FFF2-40B4-BE49-F238E27FC236}">
                    <a16:creationId xmlns:a16="http://schemas.microsoft.com/office/drawing/2014/main" xmlns="" id="{F124B863-D264-99E6-511F-9D9A4BADBA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82425" y="6729413"/>
                <a:ext cx="3300413" cy="1442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1pPr>
                <a:lvl2pPr marL="37931725" indent="-37474525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2pPr>
                <a:lvl3pPr marL="1955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3pPr>
                <a:lvl4pPr marL="24003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4pPr>
                <a:lvl5pPr marL="2844800" indent="-800100">
                  <a:spcBef>
                    <a:spcPts val="3600"/>
                  </a:spcBef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5pPr>
                <a:lvl6pPr marL="33020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6pPr>
                <a:lvl7pPr marL="37592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7pPr>
                <a:lvl8pPr marL="42164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8pPr>
                <a:lvl9pPr marL="4673600" indent="-800100" eaLnBrk="0" fontAlgn="base" hangingPunct="0">
                  <a:spcBef>
                    <a:spcPts val="3600"/>
                  </a:spcBef>
                  <a:spcAft>
                    <a:spcPct val="0"/>
                  </a:spcAft>
                  <a:buSzPct val="171000"/>
                  <a:buFont typeface="Gill Sans" pitchFamily="1" charset="0"/>
                  <a:buChar char="•"/>
                  <a:defRPr sz="3400">
                    <a:solidFill>
                      <a:schemeClr val="tx1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dirty="0">
                    <a:solidFill>
                      <a:srgbClr val="000000"/>
                    </a:solidFill>
                  </a:rPr>
                  <a:t>Field-Effect Transistor (FET)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76420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BB6E49-EB05-58D3-41B0-41CBF80ED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6798199" cy="678873"/>
          </a:xfrm>
        </p:spPr>
        <p:txBody>
          <a:bodyPr>
            <a:normAutofit/>
          </a:bodyPr>
          <a:lstStyle/>
          <a:p>
            <a:r>
              <a:rPr lang="en-US" sz="3600" dirty="0"/>
              <a:t>Fig 3.15 – Schematic Symbols (cont., see text)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1B48A7E-7819-8164-74AB-4EA1D0A48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23" y="722930"/>
            <a:ext cx="3771179" cy="29208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CF0AB65-B9FA-A143-F2E2-A741C36A2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651" y="3687800"/>
            <a:ext cx="5601310" cy="29208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D1AA46C-BAA5-4338-0030-344F7B4D8F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2755" y="1310493"/>
            <a:ext cx="1938302" cy="4237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9714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107E9F-A1D6-B58D-35D4-8614B2F1F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Schematic Diagrams and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100056-60D8-90E4-4F15-E817CE9A5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Symbols</a:t>
            </a:r>
            <a:r>
              <a:rPr lang="en-US" dirty="0"/>
              <a:t> are used when drawing a circuit because there are so many types of components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Schematic diagrams </a:t>
            </a:r>
            <a:r>
              <a:rPr lang="en-US" dirty="0"/>
              <a:t>are a visual description of a circuit and its components that uses standardized drawings called </a:t>
            </a:r>
            <a:r>
              <a:rPr lang="en-US" i="1" dirty="0">
                <a:solidFill>
                  <a:srgbClr val="DA3427"/>
                </a:solidFill>
              </a:rPr>
              <a:t>circuit symbols</a:t>
            </a:r>
          </a:p>
          <a:p>
            <a:pPr lvl="1"/>
            <a:r>
              <a:rPr lang="en-US" dirty="0"/>
              <a:t>Shows how the components are connected electrically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117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266498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84694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name of an electrical wiring diagram that uses standard component symbols?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Bill of materials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Connector pinout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Schematic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Flow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T6C01 C 3-14</a:t>
            </a:r>
          </a:p>
        </p:txBody>
      </p:sp>
    </p:spTree>
    <p:extLst>
      <p:ext uri="{BB962C8B-B14F-4D97-AF65-F5344CB8AC3E}">
        <p14:creationId xmlns:p14="http://schemas.microsoft.com/office/powerpoint/2010/main" xmlns="" val="193406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component 1 in figure T-1?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Resistor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Battery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Connector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T6C02 A 3-14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DBE1A55-A94B-0127-A8B6-AEC3E9239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690689"/>
            <a:ext cx="4004508" cy="408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69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component 2 in figure T-1?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Resistor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Indicator lamp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Connector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T6C03 B 3-14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DBE1A55-A94B-0127-A8B6-AEC3E9239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690689"/>
            <a:ext cx="4004508" cy="408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0361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component 3 in figure T-1?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Resistor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Lamp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Ground symbol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T6C04 C 3-14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DBE1A55-A94B-0127-A8B6-AEC3E9239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690689"/>
            <a:ext cx="4004508" cy="408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2867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component 4 in figure T-1?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Resistor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Ground symbol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Battery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T6C05 D 3-14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DBE1A55-A94B-0127-A8B6-AEC3E9239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690689"/>
            <a:ext cx="4004508" cy="408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037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component 6 in figure T-2?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Resistor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Capacitor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Regulator IC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Transistor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T6C06 B 3-14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717CD50-9840-7798-3834-2F8EBB479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8194" y="1981633"/>
            <a:ext cx="5714862" cy="349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136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component 8 in figure T-2?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Resistor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Inductor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Regulator IC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Light emitting diode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T6C07 D 3-14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717CD50-9840-7798-3834-2F8EBB479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8194" y="1981633"/>
            <a:ext cx="5714862" cy="349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829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65EE4B-9FB3-68C3-2FC8-804968A1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Transistors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D72E45-1617-399F-59E9-F6075C8F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569" y="1825625"/>
            <a:ext cx="4587587" cy="466725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Two common types of transistors: </a:t>
            </a:r>
            <a:r>
              <a:rPr lang="en-US" i="1" dirty="0">
                <a:solidFill>
                  <a:srgbClr val="DA3427"/>
                </a:solidFill>
              </a:rPr>
              <a:t>bipolar junction transistors </a:t>
            </a:r>
            <a:r>
              <a:rPr lang="en-US" dirty="0"/>
              <a:t>(BJT) and </a:t>
            </a:r>
            <a:r>
              <a:rPr lang="en-US" i="1" dirty="0">
                <a:solidFill>
                  <a:srgbClr val="DA3427"/>
                </a:solidFill>
              </a:rPr>
              <a:t>field effect transistors </a:t>
            </a:r>
            <a:r>
              <a:rPr lang="en-US" dirty="0"/>
              <a:t>(FET)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chemeClr val="tx1"/>
                </a:solidFill>
              </a:rPr>
              <a:t>Bipolar Junction Transistor </a:t>
            </a:r>
            <a:r>
              <a:rPr lang="en-US" dirty="0"/>
              <a:t>(BJT) has three layers of N or P material connected to electrodes</a:t>
            </a:r>
          </a:p>
          <a:p>
            <a:r>
              <a:rPr lang="en-US" dirty="0"/>
              <a:t>Depending on the arrangement of layers, a BJT is either an NPN or PNP transistor</a:t>
            </a:r>
          </a:p>
          <a:p>
            <a:r>
              <a:rPr lang="en-US" dirty="0"/>
              <a:t>The three electrodes of an FET are the </a:t>
            </a:r>
            <a:r>
              <a:rPr lang="en-US" i="1" dirty="0">
                <a:solidFill>
                  <a:srgbClr val="DA3427"/>
                </a:solidFill>
              </a:rPr>
              <a:t>gate</a:t>
            </a:r>
            <a:r>
              <a:rPr lang="en-US" dirty="0"/>
              <a:t>, </a:t>
            </a:r>
            <a:r>
              <a:rPr lang="en-US" i="1" dirty="0">
                <a:solidFill>
                  <a:srgbClr val="DA3427"/>
                </a:solidFill>
              </a:rPr>
              <a:t>drain</a:t>
            </a:r>
            <a:r>
              <a:rPr lang="en-US" dirty="0"/>
              <a:t>, and </a:t>
            </a:r>
            <a:r>
              <a:rPr lang="en-US" i="1" dirty="0">
                <a:solidFill>
                  <a:srgbClr val="DA3427"/>
                </a:solidFill>
              </a:rPr>
              <a:t>source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RF power transistors are used as the primary gain-producing component in RF power amplifiers</a:t>
            </a:r>
          </a:p>
          <a:p>
            <a:endParaRPr lang="en-US" dirty="0"/>
          </a:p>
        </p:txBody>
      </p:sp>
      <p:grpSp>
        <p:nvGrpSpPr>
          <p:cNvPr id="4" name="Group 7">
            <a:extLst>
              <a:ext uri="{FF2B5EF4-FFF2-40B4-BE49-F238E27FC236}">
                <a16:creationId xmlns:a16="http://schemas.microsoft.com/office/drawing/2014/main" xmlns="" id="{E972A17B-82B7-41B7-B1E5-2F46EAA46B00}"/>
              </a:ext>
            </a:extLst>
          </p:cNvPr>
          <p:cNvGrpSpPr/>
          <p:nvPr/>
        </p:nvGrpSpPr>
        <p:grpSpPr>
          <a:xfrm>
            <a:off x="5081156" y="2687790"/>
            <a:ext cx="3896590" cy="3138198"/>
            <a:chOff x="7148945" y="2196740"/>
            <a:chExt cx="4578927" cy="2556833"/>
          </a:xfrm>
        </p:grpSpPr>
        <p:grpSp>
          <p:nvGrpSpPr>
            <p:cNvPr id="8" name="Group 3">
              <a:extLst>
                <a:ext uri="{FF2B5EF4-FFF2-40B4-BE49-F238E27FC236}">
                  <a16:creationId xmlns:a16="http://schemas.microsoft.com/office/drawing/2014/main" xmlns="" id="{02C3B041-97B4-57E2-E0E0-530198286767}"/>
                </a:ext>
              </a:extLst>
            </p:cNvPr>
            <p:cNvGrpSpPr/>
            <p:nvPr/>
          </p:nvGrpSpPr>
          <p:grpSpPr>
            <a:xfrm>
              <a:off x="7148945" y="2196740"/>
              <a:ext cx="4578927" cy="1804554"/>
              <a:chOff x="5576888" y="4191000"/>
              <a:chExt cx="5102225" cy="2085975"/>
            </a:xfrm>
          </p:grpSpPr>
          <p:pic>
            <p:nvPicPr>
              <p:cNvPr id="5" name="Picture 25">
                <a:extLst>
                  <a:ext uri="{FF2B5EF4-FFF2-40B4-BE49-F238E27FC236}">
                    <a16:creationId xmlns:a16="http://schemas.microsoft.com/office/drawing/2014/main" xmlns="" id="{2267C7C6-F395-CF6B-5BEF-06A69C22B8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92775" y="4308475"/>
                <a:ext cx="4873625" cy="1968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79166CD2-FC58-677C-4F35-DF0AABEDC385}"/>
                  </a:ext>
                </a:extLst>
              </p:cNvPr>
              <p:cNvSpPr/>
              <p:nvPr/>
            </p:nvSpPr>
            <p:spPr>
              <a:xfrm>
                <a:off x="5576888" y="4191000"/>
                <a:ext cx="5102225" cy="208597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1pPr>
                <a:lvl2pPr marL="37931725" indent="-37474525"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2pPr>
                <a:lvl3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3pPr>
                <a:lvl4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4pPr>
                <a:lvl5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27F27DA1-4264-9D00-983E-5D2D2D42F496}"/>
                </a:ext>
              </a:extLst>
            </p:cNvPr>
            <p:cNvSpPr txBox="1"/>
            <p:nvPr/>
          </p:nvSpPr>
          <p:spPr>
            <a:xfrm>
              <a:off x="7509164" y="4001294"/>
              <a:ext cx="4024745" cy="7522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/>
                <a:t>Bipolar Junction Transistor Schematic</a:t>
              </a:r>
            </a:p>
            <a:p>
              <a:pPr algn="ctr"/>
              <a:r>
                <a:rPr lang="en-US" i="1" dirty="0"/>
                <a:t>(showing the 3 electrodes)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96297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component 9 in figure T-2?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ES" dirty="0"/>
              <a:t>Variable capacitor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Variable inductor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Variable resistor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Variable transformer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T6C08 C 3-14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717CD50-9840-7798-3834-2F8EBB479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8194" y="1981633"/>
            <a:ext cx="5714862" cy="349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543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component 4 in figure T-2?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ES" dirty="0"/>
              <a:t>Variable inductor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Double-pole switch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Potentiometer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Transformer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T6C09 D 3-14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717CD50-9840-7798-3834-2F8EBB479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8194" y="1981633"/>
            <a:ext cx="5714862" cy="349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863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component 3 in figure T-3?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ES" dirty="0"/>
              <a:t>Connector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Meter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Variable capacitor</a:t>
            </a:r>
          </a:p>
          <a:p>
            <a:pPr marL="514350" indent="-514350">
              <a:buFont typeface="+mj-lt"/>
              <a:buAutoNum type="alphaUcPeriod"/>
            </a:pPr>
            <a:r>
              <a:rPr lang="es-ES" dirty="0"/>
              <a:t>Variable inductor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T6C10 D 3-14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2152EC6-D3D8-49CE-1DA0-AD36E59BB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0707" y="1359634"/>
            <a:ext cx="3450676" cy="541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1437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component 4 in figure T-3?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Antenna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Transmitter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Dummy load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Ground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T6C11 A 3-14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2152EC6-D3D8-49CE-1DA0-AD36E59BB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0707" y="1359634"/>
            <a:ext cx="3450676" cy="541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244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is accurately represented in electrical schematics?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Wire lengths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Physical appearance of components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Component connections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T6C12 C 3-14</a:t>
            </a:r>
          </a:p>
        </p:txBody>
      </p:sp>
    </p:spTree>
    <p:extLst>
      <p:ext uri="{BB962C8B-B14F-4D97-AF65-F5344CB8AC3E}">
        <p14:creationId xmlns:p14="http://schemas.microsoft.com/office/powerpoint/2010/main" xmlns="" val="266311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0BAECD-4E9A-0F03-C9A2-353D53283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Circuits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0FB9D1-3191-5FD0-47BA-FEFB5F533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i="1" dirty="0">
                <a:solidFill>
                  <a:srgbClr val="DA3427"/>
                </a:solidFill>
              </a:rPr>
              <a:t>oscillator</a:t>
            </a:r>
            <a:r>
              <a:rPr lang="en-US" dirty="0"/>
              <a:t> produces a steady signal at one frequency</a:t>
            </a:r>
          </a:p>
          <a:p>
            <a:pPr lvl="1"/>
            <a:r>
              <a:rPr lang="en-US" dirty="0"/>
              <a:t>Used in both receivers and transmitters to determine the operating frequency</a:t>
            </a:r>
          </a:p>
          <a:p>
            <a:r>
              <a:rPr lang="en-US" dirty="0"/>
              <a:t>The process of combining data or voice signals with an RF signal is </a:t>
            </a:r>
            <a:r>
              <a:rPr lang="en-US" i="1" dirty="0">
                <a:solidFill>
                  <a:srgbClr val="DA3427"/>
                </a:solidFill>
              </a:rPr>
              <a:t>modulation</a:t>
            </a:r>
          </a:p>
          <a:p>
            <a:r>
              <a:rPr lang="en-US" dirty="0"/>
              <a:t>Modulators add the data or voice signal to an RF signal or carrier</a:t>
            </a:r>
          </a:p>
          <a:p>
            <a:pPr lvl="1"/>
            <a:r>
              <a:rPr lang="en-US" dirty="0"/>
              <a:t>A </a:t>
            </a:r>
            <a:r>
              <a:rPr lang="en-US" i="1" dirty="0">
                <a:solidFill>
                  <a:srgbClr val="DA3427"/>
                </a:solidFill>
              </a:rPr>
              <a:t>demodulator</a:t>
            </a:r>
            <a:r>
              <a:rPr lang="en-US" dirty="0"/>
              <a:t> circuit extracts the information from a modulated signal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Mixers</a:t>
            </a:r>
            <a:r>
              <a:rPr lang="en-US" dirty="0"/>
              <a:t> combine two RF signals and shift one of them to a third frequency (closely related to a modulator)</a:t>
            </a:r>
          </a:p>
          <a:p>
            <a:pPr>
              <a:buClr>
                <a:schemeClr val="tx1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079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266498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406402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name of a circuit that generates a signal at a specific frequency?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Reactance modulator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Phase modulator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Low-pass filter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Oscillator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T7A05 D 3-17</a:t>
            </a:r>
          </a:p>
        </p:txBody>
      </p:sp>
    </p:spTree>
    <p:extLst>
      <p:ext uri="{BB962C8B-B14F-4D97-AF65-F5344CB8AC3E}">
        <p14:creationId xmlns:p14="http://schemas.microsoft.com/office/powerpoint/2010/main" xmlns="" val="423363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describes combining speech with an RF carrier signal?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Impedance matching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Oscillation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Modulation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Low-pass filtering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T7A08 C 3-17</a:t>
            </a:r>
          </a:p>
        </p:txBody>
      </p:sp>
    </p:spTree>
    <p:extLst>
      <p:ext uri="{BB962C8B-B14F-4D97-AF65-F5344CB8AC3E}">
        <p14:creationId xmlns:p14="http://schemas.microsoft.com/office/powerpoint/2010/main" xmlns="" val="349132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is used to convert a signal from one frequency to another?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Phase splitter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Mixer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Inverter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Amplifier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T7A03 B 3-18</a:t>
            </a:r>
          </a:p>
        </p:txBody>
      </p:sp>
    </p:spTree>
    <p:extLst>
      <p:ext uri="{BB962C8B-B14F-4D97-AF65-F5344CB8AC3E}">
        <p14:creationId xmlns:p14="http://schemas.microsoft.com/office/powerpoint/2010/main" xmlns="" val="360459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F62176-71CB-0536-E6C2-45EEC533B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Transistors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7F25B6-4D78-8A26-17F6-4E07BE4B3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936" y="1825625"/>
            <a:ext cx="4301837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Field-Effect Transistor (FET) has a conducting path or channel of N and P material connected to the drain and source electrodes</a:t>
            </a:r>
          </a:p>
          <a:p>
            <a:r>
              <a:rPr lang="en-US" dirty="0"/>
              <a:t>Voltage applied to the gate electrode controls current through the channel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C3AFE117-6154-4D51-B3EC-E7C1BFB26112}"/>
              </a:ext>
            </a:extLst>
          </p:cNvPr>
          <p:cNvGrpSpPr/>
          <p:nvPr/>
        </p:nvGrpSpPr>
        <p:grpSpPr>
          <a:xfrm>
            <a:off x="4831774" y="3453724"/>
            <a:ext cx="4153607" cy="2858177"/>
            <a:chOff x="5537200" y="4648200"/>
            <a:chExt cx="4532313" cy="2085975"/>
          </a:xfrm>
        </p:grpSpPr>
        <p:sp>
          <p:nvSpPr>
            <p:cNvPr id="5" name="TextBox 55">
              <a:extLst>
                <a:ext uri="{FF2B5EF4-FFF2-40B4-BE49-F238E27FC236}">
                  <a16:creationId xmlns:a16="http://schemas.microsoft.com/office/drawing/2014/main" xmlns="" id="{C514976D-714C-2E33-E325-57419269EC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8313" y="4711700"/>
              <a:ext cx="1127125" cy="292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1pPr>
              <a:lvl2pPr marL="37931725" indent="-37474525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2pPr>
              <a:lvl3pPr marL="1955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3pPr>
              <a:lvl4pPr marL="24003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4pPr>
              <a:lvl5pPr marL="2844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5pPr>
              <a:lvl6pPr marL="33020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6pPr>
              <a:lvl7pPr marL="37592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7pPr>
              <a:lvl8pPr marL="42164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8pPr>
              <a:lvl9pPr marL="46736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000" dirty="0">
                  <a:solidFill>
                    <a:srgbClr val="000000"/>
                  </a:solidFill>
                </a:rPr>
                <a:t>Drain</a:t>
              </a:r>
            </a:p>
          </p:txBody>
        </p:sp>
        <p:sp>
          <p:nvSpPr>
            <p:cNvPr id="6" name="TextBox 56">
              <a:extLst>
                <a:ext uri="{FF2B5EF4-FFF2-40B4-BE49-F238E27FC236}">
                  <a16:creationId xmlns:a16="http://schemas.microsoft.com/office/drawing/2014/main" xmlns="" id="{9C09A23E-3EC6-D58C-33DE-FA2046629E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8313" y="6221412"/>
              <a:ext cx="1311275" cy="292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1pPr>
              <a:lvl2pPr marL="37931725" indent="-37474525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2pPr>
              <a:lvl3pPr marL="1955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3pPr>
              <a:lvl4pPr marL="24003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4pPr>
              <a:lvl5pPr marL="2844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5pPr>
              <a:lvl6pPr marL="33020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6pPr>
              <a:lvl7pPr marL="37592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7pPr>
              <a:lvl8pPr marL="42164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8pPr>
              <a:lvl9pPr marL="46736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000" dirty="0">
                  <a:solidFill>
                    <a:srgbClr val="000000"/>
                  </a:solidFill>
                </a:rPr>
                <a:t>Source</a:t>
              </a:r>
            </a:p>
          </p:txBody>
        </p:sp>
        <p:sp>
          <p:nvSpPr>
            <p:cNvPr id="7" name="TextBox 58">
              <a:extLst>
                <a:ext uri="{FF2B5EF4-FFF2-40B4-BE49-F238E27FC236}">
                  <a16:creationId xmlns:a16="http://schemas.microsoft.com/office/drawing/2014/main" xmlns="" id="{2C23C096-E85A-AD36-1789-1D43431BE4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08663" y="5438845"/>
              <a:ext cx="984250" cy="292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1pPr>
              <a:lvl2pPr marL="37931725" indent="-37474525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2pPr>
              <a:lvl3pPr marL="1955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3pPr>
              <a:lvl4pPr marL="24003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4pPr>
              <a:lvl5pPr marL="2844800" indent="-800100">
                <a:spcBef>
                  <a:spcPts val="3600"/>
                </a:spcBef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5pPr>
              <a:lvl6pPr marL="33020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6pPr>
              <a:lvl7pPr marL="37592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7pPr>
              <a:lvl8pPr marL="42164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8pPr>
              <a:lvl9pPr marL="4673600" indent="-800100" eaLnBrk="0" fontAlgn="base" hangingPunct="0">
                <a:spcBef>
                  <a:spcPts val="3600"/>
                </a:spcBef>
                <a:spcAft>
                  <a:spcPct val="0"/>
                </a:spcAft>
                <a:buSzPct val="171000"/>
                <a:buFont typeface="Gill Sans" pitchFamily="1" charset="0"/>
                <a:buChar char="•"/>
                <a:defRPr sz="3400">
                  <a:solidFill>
                    <a:schemeClr val="tx1"/>
                  </a:solidFill>
                  <a:latin typeface="Gill Sans" pitchFamily="1" charset="0"/>
                  <a:ea typeface="ヒラギノ角ゴ ProN W3" pitchFamily="1" charset="-128"/>
                  <a:sym typeface="Gill Sans" pitchFamily="1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000" dirty="0">
                  <a:solidFill>
                    <a:srgbClr val="000000"/>
                  </a:solidFill>
                </a:rPr>
                <a:t>Gate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FB94F561-FE7A-3768-3066-F9C8B9BCA843}"/>
                </a:ext>
              </a:extLst>
            </p:cNvPr>
            <p:cNvGrpSpPr/>
            <p:nvPr/>
          </p:nvGrpSpPr>
          <p:grpSpPr>
            <a:xfrm>
              <a:off x="5537200" y="4648200"/>
              <a:ext cx="4532313" cy="2085975"/>
              <a:chOff x="5537200" y="4648200"/>
              <a:chExt cx="4532313" cy="2085975"/>
            </a:xfrm>
          </p:grpSpPr>
          <p:grpSp>
            <p:nvGrpSpPr>
              <p:cNvPr id="9" name="Group 460">
                <a:extLst>
                  <a:ext uri="{FF2B5EF4-FFF2-40B4-BE49-F238E27FC236}">
                    <a16:creationId xmlns:a16="http://schemas.microsoft.com/office/drawing/2014/main" xmlns="" id="{19983305-DE30-2875-F05C-E09305C63C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29400" y="4872038"/>
                <a:ext cx="1763713" cy="1576387"/>
                <a:chOff x="2048" y="2568"/>
                <a:chExt cx="631" cy="564"/>
              </a:xfrm>
            </p:grpSpPr>
            <p:sp>
              <p:nvSpPr>
                <p:cNvPr id="11" name="Line 341">
                  <a:extLst>
                    <a:ext uri="{FF2B5EF4-FFF2-40B4-BE49-F238E27FC236}">
                      <a16:creationId xmlns:a16="http://schemas.microsoft.com/office/drawing/2014/main" xmlns="" id="{3619A475-7C3D-8682-B56A-9105EE3B2D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392" y="2688"/>
                  <a:ext cx="0" cy="32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" name="Freeform 343">
                  <a:extLst>
                    <a:ext uri="{FF2B5EF4-FFF2-40B4-BE49-F238E27FC236}">
                      <a16:creationId xmlns:a16="http://schemas.microsoft.com/office/drawing/2014/main" xmlns="" id="{0D9113ED-0B85-D81A-A37A-624E9B0692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95" y="2568"/>
                  <a:ext cx="247" cy="168"/>
                </a:xfrm>
                <a:custGeom>
                  <a:avLst/>
                  <a:gdLst>
                    <a:gd name="T0" fmla="*/ 0 w 247"/>
                    <a:gd name="T1" fmla="*/ 168 h 168"/>
                    <a:gd name="T2" fmla="*/ 247 w 247"/>
                    <a:gd name="T3" fmla="*/ 168 h 168"/>
                    <a:gd name="T4" fmla="*/ 247 w 247"/>
                    <a:gd name="T5" fmla="*/ 0 h 168"/>
                    <a:gd name="T6" fmla="*/ 0 60000 65536"/>
                    <a:gd name="T7" fmla="*/ 0 60000 65536"/>
                    <a:gd name="T8" fmla="*/ 0 60000 65536"/>
                    <a:gd name="T9" fmla="*/ 0 w 247"/>
                    <a:gd name="T10" fmla="*/ 0 h 168"/>
                    <a:gd name="T11" fmla="*/ 247 w 247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47" h="168">
                      <a:moveTo>
                        <a:pt x="0" y="168"/>
                      </a:moveTo>
                      <a:lnTo>
                        <a:pt x="247" y="168"/>
                      </a:lnTo>
                      <a:lnTo>
                        <a:pt x="247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" name="Freeform 344">
                  <a:extLst>
                    <a:ext uri="{FF2B5EF4-FFF2-40B4-BE49-F238E27FC236}">
                      <a16:creationId xmlns:a16="http://schemas.microsoft.com/office/drawing/2014/main" xmlns="" id="{F9E1719D-3F37-0438-6DF6-CDCC38F729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394" y="2964"/>
                  <a:ext cx="247" cy="168"/>
                </a:xfrm>
                <a:custGeom>
                  <a:avLst/>
                  <a:gdLst>
                    <a:gd name="T0" fmla="*/ 0 w 247"/>
                    <a:gd name="T1" fmla="*/ 168 h 168"/>
                    <a:gd name="T2" fmla="*/ 247 w 247"/>
                    <a:gd name="T3" fmla="*/ 168 h 168"/>
                    <a:gd name="T4" fmla="*/ 247 w 247"/>
                    <a:gd name="T5" fmla="*/ 0 h 168"/>
                    <a:gd name="T6" fmla="*/ 0 60000 65536"/>
                    <a:gd name="T7" fmla="*/ 0 60000 65536"/>
                    <a:gd name="T8" fmla="*/ 0 60000 65536"/>
                    <a:gd name="T9" fmla="*/ 0 w 247"/>
                    <a:gd name="T10" fmla="*/ 0 h 168"/>
                    <a:gd name="T11" fmla="*/ 247 w 247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47" h="168">
                      <a:moveTo>
                        <a:pt x="0" y="168"/>
                      </a:moveTo>
                      <a:lnTo>
                        <a:pt x="247" y="168"/>
                      </a:lnTo>
                      <a:lnTo>
                        <a:pt x="247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" name="Oval 347">
                  <a:extLst>
                    <a:ext uri="{FF2B5EF4-FFF2-40B4-BE49-F238E27FC236}">
                      <a16:creationId xmlns:a16="http://schemas.microsoft.com/office/drawing/2014/main" xmlns="" id="{EAD1702F-FB6B-B088-0375-43CDBF34A1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76" y="2591"/>
                  <a:ext cx="503" cy="503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marL="1955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marL="24003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marL="2844800" indent="-800100">
                    <a:spcBef>
                      <a:spcPts val="3600"/>
                    </a:spcBef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33020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37592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42164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4673600" indent="-800100" eaLnBrk="0" fontAlgn="base" hangingPunct="0">
                    <a:spcBef>
                      <a:spcPts val="3600"/>
                    </a:spcBef>
                    <a:spcAft>
                      <a:spcPct val="0"/>
                    </a:spcAft>
                    <a:buSzPct val="171000"/>
                    <a:buFont typeface="Gill Sans" pitchFamily="1" charset="0"/>
                    <a:buChar char="•"/>
                    <a:defRPr sz="3400">
                      <a:solidFill>
                        <a:schemeClr val="tx1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alt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" name="Line 348">
                  <a:extLst>
                    <a:ext uri="{FF2B5EF4-FFF2-40B4-BE49-F238E27FC236}">
                      <a16:creationId xmlns:a16="http://schemas.microsoft.com/office/drawing/2014/main" xmlns="" id="{5FD06FF5-BAA1-7463-3DA8-10ED379945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48" y="2840"/>
                  <a:ext cx="3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E793AF7D-BED8-9FF3-3AE9-EEECB3CF9DF4}"/>
                  </a:ext>
                </a:extLst>
              </p:cNvPr>
              <p:cNvSpPr/>
              <p:nvPr/>
            </p:nvSpPr>
            <p:spPr>
              <a:xfrm>
                <a:off x="5537200" y="4648200"/>
                <a:ext cx="4532313" cy="208597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1pPr>
                <a:lvl2pPr marL="37931725" indent="-37474525"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2pPr>
                <a:lvl3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3pPr>
                <a:lvl4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4pPr>
                <a:lvl5pPr eaLnBrk="0" hangingPunct="0"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400">
                    <a:solidFill>
                      <a:srgbClr val="000000"/>
                    </a:solidFill>
                    <a:latin typeface="Gill Sans" pitchFamily="1" charset="0"/>
                    <a:ea typeface="ヒラギノ角ゴ ProN W3" pitchFamily="1" charset="-128"/>
                    <a:sym typeface="Gill Sans" pitchFamily="1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xmlns="" id="{79DDDB84-D8E2-31A1-8F2B-F9225144D879}"/>
              </a:ext>
            </a:extLst>
          </p:cNvPr>
          <p:cNvSpPr/>
          <p:nvPr/>
        </p:nvSpPr>
        <p:spPr>
          <a:xfrm>
            <a:off x="3114513" y="3453723"/>
            <a:ext cx="644237" cy="548640"/>
          </a:xfrm>
          <a:prstGeom prst="roundRect">
            <a:avLst/>
          </a:prstGeom>
          <a:noFill/>
          <a:ln w="50800">
            <a:solidFill>
              <a:srgbClr val="DA342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1A0C9918-A40F-9086-58E2-85DC95DC4044}"/>
              </a:ext>
            </a:extLst>
          </p:cNvPr>
          <p:cNvSpPr/>
          <p:nvPr/>
        </p:nvSpPr>
        <p:spPr>
          <a:xfrm>
            <a:off x="5209440" y="4516142"/>
            <a:ext cx="644237" cy="548640"/>
          </a:xfrm>
          <a:prstGeom prst="roundRect">
            <a:avLst/>
          </a:prstGeom>
          <a:noFill/>
          <a:ln w="50800">
            <a:solidFill>
              <a:srgbClr val="DA342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436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animBg="1"/>
      <p:bldP spid="1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B84305-63D3-9AD2-ABB4-144E30A3D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774" y="122345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END OF MODULE 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B16509D-3563-9675-A4FD-47C0B9202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190" y="3803904"/>
            <a:ext cx="4330182" cy="183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94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B8F1CA-6B33-28ED-4AEC-336B07B1D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Circuits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A166E7-AAF4-06DD-5314-09669EEB0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3849832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integrated circuit (IC or chip) is made of many components connected together as a useful circuit and packaged as a single component</a:t>
            </a:r>
          </a:p>
          <a:p>
            <a:r>
              <a:rPr lang="en-US" dirty="0"/>
              <a:t>Schematic symbol</a:t>
            </a:r>
          </a:p>
          <a:p>
            <a:r>
              <a:rPr lang="en-US" dirty="0"/>
              <a:t>Designator (IC or U)</a:t>
            </a:r>
          </a:p>
        </p:txBody>
      </p:sp>
      <p:pic>
        <p:nvPicPr>
          <p:cNvPr id="4" name="Picture 33" descr="IC 1.jpg">
            <a:extLst>
              <a:ext uri="{FF2B5EF4-FFF2-40B4-BE49-F238E27FC236}">
                <a16:creationId xmlns:a16="http://schemas.microsoft.com/office/drawing/2014/main" xmlns="" id="{8FBA1AC0-CC9F-BAD9-B6AA-16F80EDBA7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14000" contrast="2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4712" y="4889425"/>
            <a:ext cx="2081213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9CC8B07-9A38-74F8-BCB7-458D98CAE859}"/>
              </a:ext>
            </a:extLst>
          </p:cNvPr>
          <p:cNvGrpSpPr/>
          <p:nvPr/>
        </p:nvGrpSpPr>
        <p:grpSpPr>
          <a:xfrm>
            <a:off x="6490097" y="1371600"/>
            <a:ext cx="2210990" cy="3863900"/>
            <a:chOff x="8653463" y="1741412"/>
            <a:chExt cx="2493962" cy="3494088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64936968-926F-D081-81C4-1D6417FBDD54}"/>
                </a:ext>
              </a:extLst>
            </p:cNvPr>
            <p:cNvCxnSpPr/>
            <p:nvPr/>
          </p:nvCxnSpPr>
          <p:spPr>
            <a:xfrm>
              <a:off x="10080625" y="4760837"/>
              <a:ext cx="0" cy="257175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B946583E-7120-F19C-6B9C-28C0AF298990}"/>
                </a:ext>
              </a:extLst>
            </p:cNvPr>
            <p:cNvGrpSpPr/>
            <p:nvPr/>
          </p:nvGrpSpPr>
          <p:grpSpPr>
            <a:xfrm>
              <a:off x="8653463" y="1741412"/>
              <a:ext cx="2493962" cy="3494088"/>
              <a:chOff x="10663238" y="4572000"/>
              <a:chExt cx="2493962" cy="3494088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xmlns="" id="{1B08945F-35E8-47A0-411D-B67A6263AFDC}"/>
                  </a:ext>
                </a:extLst>
              </p:cNvPr>
              <p:cNvGrpSpPr/>
              <p:nvPr/>
            </p:nvGrpSpPr>
            <p:grpSpPr>
              <a:xfrm>
                <a:off x="10663238" y="4572000"/>
                <a:ext cx="2493962" cy="3494088"/>
                <a:chOff x="10663238" y="4572000"/>
                <a:chExt cx="2493962" cy="3494088"/>
              </a:xfrm>
            </p:grpSpPr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xmlns="" id="{2F279280-0DC0-093F-803F-04AFF37B8865}"/>
                    </a:ext>
                  </a:extLst>
                </p:cNvPr>
                <p:cNvSpPr/>
                <p:nvPr/>
              </p:nvSpPr>
              <p:spPr>
                <a:xfrm>
                  <a:off x="10663238" y="4572000"/>
                  <a:ext cx="2493962" cy="3494088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 eaLnBrk="0" hangingPunct="0">
                    <a:defRPr sz="3400">
                      <a:solidFill>
                        <a:srgbClr val="000000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1pPr>
                  <a:lvl2pPr marL="37931725" indent="-37474525" eaLnBrk="0" hangingPunct="0">
                    <a:defRPr sz="3400">
                      <a:solidFill>
                        <a:srgbClr val="000000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2pPr>
                  <a:lvl3pPr eaLnBrk="0" hangingPunct="0">
                    <a:defRPr sz="3400">
                      <a:solidFill>
                        <a:srgbClr val="000000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3pPr>
                  <a:lvl4pPr eaLnBrk="0" hangingPunct="0">
                    <a:defRPr sz="3400">
                      <a:solidFill>
                        <a:srgbClr val="000000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4pPr>
                  <a:lvl5pPr eaLnBrk="0" hangingPunct="0">
                    <a:defRPr sz="3400">
                      <a:solidFill>
                        <a:srgbClr val="000000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400">
                      <a:solidFill>
                        <a:srgbClr val="000000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400">
                      <a:solidFill>
                        <a:srgbClr val="000000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400">
                      <a:solidFill>
                        <a:srgbClr val="000000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400">
                      <a:solidFill>
                        <a:srgbClr val="000000"/>
                      </a:solidFill>
                      <a:latin typeface="Gill Sans" pitchFamily="1" charset="0"/>
                      <a:ea typeface="ヒラギノ角ゴ ProN W3" pitchFamily="1" charset="-128"/>
                      <a:sym typeface="Gill Sans" pitchFamily="1" charset="0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en-US" altLang="en-US" dirty="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13" name="Group 128">
                  <a:extLst>
                    <a:ext uri="{FF2B5EF4-FFF2-40B4-BE49-F238E27FC236}">
                      <a16:creationId xmlns:a16="http://schemas.microsoft.com/office/drawing/2014/main" xmlns="" id="{CAE6FAC4-F134-6CFD-63A1-9CFFFD92254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1055350" y="4949825"/>
                  <a:ext cx="1797050" cy="1530350"/>
                  <a:chOff x="2724" y="543"/>
                  <a:chExt cx="864" cy="736"/>
                </a:xfrm>
              </p:grpSpPr>
              <p:sp>
                <p:nvSpPr>
                  <p:cNvPr id="18" name="Rectangle 129">
                    <a:extLst>
                      <a:ext uri="{FF2B5EF4-FFF2-40B4-BE49-F238E27FC236}">
                        <a16:creationId xmlns:a16="http://schemas.microsoft.com/office/drawing/2014/main" xmlns="" id="{DB0E746D-2D01-0AB2-B4ED-F5581FBE150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852" y="543"/>
                    <a:ext cx="616" cy="736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US" alt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" name="Rectangle 130">
                    <a:extLst>
                      <a:ext uri="{FF2B5EF4-FFF2-40B4-BE49-F238E27FC236}">
                        <a16:creationId xmlns:a16="http://schemas.microsoft.com/office/drawing/2014/main" xmlns="" id="{6D43E1E2-0DED-70B5-08F4-2FD9F50AC02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840" y="572"/>
                    <a:ext cx="17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4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20" name="Rectangle 131">
                    <a:extLst>
                      <a:ext uri="{FF2B5EF4-FFF2-40B4-BE49-F238E27FC236}">
                        <a16:creationId xmlns:a16="http://schemas.microsoft.com/office/drawing/2014/main" xmlns="" id="{27A1FDA1-4771-B457-E29E-A73BEE22509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76" y="572"/>
                    <a:ext cx="176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4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Q</a:t>
                    </a:r>
                  </a:p>
                </p:txBody>
              </p:sp>
              <p:sp>
                <p:nvSpPr>
                  <p:cNvPr id="21" name="Rectangle 132">
                    <a:extLst>
                      <a:ext uri="{FF2B5EF4-FFF2-40B4-BE49-F238E27FC236}">
                        <a16:creationId xmlns:a16="http://schemas.microsoft.com/office/drawing/2014/main" xmlns="" id="{C6DB042D-1BCC-8514-7F4E-F91C8C0229F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72" y="1064"/>
                    <a:ext cx="176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4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Q</a:t>
                    </a:r>
                  </a:p>
                </p:txBody>
              </p:sp>
              <p:sp>
                <p:nvSpPr>
                  <p:cNvPr id="22" name="Line 133">
                    <a:extLst>
                      <a:ext uri="{FF2B5EF4-FFF2-40B4-BE49-F238E27FC236}">
                        <a16:creationId xmlns:a16="http://schemas.microsoft.com/office/drawing/2014/main" xmlns="" id="{AEFD1DD5-F373-B694-5D0E-3D466101F3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28" y="1081"/>
                    <a:ext cx="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3" name="Line 134">
                    <a:extLst>
                      <a:ext uri="{FF2B5EF4-FFF2-40B4-BE49-F238E27FC236}">
                        <a16:creationId xmlns:a16="http://schemas.microsoft.com/office/drawing/2014/main" xmlns="" id="{81D95964-9B3B-FA00-3590-FBB2569BAB2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68" y="655"/>
                    <a:ext cx="1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4" name="Line 135">
                    <a:extLst>
                      <a:ext uri="{FF2B5EF4-FFF2-40B4-BE49-F238E27FC236}">
                        <a16:creationId xmlns:a16="http://schemas.microsoft.com/office/drawing/2014/main" xmlns="" id="{CFEDDD22-D4AE-D731-83E7-A1A1777457D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68" y="1159"/>
                    <a:ext cx="1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5" name="Line 136">
                    <a:extLst>
                      <a:ext uri="{FF2B5EF4-FFF2-40B4-BE49-F238E27FC236}">
                        <a16:creationId xmlns:a16="http://schemas.microsoft.com/office/drawing/2014/main" xmlns="" id="{F2AA3670-EE1C-8CFF-58B1-ED9A605F770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732" y="655"/>
                    <a:ext cx="1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6" name="Rectangle 137">
                    <a:extLst>
                      <a:ext uri="{FF2B5EF4-FFF2-40B4-BE49-F238E27FC236}">
                        <a16:creationId xmlns:a16="http://schemas.microsoft.com/office/drawing/2014/main" xmlns="" id="{49D588AE-58D4-EF81-A653-E2033514CCB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852" y="816"/>
                    <a:ext cx="327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4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 CLK</a:t>
                    </a:r>
                  </a:p>
                </p:txBody>
              </p:sp>
              <p:sp>
                <p:nvSpPr>
                  <p:cNvPr id="27" name="Line 138">
                    <a:extLst>
                      <a:ext uri="{FF2B5EF4-FFF2-40B4-BE49-F238E27FC236}">
                        <a16:creationId xmlns:a16="http://schemas.microsoft.com/office/drawing/2014/main" xmlns="" id="{114ABF40-E83B-ECFD-9250-453A9F629A2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724" y="904"/>
                    <a:ext cx="12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8" name="Freeform 139">
                    <a:extLst>
                      <a:ext uri="{FF2B5EF4-FFF2-40B4-BE49-F238E27FC236}">
                        <a16:creationId xmlns:a16="http://schemas.microsoft.com/office/drawing/2014/main" xmlns="" id="{FE05797D-F958-45E0-E5FF-84356496496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2" y="860"/>
                    <a:ext cx="64" cy="80"/>
                  </a:xfrm>
                  <a:custGeom>
                    <a:avLst/>
                    <a:gdLst>
                      <a:gd name="T0" fmla="*/ 0 w 64"/>
                      <a:gd name="T1" fmla="*/ 0 h 80"/>
                      <a:gd name="T2" fmla="*/ 64 w 64"/>
                      <a:gd name="T3" fmla="*/ 40 h 80"/>
                      <a:gd name="T4" fmla="*/ 0 w 64"/>
                      <a:gd name="T5" fmla="*/ 80 h 80"/>
                      <a:gd name="T6" fmla="*/ 0 60000 65536"/>
                      <a:gd name="T7" fmla="*/ 0 60000 65536"/>
                      <a:gd name="T8" fmla="*/ 0 60000 65536"/>
                      <a:gd name="T9" fmla="*/ 0 w 64"/>
                      <a:gd name="T10" fmla="*/ 0 h 80"/>
                      <a:gd name="T11" fmla="*/ 64 w 64"/>
                      <a:gd name="T12" fmla="*/ 80 h 8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64" h="80">
                        <a:moveTo>
                          <a:pt x="0" y="0"/>
                        </a:moveTo>
                        <a:lnTo>
                          <a:pt x="64" y="40"/>
                        </a:lnTo>
                        <a:lnTo>
                          <a:pt x="0" y="80"/>
                        </a:ln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4" name="Group 363">
                  <a:extLst>
                    <a:ext uri="{FF2B5EF4-FFF2-40B4-BE49-F238E27FC236}">
                      <a16:creationId xmlns:a16="http://schemas.microsoft.com/office/drawing/2014/main" xmlns="" id="{D7DEF6B7-8997-82A7-D491-73BB501AB77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1483591" y="6655329"/>
                  <a:ext cx="987805" cy="1193271"/>
                  <a:chOff x="4465" y="1190"/>
                  <a:chExt cx="475" cy="574"/>
                </a:xfrm>
              </p:grpSpPr>
              <p:sp>
                <p:nvSpPr>
                  <p:cNvPr id="15" name="AutoShape 364">
                    <a:extLst>
                      <a:ext uri="{FF2B5EF4-FFF2-40B4-BE49-F238E27FC236}">
                        <a16:creationId xmlns:a16="http://schemas.microsoft.com/office/drawing/2014/main" xmlns="" id="{675F566F-C250-4345-1F9A-A0E10417F7A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442" y="1265"/>
                    <a:ext cx="544" cy="453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US" alt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6" name="Text Box 365">
                    <a:extLst>
                      <a:ext uri="{FF2B5EF4-FFF2-40B4-BE49-F238E27FC236}">
                        <a16:creationId xmlns:a16="http://schemas.microsoft.com/office/drawing/2014/main" xmlns="" id="{B91EF02C-47AF-7117-CA42-034535640F3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65" y="1543"/>
                    <a:ext cx="173" cy="1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800" dirty="0">
                        <a:solidFill>
                          <a:srgbClr val="000000"/>
                        </a:solidFill>
                      </a:rPr>
                      <a:t>+</a:t>
                    </a:r>
                  </a:p>
                </p:txBody>
              </p:sp>
              <p:sp>
                <p:nvSpPr>
                  <p:cNvPr id="17" name="Text Box 366">
                    <a:extLst>
                      <a:ext uri="{FF2B5EF4-FFF2-40B4-BE49-F238E27FC236}">
                        <a16:creationId xmlns:a16="http://schemas.microsoft.com/office/drawing/2014/main" xmlns="" id="{11B536C4-6277-3A98-A688-4098269B37C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69" y="1190"/>
                    <a:ext cx="170" cy="1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1pPr>
                    <a:lvl2pPr marL="37931725" indent="-37474525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2pPr>
                    <a:lvl3pPr marL="1955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3pPr>
                    <a:lvl4pPr marL="24003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4pPr>
                    <a:lvl5pPr marL="2844800" indent="-800100">
                      <a:spcBef>
                        <a:spcPts val="3600"/>
                      </a:spcBef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5pPr>
                    <a:lvl6pPr marL="33020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6pPr>
                    <a:lvl7pPr marL="37592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7pPr>
                    <a:lvl8pPr marL="42164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8pPr>
                    <a:lvl9pPr marL="4673600" indent="-800100" eaLnBrk="0" fontAlgn="base" hangingPunct="0">
                      <a:spcBef>
                        <a:spcPts val="3600"/>
                      </a:spcBef>
                      <a:spcAft>
                        <a:spcPct val="0"/>
                      </a:spcAft>
                      <a:buSzPct val="171000"/>
                      <a:buFont typeface="Gill Sans" pitchFamily="1" charset="0"/>
                      <a:buChar char="•"/>
                      <a:defRPr sz="3400">
                        <a:solidFill>
                          <a:schemeClr val="tx1"/>
                        </a:solidFill>
                        <a:latin typeface="Gill Sans" pitchFamily="1" charset="0"/>
                        <a:ea typeface="ヒラギノ角ゴ ProN W3" pitchFamily="1" charset="-128"/>
                        <a:sym typeface="Gill Sans" pitchFamily="1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800" dirty="0">
                        <a:solidFill>
                          <a:srgbClr val="000000"/>
                        </a:solidFill>
                      </a:rPr>
                      <a:t>_</a:t>
                    </a:r>
                  </a:p>
                </p:txBody>
              </p:sp>
            </p:grpSp>
          </p:grp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xmlns="" id="{7409B52C-3BF2-4CEF-9467-4C7120E5D8BB}"/>
                  </a:ext>
                </a:extLst>
              </p:cNvPr>
              <p:cNvCxnSpPr/>
              <p:nvPr/>
            </p:nvCxnSpPr>
            <p:spPr>
              <a:xfrm flipH="1">
                <a:off x="11238345" y="6854825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xmlns="" id="{0CE778C5-9E13-057C-DB5A-96D5A3C42820}"/>
                  </a:ext>
                </a:extLst>
              </p:cNvPr>
              <p:cNvCxnSpPr/>
              <p:nvPr/>
            </p:nvCxnSpPr>
            <p:spPr>
              <a:xfrm flipH="1">
                <a:off x="11238345" y="7693025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xmlns="" id="{BB9662B2-4E39-07B0-705B-14EB51B857AF}"/>
                  </a:ext>
                </a:extLst>
              </p:cNvPr>
              <p:cNvCxnSpPr/>
              <p:nvPr/>
            </p:nvCxnSpPr>
            <p:spPr>
              <a:xfrm flipH="1">
                <a:off x="12471400" y="7273925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265932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266498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1426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is true about forward voltage drop in a diode?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It is lower in some diode types than in others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is proportional to peak inverse voltage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indicates that the diode is defective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has no impact on the voltage delivered to the load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T6B01 A 3-10</a:t>
            </a:r>
          </a:p>
        </p:txBody>
      </p:sp>
    </p:spTree>
    <p:extLst>
      <p:ext uri="{BB962C8B-B14F-4D97-AF65-F5344CB8AC3E}">
        <p14:creationId xmlns:p14="http://schemas.microsoft.com/office/powerpoint/2010/main" xmlns="" val="33279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1881</Words>
  <Application>Microsoft Office PowerPoint</Application>
  <PresentationFormat>On-screen Show (4:3)</PresentationFormat>
  <Paragraphs>336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Office Theme</vt:lpstr>
      <vt:lpstr>Diodes, Transistors and Integrated Circuits (Semiconductors)</vt:lpstr>
      <vt:lpstr>Diodes</vt:lpstr>
      <vt:lpstr>Diodes (cont.)</vt:lpstr>
      <vt:lpstr>Transistors</vt:lpstr>
      <vt:lpstr>Transistors (cont.)</vt:lpstr>
      <vt:lpstr>Transistors (cont.)</vt:lpstr>
      <vt:lpstr>Integrated Circuits</vt:lpstr>
      <vt:lpstr>PRACTICE QUESTIONS</vt:lpstr>
      <vt:lpstr>Which is true about forward voltage drop in a diode?</vt:lpstr>
      <vt:lpstr>What electronic component allows current to flow in only one direction?</vt:lpstr>
      <vt:lpstr>Which of these components can be used as an electronic switch?</vt:lpstr>
      <vt:lpstr>Which of the following components can consist of three regions of semiconductor material?</vt:lpstr>
      <vt:lpstr>What type of transistor has a gate, drain, and source?</vt:lpstr>
      <vt:lpstr>How is the cathode lead of a semiconductor diode often marked on the package?</vt:lpstr>
      <vt:lpstr>What causes a light-emitting diode (LED) to emit light?</vt:lpstr>
      <vt:lpstr>What does the abbreviation FET stand for?</vt:lpstr>
      <vt:lpstr>What are the names for the electrodes of a diode?</vt:lpstr>
      <vt:lpstr>Which of the following can provide power gain?</vt:lpstr>
      <vt:lpstr>What is the term that describes a device’s ability to amplify a signal?</vt:lpstr>
      <vt:lpstr>What are the names of the electrodes of a bipolar junction transistor?</vt:lpstr>
      <vt:lpstr>Which of the following devices or circuits changes an alternating current into a varying direct current signal?</vt:lpstr>
      <vt:lpstr>Which of the following is commonly used as a visual indicator?</vt:lpstr>
      <vt:lpstr>What is the name of a device that combines several semiconductors and other components into one package?</vt:lpstr>
      <vt:lpstr>What is the function of component 2 in figure T-1?</vt:lpstr>
      <vt:lpstr>Protective Components</vt:lpstr>
      <vt:lpstr>Slide 26</vt:lpstr>
      <vt:lpstr>PRACTICE QUESTIONS</vt:lpstr>
      <vt:lpstr>What electrical component is used to protect other circuit components from current overloads?</vt:lpstr>
      <vt:lpstr>What is the purpose of a fuse in an electrical circuit?</vt:lpstr>
      <vt:lpstr>Why should a 5-ampere fuse never be replaced with a 20-ampere fuse?</vt:lpstr>
      <vt:lpstr>Circuit Gatekeepers … Switches &amp; Relays</vt:lpstr>
      <vt:lpstr>Switch Configurations</vt:lpstr>
      <vt:lpstr>Indicator, Meters and Displays</vt:lpstr>
      <vt:lpstr>PRACTICE QUESTIONS</vt:lpstr>
      <vt:lpstr>What is the function of an SPDT switch?</vt:lpstr>
      <vt:lpstr>What type of switch is represented by component 3 in figure T-2?</vt:lpstr>
      <vt:lpstr>What is a relay?</vt:lpstr>
      <vt:lpstr>Which of the following displays an electrical quantity as a numeric value?</vt:lpstr>
      <vt:lpstr>Fig 3.15 – Schematic Symbols (see text)</vt:lpstr>
      <vt:lpstr>Fig 3.15 – Schematic Symbols (cont., see text)</vt:lpstr>
      <vt:lpstr>Schematic Diagrams and Symbols</vt:lpstr>
      <vt:lpstr>PRACTICE QUESTIONS</vt:lpstr>
      <vt:lpstr>What is the name of an electrical wiring diagram that uses standard component symbols?</vt:lpstr>
      <vt:lpstr>What is component 1 in figure T-1?</vt:lpstr>
      <vt:lpstr>What is component 2 in figure T-1?</vt:lpstr>
      <vt:lpstr>What is component 3 in figure T-1?</vt:lpstr>
      <vt:lpstr>What is component 4 in figure T-1?</vt:lpstr>
      <vt:lpstr>What is component 6 in figure T-2?</vt:lpstr>
      <vt:lpstr>What is component 8 in figure T-2?</vt:lpstr>
      <vt:lpstr>What is component 9 in figure T-2?</vt:lpstr>
      <vt:lpstr>What is component 4 in figure T-2?</vt:lpstr>
      <vt:lpstr>What is component 3 in figure T-3?</vt:lpstr>
      <vt:lpstr>What is component 4 in figure T-3?</vt:lpstr>
      <vt:lpstr>Which of the following is accurately represented in electrical schematics?</vt:lpstr>
      <vt:lpstr>Radio Circuits</vt:lpstr>
      <vt:lpstr>PRACTICE QUESTIONS</vt:lpstr>
      <vt:lpstr>What is the name of a circuit that generates a signal at a specific frequency?</vt:lpstr>
      <vt:lpstr>Which of the following describes combining speech with an RF carrier signal?</vt:lpstr>
      <vt:lpstr>Which of the following is used to convert a signal from one frequency to another?</vt:lpstr>
      <vt:lpstr>END OF MODULE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Diodes, Transistors and Integrated Circuits (Semiconductors)</dc:title>
  <dc:creator>Kathy</dc:creator>
  <cp:lastModifiedBy>Kathy</cp:lastModifiedBy>
  <cp:revision>1</cp:revision>
  <dcterms:created xsi:type="dcterms:W3CDTF">2024-09-04T01:53:20Z</dcterms:created>
  <dcterms:modified xsi:type="dcterms:W3CDTF">2024-09-04T01:54:53Z</dcterms:modified>
</cp:coreProperties>
</file>