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1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55C9C8-F9EB-42A4-8294-902A89BB9131}"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5C9C8-F9EB-42A4-8294-902A89BB9131}"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5C9C8-F9EB-42A4-8294-902A89BB9131}"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5C9C8-F9EB-42A4-8294-902A89BB9131}"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55C9C8-F9EB-42A4-8294-902A89BB9131}"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55C9C8-F9EB-42A4-8294-902A89BB9131}"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55C9C8-F9EB-42A4-8294-902A89BB9131}" type="datetimeFigureOut">
              <a:rPr lang="en-US" smtClean="0"/>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55C9C8-F9EB-42A4-8294-902A89BB9131}" type="datetimeFigureOut">
              <a:rPr lang="en-US" smtClean="0"/>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5C9C8-F9EB-42A4-8294-902A89BB9131}" type="datetimeFigureOut">
              <a:rPr lang="en-US" smtClean="0"/>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5C9C8-F9EB-42A4-8294-902A89BB9131}"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5C9C8-F9EB-42A4-8294-902A89BB9131}"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67CE9D-7715-4B0A-AF7C-5BECC056315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5C9C8-F9EB-42A4-8294-902A89BB9131}" type="datetimeFigureOut">
              <a:rPr lang="en-US" smtClean="0"/>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7CE9D-7715-4B0A-AF7C-5BECC05631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D6E65F-91D8-5877-D84D-D4524AC4B519}"/>
              </a:ext>
            </a:extLst>
          </p:cNvPr>
          <p:cNvSpPr>
            <a:spLocks noGrp="1"/>
          </p:cNvSpPr>
          <p:nvPr>
            <p:ph type="title"/>
          </p:nvPr>
        </p:nvSpPr>
        <p:spPr/>
        <p:txBody>
          <a:bodyPr/>
          <a:lstStyle/>
          <a:p>
            <a:r>
              <a:rPr lang="en-US" dirty="0"/>
              <a:t>Practical Antenna Systems: Dipoles</a:t>
            </a:r>
          </a:p>
        </p:txBody>
      </p:sp>
      <p:sp>
        <p:nvSpPr>
          <p:cNvPr id="3" name="Content Placeholder 2">
            <a:extLst>
              <a:ext uri="{FF2B5EF4-FFF2-40B4-BE49-F238E27FC236}">
                <a16:creationId xmlns:a16="http://schemas.microsoft.com/office/drawing/2014/main" xmlns="" id="{181BDE79-D46E-5883-AE8B-84D2C6279287}"/>
              </a:ext>
            </a:extLst>
          </p:cNvPr>
          <p:cNvSpPr>
            <a:spLocks noGrp="1"/>
          </p:cNvSpPr>
          <p:nvPr>
            <p:ph idx="1"/>
          </p:nvPr>
        </p:nvSpPr>
        <p:spPr/>
        <p:txBody>
          <a:bodyPr>
            <a:normAutofit fontScale="85000" lnSpcReduction="20000"/>
          </a:bodyPr>
          <a:lstStyle/>
          <a:p>
            <a:r>
              <a:rPr lang="en-US" dirty="0"/>
              <a:t>Simplest type of antenna</a:t>
            </a:r>
          </a:p>
          <a:p>
            <a:r>
              <a:rPr lang="en-US" dirty="0"/>
              <a:t>Dipole means “two electrical parts”</a:t>
            </a:r>
          </a:p>
          <a:p>
            <a:r>
              <a:rPr lang="en-US" dirty="0"/>
              <a:t>Made from a straight conductor of wire one-half wavelength (1⁄2 λ) long with a feed point somewhere along the antenna</a:t>
            </a:r>
          </a:p>
          <a:p>
            <a:r>
              <a:rPr lang="en-US" dirty="0"/>
              <a:t>Most are oriented horizontally, particularly on the lower frequency bands, and radiate a horizontally polarized signal</a:t>
            </a:r>
          </a:p>
          <a:p>
            <a:pPr lvl="1"/>
            <a:r>
              <a:rPr lang="en-US" dirty="0"/>
              <a:t>Can also be installed vertically, sloping or even drooping from a single support in the middle (inverted-V)</a:t>
            </a:r>
          </a:p>
          <a:p>
            <a:r>
              <a:rPr lang="en-US" dirty="0"/>
              <a:t>The radiation pattern isolated in space looks like a donut</a:t>
            </a:r>
          </a:p>
        </p:txBody>
      </p:sp>
    </p:spTree>
    <p:extLst>
      <p:ext uri="{BB962C8B-B14F-4D97-AF65-F5344CB8AC3E}">
        <p14:creationId xmlns:p14="http://schemas.microsoft.com/office/powerpoint/2010/main" xmlns="" val="136593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524741" y="2664981"/>
            <a:ext cx="78867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2554399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describes a type of antenna loading?</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Electrically lengthening by inserting inductors in radiating elements</a:t>
            </a:r>
          </a:p>
          <a:p>
            <a:pPr marL="514350" indent="-514350">
              <a:buFont typeface="+mj-lt"/>
              <a:buAutoNum type="alphaUcPeriod"/>
            </a:pPr>
            <a:r>
              <a:rPr lang="en-US" dirty="0"/>
              <a:t>Inserting a resistor in the radiating portion of the antenna to make it resonant</a:t>
            </a:r>
          </a:p>
          <a:p>
            <a:pPr marL="514350" indent="-514350">
              <a:buFont typeface="+mj-lt"/>
              <a:buAutoNum type="alphaUcPeriod"/>
            </a:pPr>
            <a:r>
              <a:rPr lang="en-US" dirty="0"/>
              <a:t>Installing a spring in the base of a mobile vertical antenna to make it more flexible</a:t>
            </a:r>
          </a:p>
          <a:p>
            <a:pPr marL="514350" indent="-514350">
              <a:buFont typeface="+mj-lt"/>
              <a:buAutoNum type="alphaUcPeriod"/>
            </a:pPr>
            <a:r>
              <a:rPr lang="en-US" dirty="0"/>
              <a:t>Strengthening the radiating elements of a beam antenna to better resist wind damage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T9A02 A 4-12</a:t>
            </a:r>
          </a:p>
        </p:txBody>
      </p:sp>
    </p:spTree>
    <p:extLst>
      <p:ext uri="{BB962C8B-B14F-4D97-AF65-F5344CB8AC3E}">
        <p14:creationId xmlns:p14="http://schemas.microsoft.com/office/powerpoint/2010/main" xmlns="" val="286687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describes a simple dipole oriented parallel to Earth’s surface?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ground-wave antenna</a:t>
            </a:r>
          </a:p>
          <a:p>
            <a:pPr marL="514350" indent="-514350">
              <a:buFont typeface="+mj-lt"/>
              <a:buAutoNum type="alphaUcPeriod"/>
            </a:pPr>
            <a:r>
              <a:rPr lang="en-US" dirty="0"/>
              <a:t>A horizontally polarized antenna</a:t>
            </a:r>
          </a:p>
          <a:p>
            <a:pPr marL="514350" indent="-514350">
              <a:buFont typeface="+mj-lt"/>
              <a:buAutoNum type="alphaUcPeriod"/>
            </a:pPr>
            <a:r>
              <a:rPr lang="en-US" dirty="0"/>
              <a:t>A travelling-wave antenna</a:t>
            </a:r>
          </a:p>
          <a:p>
            <a:pPr marL="514350" indent="-514350">
              <a:buFont typeface="+mj-lt"/>
              <a:buAutoNum type="alphaUcPeriod"/>
            </a:pPr>
            <a:r>
              <a:rPr lang="en-US" dirty="0"/>
              <a:t>A vertically polarized antenna</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T9A03 B 4-12</a:t>
            </a:r>
          </a:p>
        </p:txBody>
      </p:sp>
    </p:spTree>
    <p:extLst>
      <p:ext uri="{BB962C8B-B14F-4D97-AF65-F5344CB8AC3E}">
        <p14:creationId xmlns:p14="http://schemas.microsoft.com/office/powerpoint/2010/main" xmlns="" val="398863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04801"/>
            <a:ext cx="8224405" cy="1780674"/>
          </a:xfrm>
        </p:spPr>
        <p:txBody>
          <a:bodyPr>
            <a:normAutofit/>
          </a:bodyPr>
          <a:lstStyle/>
          <a:p>
            <a:r>
              <a:rPr lang="en-US" sz="3400" b="1" dirty="0"/>
              <a:t>What is a disadvantage of the short, flexible antenna supplied with most handheld radio transceivers, compared to a full-sized quarter-wave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It has low efficiency</a:t>
            </a:r>
          </a:p>
          <a:p>
            <a:pPr marL="514350" indent="-514350">
              <a:buFont typeface="+mj-lt"/>
              <a:buAutoNum type="alphaUcPeriod"/>
            </a:pPr>
            <a:r>
              <a:rPr lang="en-US" dirty="0"/>
              <a:t>It transmits only circularly polarized signals</a:t>
            </a:r>
          </a:p>
          <a:p>
            <a:pPr marL="514350" indent="-514350">
              <a:buFont typeface="+mj-lt"/>
              <a:buAutoNum type="alphaUcPeriod"/>
            </a:pPr>
            <a:r>
              <a:rPr lang="en-US" dirty="0"/>
              <a:t>It is mechanically fragile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T9A04 A 4-12</a:t>
            </a:r>
          </a:p>
        </p:txBody>
      </p:sp>
    </p:spTree>
    <p:extLst>
      <p:ext uri="{BB962C8B-B14F-4D97-AF65-F5344CB8AC3E}">
        <p14:creationId xmlns:p14="http://schemas.microsoft.com/office/powerpoint/2010/main" xmlns="" val="290039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increases the resonant frequency of a dipole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Lengthening it</a:t>
            </a:r>
          </a:p>
          <a:p>
            <a:pPr marL="514350" indent="-514350">
              <a:buFont typeface="+mj-lt"/>
              <a:buAutoNum type="alphaUcPeriod"/>
            </a:pPr>
            <a:r>
              <a:rPr lang="en-US" dirty="0"/>
              <a:t>Inserting coils in series with radiating wires</a:t>
            </a:r>
          </a:p>
          <a:p>
            <a:pPr marL="514350" indent="-514350">
              <a:buFont typeface="+mj-lt"/>
              <a:buAutoNum type="alphaUcPeriod"/>
            </a:pPr>
            <a:r>
              <a:rPr lang="en-US" dirty="0"/>
              <a:t>Shortening it</a:t>
            </a:r>
          </a:p>
          <a:p>
            <a:pPr marL="514350" indent="-514350">
              <a:buFont typeface="+mj-lt"/>
              <a:buAutoNum type="alphaUcPeriod"/>
            </a:pPr>
            <a:r>
              <a:rPr lang="en-US" dirty="0"/>
              <a:t>Adding capacitive loading to the ends of the radiating wires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T9A05 C 4-12</a:t>
            </a:r>
          </a:p>
        </p:txBody>
      </p:sp>
    </p:spTree>
    <p:extLst>
      <p:ext uri="{BB962C8B-B14F-4D97-AF65-F5344CB8AC3E}">
        <p14:creationId xmlns:p14="http://schemas.microsoft.com/office/powerpoint/2010/main" xmlns="" val="306490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disadvantage of using a handheld VHF transceiver with a flexible antenna inside a vehicle?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Signal strength is reduced due to the shielding effect of the vehicle</a:t>
            </a:r>
          </a:p>
          <a:p>
            <a:pPr marL="514350" indent="-514350">
              <a:buFont typeface="+mj-lt"/>
              <a:buAutoNum type="alphaUcPeriod"/>
            </a:pPr>
            <a:r>
              <a:rPr lang="en-US" dirty="0"/>
              <a:t>The bandwidth of the antenna will decrease, increasing SWR</a:t>
            </a:r>
          </a:p>
          <a:p>
            <a:pPr marL="514350" indent="-514350">
              <a:buFont typeface="+mj-lt"/>
              <a:buAutoNum type="alphaUcPeriod"/>
            </a:pPr>
            <a:r>
              <a:rPr lang="en-US" dirty="0"/>
              <a:t>The SWR might decrease, decreasing the signal strength</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T9A07 A 4-12</a:t>
            </a:r>
          </a:p>
        </p:txBody>
      </p:sp>
    </p:spTree>
    <p:extLst>
      <p:ext uri="{BB962C8B-B14F-4D97-AF65-F5344CB8AC3E}">
        <p14:creationId xmlns:p14="http://schemas.microsoft.com/office/powerpoint/2010/main" xmlns="" val="303268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approximate length, in inches, of a quarter-wavelength vertical antenna for 146 MHz?</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112</a:t>
            </a:r>
          </a:p>
          <a:p>
            <a:pPr marL="514350" indent="-514350">
              <a:buFont typeface="+mj-lt"/>
              <a:buAutoNum type="alphaUcPeriod"/>
            </a:pPr>
            <a:r>
              <a:rPr lang="en-US" dirty="0"/>
              <a:t>50</a:t>
            </a:r>
          </a:p>
          <a:p>
            <a:pPr marL="514350" indent="-514350">
              <a:buFont typeface="+mj-lt"/>
              <a:buAutoNum type="alphaUcPeriod"/>
            </a:pPr>
            <a:r>
              <a:rPr lang="en-US" dirty="0"/>
              <a:t>19</a:t>
            </a:r>
          </a:p>
          <a:p>
            <a:pPr marL="514350" indent="-514350">
              <a:buFont typeface="+mj-lt"/>
              <a:buAutoNum type="alphaUcPeriod"/>
            </a:pPr>
            <a:r>
              <a:rPr lang="en-US" dirty="0"/>
              <a:t>12</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T9A08 C 4-12</a:t>
            </a:r>
          </a:p>
        </p:txBody>
      </p:sp>
    </p:spTree>
    <p:extLst>
      <p:ext uri="{BB962C8B-B14F-4D97-AF65-F5344CB8AC3E}">
        <p14:creationId xmlns:p14="http://schemas.microsoft.com/office/powerpoint/2010/main" xmlns="" val="122404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approximate length, in inches, of a half-wavelength 6 meter dipole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6</a:t>
            </a:r>
          </a:p>
          <a:p>
            <a:pPr marL="514350" indent="-514350">
              <a:buFont typeface="+mj-lt"/>
              <a:buAutoNum type="alphaUcPeriod"/>
            </a:pPr>
            <a:r>
              <a:rPr lang="en-US" dirty="0"/>
              <a:t>50</a:t>
            </a:r>
          </a:p>
          <a:p>
            <a:pPr marL="514350" indent="-514350">
              <a:buFont typeface="+mj-lt"/>
              <a:buAutoNum type="alphaUcPeriod"/>
            </a:pPr>
            <a:r>
              <a:rPr lang="en-US" dirty="0"/>
              <a:t>112</a:t>
            </a:r>
          </a:p>
          <a:p>
            <a:pPr marL="514350" indent="-514350">
              <a:buFont typeface="+mj-lt"/>
              <a:buAutoNum type="alphaUcPeriod"/>
            </a:pPr>
            <a:r>
              <a:rPr lang="en-US" dirty="0"/>
              <a:t>236</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T9A09 C 4-12</a:t>
            </a:r>
          </a:p>
        </p:txBody>
      </p:sp>
    </p:spTree>
    <p:extLst>
      <p:ext uri="{BB962C8B-B14F-4D97-AF65-F5344CB8AC3E}">
        <p14:creationId xmlns:p14="http://schemas.microsoft.com/office/powerpoint/2010/main" xmlns="" val="12118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In which direction does a half-wave dipole antenna radiate the strongest signal?</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Equally in all directions</a:t>
            </a:r>
          </a:p>
          <a:p>
            <a:pPr marL="514350" indent="-514350">
              <a:buFont typeface="+mj-lt"/>
              <a:buAutoNum type="alphaUcPeriod"/>
            </a:pPr>
            <a:r>
              <a:rPr lang="en-US" dirty="0"/>
              <a:t>Off the ends of the antenna</a:t>
            </a:r>
          </a:p>
          <a:p>
            <a:pPr marL="514350" indent="-514350">
              <a:buFont typeface="+mj-lt"/>
              <a:buAutoNum type="alphaUcPeriod"/>
            </a:pPr>
            <a:r>
              <a:rPr lang="en-US" dirty="0"/>
              <a:t>In the direction of the feed line</a:t>
            </a:r>
          </a:p>
          <a:p>
            <a:pPr marL="514350" indent="-514350">
              <a:buFont typeface="+mj-lt"/>
              <a:buAutoNum type="alphaUcPeriod"/>
            </a:pPr>
            <a:r>
              <a:rPr lang="en-US" dirty="0"/>
              <a:t>Broadside to the antenna</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T9A10 D 4-12</a:t>
            </a:r>
          </a:p>
        </p:txBody>
      </p:sp>
    </p:spTree>
    <p:extLst>
      <p:ext uri="{BB962C8B-B14F-4D97-AF65-F5344CB8AC3E}">
        <p14:creationId xmlns:p14="http://schemas.microsoft.com/office/powerpoint/2010/main" xmlns="" val="235651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an advantage of a 5/8 wavelength whip antenna for VHF or UHF mobile service?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It has more gain than a 1/4-wavelength antenna</a:t>
            </a:r>
          </a:p>
          <a:p>
            <a:pPr marL="514350" indent="-514350">
              <a:buFont typeface="+mj-lt"/>
              <a:buAutoNum type="alphaUcPeriod"/>
            </a:pPr>
            <a:r>
              <a:rPr lang="en-US" dirty="0"/>
              <a:t>It radiates at a very high angle</a:t>
            </a:r>
          </a:p>
          <a:p>
            <a:pPr marL="514350" indent="-514350">
              <a:buFont typeface="+mj-lt"/>
              <a:buAutoNum type="alphaUcPeriod"/>
            </a:pPr>
            <a:r>
              <a:rPr lang="en-US" dirty="0"/>
              <a:t>It eliminates distortion caused by reflected signals</a:t>
            </a:r>
          </a:p>
          <a:p>
            <a:pPr marL="514350" indent="-514350">
              <a:buFont typeface="+mj-lt"/>
              <a:buAutoNum type="alphaUcPeriod"/>
            </a:pPr>
            <a:r>
              <a:rPr lang="en-US" dirty="0"/>
              <a:t>It has 10 times the power gain of a 1/4 wavelength whip</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T9A12 A 4-12</a:t>
            </a:r>
          </a:p>
        </p:txBody>
      </p:sp>
    </p:spTree>
    <p:extLst>
      <p:ext uri="{BB962C8B-B14F-4D97-AF65-F5344CB8AC3E}">
        <p14:creationId xmlns:p14="http://schemas.microsoft.com/office/powerpoint/2010/main" xmlns="" val="156570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4BBD95-378A-A68E-78BF-7FECE7E2E40D}"/>
              </a:ext>
            </a:extLst>
          </p:cNvPr>
          <p:cNvSpPr>
            <a:spLocks noGrp="1"/>
          </p:cNvSpPr>
          <p:nvPr>
            <p:ph type="title"/>
          </p:nvPr>
        </p:nvSpPr>
        <p:spPr/>
        <p:txBody>
          <a:bodyPr/>
          <a:lstStyle/>
          <a:p>
            <a:r>
              <a:rPr lang="en-US" dirty="0"/>
              <a:t>Ground Plane Antennas</a:t>
            </a:r>
          </a:p>
        </p:txBody>
      </p:sp>
      <p:sp>
        <p:nvSpPr>
          <p:cNvPr id="3" name="Content Placeholder 2">
            <a:extLst>
              <a:ext uri="{FF2B5EF4-FFF2-40B4-BE49-F238E27FC236}">
                <a16:creationId xmlns:a16="http://schemas.microsoft.com/office/drawing/2014/main" xmlns="" id="{4E576B5E-5682-501C-82A9-CCFC95E7666E}"/>
              </a:ext>
            </a:extLst>
          </p:cNvPr>
          <p:cNvSpPr>
            <a:spLocks noGrp="1"/>
          </p:cNvSpPr>
          <p:nvPr>
            <p:ph idx="1"/>
          </p:nvPr>
        </p:nvSpPr>
        <p:spPr/>
        <p:txBody>
          <a:bodyPr>
            <a:normAutofit fontScale="77500" lnSpcReduction="20000"/>
          </a:bodyPr>
          <a:lstStyle/>
          <a:p>
            <a:r>
              <a:rPr lang="en-US" dirty="0"/>
              <a:t>Most common type is one-quarter wavelength long (1⁄4 λ) with the feed point at the base </a:t>
            </a:r>
          </a:p>
          <a:p>
            <a:r>
              <a:rPr lang="en-US" dirty="0"/>
              <a:t>Acts like one-half of a dipole with the missing portion made up by the electrical mirror formed by the ground plane</a:t>
            </a:r>
          </a:p>
          <a:p>
            <a:r>
              <a:rPr lang="en-US" dirty="0"/>
              <a:t>Made from sheet metal or a screen of wires called radials that extend out from the base</a:t>
            </a:r>
          </a:p>
          <a:p>
            <a:r>
              <a:rPr lang="en-US" dirty="0"/>
              <a:t>Extended length of a 5⁄8-λ ground-plane focuses more energy toward the horizon (better range)</a:t>
            </a:r>
          </a:p>
          <a:p>
            <a:r>
              <a:rPr lang="en-US" dirty="0"/>
              <a:t>To reduce the physical size of the antenna, it is often constructed with some of the radiating conductor wound into a coil or a separate inductor inserted in the antenna … called is called </a:t>
            </a:r>
            <a:r>
              <a:rPr lang="en-US" i="1" dirty="0">
                <a:solidFill>
                  <a:srgbClr val="DA3427"/>
                </a:solidFill>
              </a:rPr>
              <a:t>inductive loading</a:t>
            </a:r>
          </a:p>
          <a:p>
            <a:endParaRPr lang="en-US" dirty="0"/>
          </a:p>
        </p:txBody>
      </p:sp>
    </p:spTree>
    <p:extLst>
      <p:ext uri="{BB962C8B-B14F-4D97-AF65-F5344CB8AC3E}">
        <p14:creationId xmlns:p14="http://schemas.microsoft.com/office/powerpoint/2010/main" xmlns="" val="239168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antenna polarization is normally used for long-distance CW and SSB contacts on the VHF and UHF bands?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Right-hand circular</a:t>
            </a:r>
          </a:p>
          <a:p>
            <a:pPr marL="514350" indent="-514350">
              <a:buFont typeface="+mj-lt"/>
              <a:buAutoNum type="alphaUcPeriod"/>
            </a:pPr>
            <a:r>
              <a:rPr lang="en-US" dirty="0"/>
              <a:t>Left-hand circular</a:t>
            </a:r>
          </a:p>
          <a:p>
            <a:pPr marL="514350" indent="-514350">
              <a:buFont typeface="+mj-lt"/>
              <a:buAutoNum type="alphaUcPeriod"/>
            </a:pPr>
            <a:r>
              <a:rPr lang="en-US" dirty="0"/>
              <a:t>Horizontal</a:t>
            </a:r>
          </a:p>
          <a:p>
            <a:pPr marL="514350" indent="-514350">
              <a:buFont typeface="+mj-lt"/>
              <a:buAutoNum type="alphaUcPeriod"/>
            </a:pPr>
            <a:r>
              <a:rPr lang="en-US" dirty="0"/>
              <a:t>Vertical</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T3A03 C 4-15</a:t>
            </a:r>
          </a:p>
        </p:txBody>
      </p:sp>
    </p:spTree>
    <p:extLst>
      <p:ext uri="{BB962C8B-B14F-4D97-AF65-F5344CB8AC3E}">
        <p14:creationId xmlns:p14="http://schemas.microsoft.com/office/powerpoint/2010/main" xmlns="" val="99741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571335"/>
          </a:xfrm>
        </p:spPr>
        <p:txBody>
          <a:bodyPr>
            <a:normAutofit/>
          </a:bodyPr>
          <a:lstStyle/>
          <a:p>
            <a:r>
              <a:rPr lang="en-US" sz="3400" b="1" dirty="0"/>
              <a:t>When using a directional antenna, how might your station be able to communicate with a distant repeater if buildings or obstructions are blocking the direct line of sight path?</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Change from vertical to horizontal polarization</a:t>
            </a:r>
          </a:p>
          <a:p>
            <a:pPr marL="514350" indent="-514350">
              <a:buFont typeface="+mj-lt"/>
              <a:buAutoNum type="alphaUcPeriod"/>
            </a:pPr>
            <a:r>
              <a:rPr lang="en-US" dirty="0"/>
              <a:t>Try to find a path that reflects signals to the repeater</a:t>
            </a:r>
          </a:p>
          <a:p>
            <a:pPr marL="514350" indent="-514350">
              <a:buFont typeface="+mj-lt"/>
              <a:buAutoNum type="alphaUcPeriod"/>
            </a:pPr>
            <a:r>
              <a:rPr lang="en-US" dirty="0"/>
              <a:t>Try the long path</a:t>
            </a:r>
          </a:p>
          <a:p>
            <a:pPr marL="514350" indent="-514350">
              <a:buFont typeface="+mj-lt"/>
              <a:buAutoNum type="alphaUcPeriod"/>
            </a:pPr>
            <a:r>
              <a:rPr lang="en-US" dirty="0"/>
              <a:t>Increase the antenna SWR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T3A05 B 4-15</a:t>
            </a:r>
          </a:p>
        </p:txBody>
      </p:sp>
    </p:spTree>
    <p:extLst>
      <p:ext uri="{BB962C8B-B14F-4D97-AF65-F5344CB8AC3E}">
        <p14:creationId xmlns:p14="http://schemas.microsoft.com/office/powerpoint/2010/main" xmlns="" val="245757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beam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An antenna built from aluminum I-beams</a:t>
            </a:r>
          </a:p>
          <a:p>
            <a:pPr marL="514350" indent="-514350">
              <a:buFont typeface="+mj-lt"/>
              <a:buAutoNum type="alphaUcPeriod"/>
            </a:pPr>
            <a:r>
              <a:rPr lang="en-US" dirty="0"/>
              <a:t>An omnidirectional antenna invented by Clarence Beam</a:t>
            </a:r>
          </a:p>
          <a:p>
            <a:pPr marL="514350" indent="-514350">
              <a:buFont typeface="+mj-lt"/>
              <a:buAutoNum type="alphaUcPeriod"/>
            </a:pPr>
            <a:r>
              <a:rPr lang="en-US" dirty="0"/>
              <a:t>An antenna that concentrates signals in one direction</a:t>
            </a:r>
          </a:p>
          <a:p>
            <a:pPr marL="514350" indent="-514350">
              <a:buFont typeface="+mj-lt"/>
              <a:buAutoNum type="alphaUcPeriod"/>
            </a:pPr>
            <a:r>
              <a:rPr lang="en-US" dirty="0"/>
              <a:t>An antenna that reverses the phase of received signals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T9A01 C 4-15</a:t>
            </a:r>
          </a:p>
        </p:txBody>
      </p:sp>
    </p:spTree>
    <p:extLst>
      <p:ext uri="{BB962C8B-B14F-4D97-AF65-F5344CB8AC3E}">
        <p14:creationId xmlns:p14="http://schemas.microsoft.com/office/powerpoint/2010/main" xmlns="" val="215722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types of antenna offers the greatest gain?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s-ES" dirty="0"/>
              <a:t>5/8 wave vertical</a:t>
            </a:r>
          </a:p>
          <a:p>
            <a:pPr marL="514350" indent="-514350">
              <a:buFont typeface="+mj-lt"/>
              <a:buAutoNum type="alphaUcPeriod"/>
            </a:pPr>
            <a:r>
              <a:rPr lang="es-ES" dirty="0" err="1"/>
              <a:t>Isotropic</a:t>
            </a:r>
            <a:endParaRPr lang="es-ES" dirty="0"/>
          </a:p>
          <a:p>
            <a:pPr marL="514350" indent="-514350">
              <a:buFont typeface="+mj-lt"/>
              <a:buAutoNum type="alphaUcPeriod"/>
            </a:pPr>
            <a:r>
              <a:rPr lang="es-ES" dirty="0"/>
              <a:t>J pole</a:t>
            </a:r>
          </a:p>
          <a:p>
            <a:pPr marL="514350" indent="-514350">
              <a:buFont typeface="+mj-lt"/>
              <a:buAutoNum type="alphaUcPeriod"/>
            </a:pPr>
            <a:r>
              <a:rPr lang="es-ES" dirty="0" err="1"/>
              <a:t>Yagi</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a:solidFill>
                  <a:srgbClr val="DA3427"/>
                </a:solidFill>
              </a:rPr>
              <a:t>T9A06 D 4-15</a:t>
            </a:r>
            <a:endParaRPr lang="en-US" sz="2400" b="1" dirty="0">
              <a:solidFill>
                <a:srgbClr val="DA3427"/>
              </a:solidFill>
            </a:endParaRPr>
          </a:p>
        </p:txBody>
      </p:sp>
    </p:spTree>
    <p:extLst>
      <p:ext uri="{BB962C8B-B14F-4D97-AF65-F5344CB8AC3E}">
        <p14:creationId xmlns:p14="http://schemas.microsoft.com/office/powerpoint/2010/main" xmlns="" val="18482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791A0-1E88-4307-410A-35D7B21B0141}"/>
              </a:ext>
            </a:extLst>
          </p:cNvPr>
          <p:cNvSpPr>
            <a:spLocks noGrp="1"/>
          </p:cNvSpPr>
          <p:nvPr>
            <p:ph type="title"/>
          </p:nvPr>
        </p:nvSpPr>
        <p:spPr/>
        <p:txBody>
          <a:bodyPr/>
          <a:lstStyle/>
          <a:p>
            <a:r>
              <a:rPr lang="en-US" dirty="0"/>
              <a:t>Practical Feed Lines &amp; Associated Equipment</a:t>
            </a:r>
          </a:p>
        </p:txBody>
      </p:sp>
      <p:graphicFrame>
        <p:nvGraphicFramePr>
          <p:cNvPr id="4" name="Table 4">
            <a:extLst>
              <a:ext uri="{FF2B5EF4-FFF2-40B4-BE49-F238E27FC236}">
                <a16:creationId xmlns:a16="http://schemas.microsoft.com/office/drawing/2014/main" xmlns="" id="{F27C2230-48E5-7FB5-D95D-B835029348E0}"/>
              </a:ext>
            </a:extLst>
          </p:cNvPr>
          <p:cNvGraphicFramePr>
            <a:graphicFrameLocks noGrp="1"/>
          </p:cNvGraphicFramePr>
          <p:nvPr>
            <p:ph idx="1"/>
            <p:extLst>
              <p:ext uri="{D42A27DB-BD31-4B8C-83A1-F6EECF244321}">
                <p14:modId xmlns:p14="http://schemas.microsoft.com/office/powerpoint/2010/main" xmlns="" val="253328605"/>
              </p:ext>
            </p:extLst>
          </p:nvPr>
        </p:nvGraphicFramePr>
        <p:xfrm>
          <a:off x="336884" y="2013853"/>
          <a:ext cx="8470233" cy="4069084"/>
        </p:xfrm>
        <a:graphic>
          <a:graphicData uri="http://schemas.openxmlformats.org/drawingml/2006/table">
            <a:tbl>
              <a:tblPr firstRow="1" bandRow="1">
                <a:tableStyleId>{5C22544A-7EE6-4342-B048-85BDC9FD1C3A}</a:tableStyleId>
              </a:tblPr>
              <a:tblGrid>
                <a:gridCol w="1756611">
                  <a:extLst>
                    <a:ext uri="{9D8B030D-6E8A-4147-A177-3AD203B41FA5}">
                      <a16:colId xmlns:a16="http://schemas.microsoft.com/office/drawing/2014/main" xmlns="" val="327050546"/>
                    </a:ext>
                  </a:extLst>
                </a:gridCol>
                <a:gridCol w="2225842">
                  <a:extLst>
                    <a:ext uri="{9D8B030D-6E8A-4147-A177-3AD203B41FA5}">
                      <a16:colId xmlns:a16="http://schemas.microsoft.com/office/drawing/2014/main" xmlns="" val="2664595850"/>
                    </a:ext>
                  </a:extLst>
                </a:gridCol>
                <a:gridCol w="2177716">
                  <a:extLst>
                    <a:ext uri="{9D8B030D-6E8A-4147-A177-3AD203B41FA5}">
                      <a16:colId xmlns:a16="http://schemas.microsoft.com/office/drawing/2014/main" xmlns="" val="2569056706"/>
                    </a:ext>
                  </a:extLst>
                </a:gridCol>
                <a:gridCol w="2310065">
                  <a:extLst>
                    <a:ext uri="{9D8B030D-6E8A-4147-A177-3AD203B41FA5}">
                      <a16:colId xmlns:a16="http://schemas.microsoft.com/office/drawing/2014/main" xmlns="" val="4197981244"/>
                    </a:ext>
                  </a:extLst>
                </a:gridCol>
              </a:tblGrid>
              <a:tr h="411484">
                <a:tc>
                  <a:txBody>
                    <a:bodyPr/>
                    <a:lstStyle/>
                    <a:p>
                      <a:pPr algn="ctr"/>
                      <a:r>
                        <a:rPr lang="en-US" sz="2000" dirty="0"/>
                        <a:t>TYPE</a:t>
                      </a:r>
                    </a:p>
                  </a:txBody>
                  <a:tcPr marL="68580" marR="68580"/>
                </a:tc>
                <a:tc>
                  <a:txBody>
                    <a:bodyPr/>
                    <a:lstStyle/>
                    <a:p>
                      <a:pPr algn="ctr"/>
                      <a:r>
                        <a:rPr lang="en-US" sz="2000" dirty="0"/>
                        <a:t>IMPEDANCE</a:t>
                      </a:r>
                    </a:p>
                  </a:txBody>
                  <a:tcPr marL="68580" marR="68580"/>
                </a:tc>
                <a:tc>
                  <a:txBody>
                    <a:bodyPr/>
                    <a:lstStyle/>
                    <a:p>
                      <a:pPr algn="ctr"/>
                      <a:r>
                        <a:rPr lang="en-US" sz="2000" dirty="0"/>
                        <a:t>Loss Per 100’ @ 30 MHz</a:t>
                      </a:r>
                    </a:p>
                  </a:txBody>
                  <a:tcPr marL="68580" marR="6858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Loss Per 100’ @ 150 MHz</a:t>
                      </a:r>
                    </a:p>
                  </a:txBody>
                  <a:tcPr marL="68580" marR="68580"/>
                </a:tc>
                <a:extLst>
                  <a:ext uri="{0D108BD9-81ED-4DB2-BD59-A6C34878D82A}">
                    <a16:rowId xmlns:a16="http://schemas.microsoft.com/office/drawing/2014/main" xmlns="" val="1162696926"/>
                  </a:ext>
                </a:extLst>
              </a:tr>
              <a:tr h="411484">
                <a:tc>
                  <a:txBody>
                    <a:bodyPr/>
                    <a:lstStyle/>
                    <a:p>
                      <a:r>
                        <a:rPr lang="en-US" sz="2400" dirty="0"/>
                        <a:t>RG-6</a:t>
                      </a:r>
                    </a:p>
                  </a:txBody>
                  <a:tcPr marL="68580" marR="68580"/>
                </a:tc>
                <a:tc>
                  <a:txBody>
                    <a:bodyPr/>
                    <a:lstStyle/>
                    <a:p>
                      <a:pPr algn="ctr"/>
                      <a:r>
                        <a:rPr lang="en-US" sz="2400" dirty="0"/>
                        <a:t>75</a:t>
                      </a:r>
                    </a:p>
                  </a:txBody>
                  <a:tcPr marL="68580" marR="68580"/>
                </a:tc>
                <a:tc>
                  <a:txBody>
                    <a:bodyPr/>
                    <a:lstStyle/>
                    <a:p>
                      <a:pPr algn="ctr"/>
                      <a:r>
                        <a:rPr lang="en-US" sz="2400" dirty="0"/>
                        <a:t>1.4</a:t>
                      </a:r>
                    </a:p>
                  </a:txBody>
                  <a:tcPr marL="68580" marR="68580"/>
                </a:tc>
                <a:tc>
                  <a:txBody>
                    <a:bodyPr/>
                    <a:lstStyle/>
                    <a:p>
                      <a:pPr algn="ctr"/>
                      <a:r>
                        <a:rPr lang="en-US" sz="2400" dirty="0"/>
                        <a:t>33</a:t>
                      </a:r>
                    </a:p>
                  </a:txBody>
                  <a:tcPr marL="68580" marR="68580"/>
                </a:tc>
                <a:extLst>
                  <a:ext uri="{0D108BD9-81ED-4DB2-BD59-A6C34878D82A}">
                    <a16:rowId xmlns:a16="http://schemas.microsoft.com/office/drawing/2014/main" xmlns="" val="2755940353"/>
                  </a:ext>
                </a:extLst>
              </a:tr>
              <a:tr h="411484">
                <a:tc>
                  <a:txBody>
                    <a:bodyPr/>
                    <a:lstStyle/>
                    <a:p>
                      <a:r>
                        <a:rPr lang="en-US" sz="2400" dirty="0"/>
                        <a:t>RG-8</a:t>
                      </a:r>
                    </a:p>
                  </a:txBody>
                  <a:tcPr marL="68580" marR="68580"/>
                </a:tc>
                <a:tc>
                  <a:txBody>
                    <a:bodyPr/>
                    <a:lstStyle/>
                    <a:p>
                      <a:pPr algn="ctr"/>
                      <a:r>
                        <a:rPr lang="en-US" sz="2400" dirty="0"/>
                        <a:t>50</a:t>
                      </a:r>
                    </a:p>
                  </a:txBody>
                  <a:tcPr marL="68580" marR="68580"/>
                </a:tc>
                <a:tc>
                  <a:txBody>
                    <a:bodyPr/>
                    <a:lstStyle/>
                    <a:p>
                      <a:pPr algn="ctr"/>
                      <a:r>
                        <a:rPr lang="en-US" sz="2400" dirty="0"/>
                        <a:t>1.1</a:t>
                      </a:r>
                    </a:p>
                  </a:txBody>
                  <a:tcPr marL="68580" marR="68580"/>
                </a:tc>
                <a:tc>
                  <a:txBody>
                    <a:bodyPr/>
                    <a:lstStyle/>
                    <a:p>
                      <a:pPr algn="ctr"/>
                      <a:r>
                        <a:rPr lang="en-US" sz="2400" dirty="0"/>
                        <a:t>2.5</a:t>
                      </a:r>
                    </a:p>
                  </a:txBody>
                  <a:tcPr marL="68580" marR="68580"/>
                </a:tc>
                <a:extLst>
                  <a:ext uri="{0D108BD9-81ED-4DB2-BD59-A6C34878D82A}">
                    <a16:rowId xmlns:a16="http://schemas.microsoft.com/office/drawing/2014/main" xmlns="" val="2095637392"/>
                  </a:ext>
                </a:extLst>
              </a:tr>
              <a:tr h="411484">
                <a:tc>
                  <a:txBody>
                    <a:bodyPr/>
                    <a:lstStyle/>
                    <a:p>
                      <a:r>
                        <a:rPr lang="en-US" sz="2400" dirty="0"/>
                        <a:t>RG-8X</a:t>
                      </a:r>
                    </a:p>
                  </a:txBody>
                  <a:tcPr marL="68580" marR="68580"/>
                </a:tc>
                <a:tc>
                  <a:txBody>
                    <a:bodyPr/>
                    <a:lstStyle/>
                    <a:p>
                      <a:pPr algn="ctr"/>
                      <a:r>
                        <a:rPr lang="en-US" sz="2400" dirty="0"/>
                        <a:t>50</a:t>
                      </a:r>
                    </a:p>
                  </a:txBody>
                  <a:tcPr marL="68580" marR="68580"/>
                </a:tc>
                <a:tc>
                  <a:txBody>
                    <a:bodyPr/>
                    <a:lstStyle/>
                    <a:p>
                      <a:pPr algn="ctr"/>
                      <a:r>
                        <a:rPr lang="en-US" sz="2400" dirty="0"/>
                        <a:t>2.0</a:t>
                      </a:r>
                    </a:p>
                  </a:txBody>
                  <a:tcPr marL="68580" marR="68580"/>
                </a:tc>
                <a:tc>
                  <a:txBody>
                    <a:bodyPr/>
                    <a:lstStyle/>
                    <a:p>
                      <a:pPr algn="ctr"/>
                      <a:r>
                        <a:rPr lang="en-US" sz="2400" dirty="0"/>
                        <a:t>4.5</a:t>
                      </a:r>
                    </a:p>
                  </a:txBody>
                  <a:tcPr marL="68580" marR="68580"/>
                </a:tc>
                <a:extLst>
                  <a:ext uri="{0D108BD9-81ED-4DB2-BD59-A6C34878D82A}">
                    <a16:rowId xmlns:a16="http://schemas.microsoft.com/office/drawing/2014/main" xmlns="" val="1728794084"/>
                  </a:ext>
                </a:extLst>
              </a:tr>
              <a:tr h="411484">
                <a:tc>
                  <a:txBody>
                    <a:bodyPr/>
                    <a:lstStyle/>
                    <a:p>
                      <a:r>
                        <a:rPr lang="en-US" sz="2400" dirty="0"/>
                        <a:t>RG-58</a:t>
                      </a:r>
                    </a:p>
                  </a:txBody>
                  <a:tcPr marL="68580" marR="68580"/>
                </a:tc>
                <a:tc>
                  <a:txBody>
                    <a:bodyPr/>
                    <a:lstStyle/>
                    <a:p>
                      <a:pPr algn="ctr"/>
                      <a:r>
                        <a:rPr lang="en-US" sz="2400" dirty="0"/>
                        <a:t>50</a:t>
                      </a:r>
                    </a:p>
                  </a:txBody>
                  <a:tcPr marL="68580" marR="68580"/>
                </a:tc>
                <a:tc>
                  <a:txBody>
                    <a:bodyPr/>
                    <a:lstStyle/>
                    <a:p>
                      <a:pPr algn="ctr"/>
                      <a:r>
                        <a:rPr lang="en-US" sz="2400" dirty="0"/>
                        <a:t>2.5</a:t>
                      </a:r>
                    </a:p>
                  </a:txBody>
                  <a:tcPr marL="68580" marR="68580"/>
                </a:tc>
                <a:tc>
                  <a:txBody>
                    <a:bodyPr/>
                    <a:lstStyle/>
                    <a:p>
                      <a:pPr algn="ctr"/>
                      <a:r>
                        <a:rPr lang="en-US" sz="2400" dirty="0"/>
                        <a:t>5.6</a:t>
                      </a:r>
                    </a:p>
                  </a:txBody>
                  <a:tcPr marL="68580" marR="68580"/>
                </a:tc>
                <a:extLst>
                  <a:ext uri="{0D108BD9-81ED-4DB2-BD59-A6C34878D82A}">
                    <a16:rowId xmlns:a16="http://schemas.microsoft.com/office/drawing/2014/main" xmlns="" val="3599463104"/>
                  </a:ext>
                </a:extLst>
              </a:tr>
              <a:tr h="411484">
                <a:tc>
                  <a:txBody>
                    <a:bodyPr/>
                    <a:lstStyle/>
                    <a:p>
                      <a:r>
                        <a:rPr lang="en-US" sz="2400" dirty="0"/>
                        <a:t>RG-59</a:t>
                      </a:r>
                    </a:p>
                  </a:txBody>
                  <a:tcPr marL="68580" marR="68580"/>
                </a:tc>
                <a:tc>
                  <a:txBody>
                    <a:bodyPr/>
                    <a:lstStyle/>
                    <a:p>
                      <a:pPr algn="ctr"/>
                      <a:r>
                        <a:rPr lang="en-US" sz="2400" dirty="0"/>
                        <a:t>75</a:t>
                      </a:r>
                    </a:p>
                  </a:txBody>
                  <a:tcPr marL="68580" marR="68580"/>
                </a:tc>
                <a:tc>
                  <a:txBody>
                    <a:bodyPr/>
                    <a:lstStyle/>
                    <a:p>
                      <a:pPr algn="ctr"/>
                      <a:r>
                        <a:rPr lang="en-US" sz="2400" dirty="0"/>
                        <a:t>1.8</a:t>
                      </a:r>
                    </a:p>
                  </a:txBody>
                  <a:tcPr marL="68580" marR="68580"/>
                </a:tc>
                <a:tc>
                  <a:txBody>
                    <a:bodyPr/>
                    <a:lstStyle/>
                    <a:p>
                      <a:pPr algn="ctr"/>
                      <a:r>
                        <a:rPr lang="en-US" sz="2400" dirty="0"/>
                        <a:t>4.1</a:t>
                      </a:r>
                    </a:p>
                  </a:txBody>
                  <a:tcPr marL="68580" marR="68580"/>
                </a:tc>
                <a:extLst>
                  <a:ext uri="{0D108BD9-81ED-4DB2-BD59-A6C34878D82A}">
                    <a16:rowId xmlns:a16="http://schemas.microsoft.com/office/drawing/2014/main" xmlns="" val="3293579672"/>
                  </a:ext>
                </a:extLst>
              </a:tr>
              <a:tr h="411484">
                <a:tc>
                  <a:txBody>
                    <a:bodyPr/>
                    <a:lstStyle/>
                    <a:p>
                      <a:r>
                        <a:rPr lang="en-US" sz="2400" dirty="0"/>
                        <a:t>RG-174</a:t>
                      </a:r>
                    </a:p>
                  </a:txBody>
                  <a:tcPr marL="68580" marR="68580"/>
                </a:tc>
                <a:tc>
                  <a:txBody>
                    <a:bodyPr/>
                    <a:lstStyle/>
                    <a:p>
                      <a:pPr algn="ctr"/>
                      <a:r>
                        <a:rPr lang="en-US" sz="2400" dirty="0"/>
                        <a:t>50</a:t>
                      </a:r>
                    </a:p>
                  </a:txBody>
                  <a:tcPr marL="68580" marR="68580"/>
                </a:tc>
                <a:tc>
                  <a:txBody>
                    <a:bodyPr/>
                    <a:lstStyle/>
                    <a:p>
                      <a:pPr algn="ctr"/>
                      <a:r>
                        <a:rPr lang="en-US" sz="2400" dirty="0"/>
                        <a:t>4.6</a:t>
                      </a:r>
                    </a:p>
                  </a:txBody>
                  <a:tcPr marL="68580" marR="68580"/>
                </a:tc>
                <a:tc>
                  <a:txBody>
                    <a:bodyPr/>
                    <a:lstStyle/>
                    <a:p>
                      <a:pPr algn="ctr"/>
                      <a:r>
                        <a:rPr lang="en-US" sz="2400" dirty="0"/>
                        <a:t>10.3</a:t>
                      </a:r>
                    </a:p>
                  </a:txBody>
                  <a:tcPr marL="68580" marR="68580"/>
                </a:tc>
                <a:extLst>
                  <a:ext uri="{0D108BD9-81ED-4DB2-BD59-A6C34878D82A}">
                    <a16:rowId xmlns:a16="http://schemas.microsoft.com/office/drawing/2014/main" xmlns="" val="2316811332"/>
                  </a:ext>
                </a:extLst>
              </a:tr>
              <a:tr h="411484">
                <a:tc>
                  <a:txBody>
                    <a:bodyPr/>
                    <a:lstStyle/>
                    <a:p>
                      <a:r>
                        <a:rPr lang="en-US" sz="2400" dirty="0"/>
                        <a:t>RG-213</a:t>
                      </a:r>
                    </a:p>
                  </a:txBody>
                  <a:tcPr marL="68580" marR="68580"/>
                </a:tc>
                <a:tc>
                  <a:txBody>
                    <a:bodyPr/>
                    <a:lstStyle/>
                    <a:p>
                      <a:pPr algn="ctr"/>
                      <a:r>
                        <a:rPr lang="en-US" sz="2400" dirty="0"/>
                        <a:t>50</a:t>
                      </a:r>
                    </a:p>
                  </a:txBody>
                  <a:tcPr marL="68580" marR="68580"/>
                </a:tc>
                <a:tc>
                  <a:txBody>
                    <a:bodyPr/>
                    <a:lstStyle/>
                    <a:p>
                      <a:pPr algn="ctr"/>
                      <a:r>
                        <a:rPr lang="en-US" sz="2400" dirty="0"/>
                        <a:t>1.1</a:t>
                      </a:r>
                    </a:p>
                  </a:txBody>
                  <a:tcPr marL="68580" marR="68580"/>
                </a:tc>
                <a:tc>
                  <a:txBody>
                    <a:bodyPr/>
                    <a:lstStyle/>
                    <a:p>
                      <a:pPr algn="ctr"/>
                      <a:r>
                        <a:rPr lang="en-US" sz="2400" dirty="0"/>
                        <a:t>2.5</a:t>
                      </a:r>
                    </a:p>
                  </a:txBody>
                  <a:tcPr marL="68580" marR="68580"/>
                </a:tc>
                <a:extLst>
                  <a:ext uri="{0D108BD9-81ED-4DB2-BD59-A6C34878D82A}">
                    <a16:rowId xmlns:a16="http://schemas.microsoft.com/office/drawing/2014/main" xmlns="" val="3410803559"/>
                  </a:ext>
                </a:extLst>
              </a:tr>
              <a:tr h="411484">
                <a:tc>
                  <a:txBody>
                    <a:bodyPr/>
                    <a:lstStyle/>
                    <a:p>
                      <a:r>
                        <a:rPr lang="en-US" sz="2400" dirty="0"/>
                        <a:t>LMR-400</a:t>
                      </a:r>
                    </a:p>
                  </a:txBody>
                  <a:tcPr marL="68580" marR="68580"/>
                </a:tc>
                <a:tc>
                  <a:txBody>
                    <a:bodyPr/>
                    <a:lstStyle/>
                    <a:p>
                      <a:pPr algn="ctr"/>
                      <a:r>
                        <a:rPr lang="en-US" sz="2400" dirty="0"/>
                        <a:t>50</a:t>
                      </a:r>
                    </a:p>
                  </a:txBody>
                  <a:tcPr marL="68580" marR="68580"/>
                </a:tc>
                <a:tc>
                  <a:txBody>
                    <a:bodyPr/>
                    <a:lstStyle/>
                    <a:p>
                      <a:pPr algn="ctr"/>
                      <a:r>
                        <a:rPr lang="en-US" sz="2400" dirty="0"/>
                        <a:t>0.7</a:t>
                      </a:r>
                    </a:p>
                  </a:txBody>
                  <a:tcPr marL="68580" marR="68580"/>
                </a:tc>
                <a:tc>
                  <a:txBody>
                    <a:bodyPr/>
                    <a:lstStyle/>
                    <a:p>
                      <a:pPr algn="ctr"/>
                      <a:r>
                        <a:rPr lang="en-US" sz="2400" dirty="0"/>
                        <a:t>1.5</a:t>
                      </a:r>
                    </a:p>
                  </a:txBody>
                  <a:tcPr marL="68580" marR="68580"/>
                </a:tc>
                <a:extLst>
                  <a:ext uri="{0D108BD9-81ED-4DB2-BD59-A6C34878D82A}">
                    <a16:rowId xmlns:a16="http://schemas.microsoft.com/office/drawing/2014/main" xmlns="" val="1455031471"/>
                  </a:ext>
                </a:extLst>
              </a:tr>
            </a:tbl>
          </a:graphicData>
        </a:graphic>
      </p:graphicFrame>
      <p:sp>
        <p:nvSpPr>
          <p:cNvPr id="5" name="TextBox 4">
            <a:extLst>
              <a:ext uri="{FF2B5EF4-FFF2-40B4-BE49-F238E27FC236}">
                <a16:creationId xmlns:a16="http://schemas.microsoft.com/office/drawing/2014/main" xmlns="" id="{829AAAEF-7BBD-A7D2-9AC3-977E702F91C6}"/>
              </a:ext>
            </a:extLst>
          </p:cNvPr>
          <p:cNvSpPr txBox="1"/>
          <p:nvPr/>
        </p:nvSpPr>
        <p:spPr>
          <a:xfrm>
            <a:off x="794084" y="1367523"/>
            <a:ext cx="7555832" cy="1200329"/>
          </a:xfrm>
          <a:prstGeom prst="rect">
            <a:avLst/>
          </a:prstGeom>
          <a:noFill/>
        </p:spPr>
        <p:txBody>
          <a:bodyPr wrap="square" rtlCol="0">
            <a:spAutoFit/>
          </a:bodyPr>
          <a:lstStyle/>
          <a:p>
            <a:pPr algn="ctr"/>
            <a:r>
              <a:rPr lang="en-US" sz="3600" b="1" dirty="0"/>
              <a:t>Table 4.1:  Common Types of Coaxial Cable</a:t>
            </a:r>
          </a:p>
        </p:txBody>
      </p:sp>
      <p:sp>
        <p:nvSpPr>
          <p:cNvPr id="6" name="TextBox 5">
            <a:extLst>
              <a:ext uri="{FF2B5EF4-FFF2-40B4-BE49-F238E27FC236}">
                <a16:creationId xmlns:a16="http://schemas.microsoft.com/office/drawing/2014/main" xmlns="" id="{84570112-2919-B4C7-4D81-8BE61FF56DFC}"/>
              </a:ext>
            </a:extLst>
          </p:cNvPr>
          <p:cNvSpPr txBox="1"/>
          <p:nvPr/>
        </p:nvSpPr>
        <p:spPr>
          <a:xfrm>
            <a:off x="8259680" y="1595086"/>
            <a:ext cx="1094874" cy="369332"/>
          </a:xfrm>
          <a:prstGeom prst="rect">
            <a:avLst/>
          </a:prstGeom>
          <a:noFill/>
        </p:spPr>
        <p:txBody>
          <a:bodyPr wrap="square" rtlCol="0">
            <a:spAutoFit/>
          </a:bodyPr>
          <a:lstStyle/>
          <a:p>
            <a:r>
              <a:rPr lang="en-US" i="1" dirty="0">
                <a:solidFill>
                  <a:srgbClr val="DA3427"/>
                </a:solidFill>
              </a:rPr>
              <a:t>Loss in dB</a:t>
            </a:r>
          </a:p>
        </p:txBody>
      </p:sp>
      <p:sp>
        <p:nvSpPr>
          <p:cNvPr id="7" name="TextBox 6">
            <a:extLst>
              <a:ext uri="{FF2B5EF4-FFF2-40B4-BE49-F238E27FC236}">
                <a16:creationId xmlns:a16="http://schemas.microsoft.com/office/drawing/2014/main" xmlns="" id="{BCB02702-BF29-1EDE-48CA-43B175B743CF}"/>
              </a:ext>
            </a:extLst>
          </p:cNvPr>
          <p:cNvSpPr txBox="1"/>
          <p:nvPr/>
        </p:nvSpPr>
        <p:spPr>
          <a:xfrm>
            <a:off x="628651" y="6262043"/>
            <a:ext cx="6737684" cy="830997"/>
          </a:xfrm>
          <a:prstGeom prst="rect">
            <a:avLst/>
          </a:prstGeom>
          <a:noFill/>
        </p:spPr>
        <p:txBody>
          <a:bodyPr wrap="square" rtlCol="0">
            <a:spAutoFit/>
          </a:bodyPr>
          <a:lstStyle/>
          <a:p>
            <a:r>
              <a:rPr lang="en-US" sz="2400" i="1" dirty="0">
                <a:solidFill>
                  <a:srgbClr val="0000FF"/>
                </a:solidFill>
              </a:rPr>
              <a:t>Online calculator: www.timesmicrowave.com/calculator</a:t>
            </a:r>
          </a:p>
        </p:txBody>
      </p:sp>
    </p:spTree>
    <p:extLst>
      <p:ext uri="{BB962C8B-B14F-4D97-AF65-F5344CB8AC3E}">
        <p14:creationId xmlns:p14="http://schemas.microsoft.com/office/powerpoint/2010/main" xmlns="" val="1812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D59950-5771-8BDD-FFD1-C4F5460C2AF4}"/>
              </a:ext>
            </a:extLst>
          </p:cNvPr>
          <p:cNvSpPr>
            <a:spLocks noGrp="1"/>
          </p:cNvSpPr>
          <p:nvPr>
            <p:ph type="title"/>
          </p:nvPr>
        </p:nvSpPr>
        <p:spPr/>
        <p:txBody>
          <a:bodyPr/>
          <a:lstStyle/>
          <a:p>
            <a:r>
              <a:rPr lang="en-US" dirty="0"/>
              <a:t>Coaxial Cable (called COAX)</a:t>
            </a:r>
          </a:p>
        </p:txBody>
      </p:sp>
      <p:sp>
        <p:nvSpPr>
          <p:cNvPr id="3" name="Content Placeholder 2">
            <a:extLst>
              <a:ext uri="{FF2B5EF4-FFF2-40B4-BE49-F238E27FC236}">
                <a16:creationId xmlns:a16="http://schemas.microsoft.com/office/drawing/2014/main" xmlns="" id="{1A75430C-AEF0-EE84-CACB-06778583DDA9}"/>
              </a:ext>
            </a:extLst>
          </p:cNvPr>
          <p:cNvSpPr>
            <a:spLocks noGrp="1"/>
          </p:cNvSpPr>
          <p:nvPr>
            <p:ph idx="1"/>
          </p:nvPr>
        </p:nvSpPr>
        <p:spPr/>
        <p:txBody>
          <a:bodyPr/>
          <a:lstStyle/>
          <a:p>
            <a:r>
              <a:rPr lang="en-US" dirty="0"/>
              <a:t>See Table 4.1</a:t>
            </a:r>
          </a:p>
          <a:p>
            <a:r>
              <a:rPr lang="en-US" dirty="0"/>
              <a:t>Performance of coaxial cable depends on the integrity of its outer jacket</a:t>
            </a:r>
          </a:p>
          <a:p>
            <a:r>
              <a:rPr lang="en-US" dirty="0"/>
              <a:t>Moisture contamination is the most common cause of coax failure</a:t>
            </a:r>
          </a:p>
          <a:p>
            <a:r>
              <a:rPr lang="en-US" dirty="0"/>
              <a:t>Prolonged exposure to the ultraviolet (UV) in sunlight will also cause the plastic in the jacket to degrade … then cracks … then moisture</a:t>
            </a:r>
          </a:p>
          <a:p>
            <a:pPr lvl="1"/>
            <a:r>
              <a:rPr lang="en-US" dirty="0"/>
              <a:t>Some coax jackets use a pigment to absorb &amp; block UV</a:t>
            </a:r>
          </a:p>
          <a:p>
            <a:r>
              <a:rPr lang="en-US" dirty="0"/>
              <a:t>Coax should not be bent sharply (can short center conductor to outer braid)</a:t>
            </a:r>
          </a:p>
          <a:p>
            <a:endParaRPr lang="en-US" dirty="0"/>
          </a:p>
        </p:txBody>
      </p:sp>
    </p:spTree>
    <p:extLst>
      <p:ext uri="{BB962C8B-B14F-4D97-AF65-F5344CB8AC3E}">
        <p14:creationId xmlns:p14="http://schemas.microsoft.com/office/powerpoint/2010/main" xmlns="" val="302773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648D0-EDA6-08CE-DBD7-1CEA734AB456}"/>
              </a:ext>
            </a:extLst>
          </p:cNvPr>
          <p:cNvSpPr>
            <a:spLocks noGrp="1"/>
          </p:cNvSpPr>
          <p:nvPr>
            <p:ph type="title"/>
          </p:nvPr>
        </p:nvSpPr>
        <p:spPr>
          <a:xfrm>
            <a:off x="0" y="18256"/>
            <a:ext cx="7886700" cy="930531"/>
          </a:xfrm>
        </p:spPr>
        <p:txBody>
          <a:bodyPr/>
          <a:lstStyle/>
          <a:p>
            <a:r>
              <a:rPr lang="en-US" dirty="0"/>
              <a:t>Coaxial Feed Line Connectors</a:t>
            </a:r>
          </a:p>
        </p:txBody>
      </p:sp>
      <p:sp>
        <p:nvSpPr>
          <p:cNvPr id="3" name="Content Placeholder 2">
            <a:extLst>
              <a:ext uri="{FF2B5EF4-FFF2-40B4-BE49-F238E27FC236}">
                <a16:creationId xmlns:a16="http://schemas.microsoft.com/office/drawing/2014/main" xmlns="" id="{BFC8BE5C-18D1-2663-F7C9-922D37B965FF}"/>
              </a:ext>
            </a:extLst>
          </p:cNvPr>
          <p:cNvSpPr>
            <a:spLocks noGrp="1"/>
          </p:cNvSpPr>
          <p:nvPr>
            <p:ph idx="1"/>
          </p:nvPr>
        </p:nvSpPr>
        <p:spPr>
          <a:xfrm>
            <a:off x="228946" y="948785"/>
            <a:ext cx="3741476" cy="5909215"/>
          </a:xfrm>
        </p:spPr>
        <p:txBody>
          <a:bodyPr>
            <a:normAutofit fontScale="92500" lnSpcReduction="10000"/>
          </a:bodyPr>
          <a:lstStyle/>
          <a:p>
            <a:r>
              <a:rPr lang="en-US" dirty="0"/>
              <a:t>Type of connector to use depends on signal frequency</a:t>
            </a:r>
          </a:p>
          <a:p>
            <a:r>
              <a:rPr lang="en-US" dirty="0"/>
              <a:t>UHF</a:t>
            </a:r>
            <a:r>
              <a:rPr lang="en-US" dirty="0">
                <a:solidFill>
                  <a:srgbClr val="0000FF"/>
                </a:solidFill>
              </a:rPr>
              <a:t>*</a:t>
            </a:r>
            <a:r>
              <a:rPr lang="en-US" dirty="0"/>
              <a:t> series of connectors (PL-259 plugs and SO-239 receptacles) are the most widely-used for HF equipment</a:t>
            </a:r>
          </a:p>
          <a:p>
            <a:r>
              <a:rPr lang="en-US" dirty="0"/>
              <a:t>Above 400 MHz, the Type N connectors are used</a:t>
            </a:r>
          </a:p>
          <a:p>
            <a:r>
              <a:rPr lang="en-US" dirty="0"/>
              <a:t>Water in coaxial cable degrades the effectiveness of the braided shield (increases losses)</a:t>
            </a:r>
          </a:p>
          <a:p>
            <a:r>
              <a:rPr lang="en-US" dirty="0"/>
              <a:t>In low-loss air-core or “open-cell foam” coax, special techniques are required to prevent water absorption</a:t>
            </a:r>
          </a:p>
          <a:p>
            <a:endParaRPr lang="en-US" dirty="0"/>
          </a:p>
        </p:txBody>
      </p:sp>
      <p:pic>
        <p:nvPicPr>
          <p:cNvPr id="5" name="Picture 4">
            <a:extLst>
              <a:ext uri="{FF2B5EF4-FFF2-40B4-BE49-F238E27FC236}">
                <a16:creationId xmlns:a16="http://schemas.microsoft.com/office/drawing/2014/main" xmlns="" id="{06BA3DFE-F12A-9ECB-3143-B700E0CE0681}"/>
              </a:ext>
            </a:extLst>
          </p:cNvPr>
          <p:cNvPicPr>
            <a:picLocks noChangeAspect="1"/>
          </p:cNvPicPr>
          <p:nvPr/>
        </p:nvPicPr>
        <p:blipFill>
          <a:blip r:embed="rId2"/>
          <a:stretch>
            <a:fillRect/>
          </a:stretch>
        </p:blipFill>
        <p:spPr>
          <a:xfrm>
            <a:off x="4210707" y="772324"/>
            <a:ext cx="4933293" cy="3815719"/>
          </a:xfrm>
          <a:prstGeom prst="rect">
            <a:avLst/>
          </a:prstGeom>
        </p:spPr>
      </p:pic>
      <p:sp>
        <p:nvSpPr>
          <p:cNvPr id="6" name="TextBox 5">
            <a:extLst>
              <a:ext uri="{FF2B5EF4-FFF2-40B4-BE49-F238E27FC236}">
                <a16:creationId xmlns:a16="http://schemas.microsoft.com/office/drawing/2014/main" xmlns="" id="{0A582D71-9E6C-F426-3882-DE97E7C9CA3B}"/>
              </a:ext>
            </a:extLst>
          </p:cNvPr>
          <p:cNvSpPr txBox="1"/>
          <p:nvPr/>
        </p:nvSpPr>
        <p:spPr>
          <a:xfrm>
            <a:off x="4210708" y="4611231"/>
            <a:ext cx="4704347" cy="2554545"/>
          </a:xfrm>
          <a:prstGeom prst="rect">
            <a:avLst/>
          </a:prstGeom>
          <a:noFill/>
        </p:spPr>
        <p:txBody>
          <a:bodyPr wrap="square" rtlCol="0">
            <a:spAutoFit/>
          </a:bodyPr>
          <a:lstStyle/>
          <a:p>
            <a:r>
              <a:rPr lang="en-US" sz="2000" dirty="0"/>
              <a:t>Figure 4.15 — The photo shows a variety of common coaxial connectors that hams use. The larger connectors are used for higher power transmitters and antennas. The most common are the UHF and N styles. Special adapters are used to make connections between cables and equipment that have different styles of connectors.</a:t>
            </a:r>
          </a:p>
        </p:txBody>
      </p:sp>
      <p:sp>
        <p:nvSpPr>
          <p:cNvPr id="7" name="TextBox 6">
            <a:extLst>
              <a:ext uri="{FF2B5EF4-FFF2-40B4-BE49-F238E27FC236}">
                <a16:creationId xmlns:a16="http://schemas.microsoft.com/office/drawing/2014/main" xmlns="" id="{9237DB32-B015-023F-B778-26EA472173FC}"/>
              </a:ext>
            </a:extLst>
          </p:cNvPr>
          <p:cNvSpPr txBox="1"/>
          <p:nvPr/>
        </p:nvSpPr>
        <p:spPr>
          <a:xfrm>
            <a:off x="108284" y="6429725"/>
            <a:ext cx="3862137" cy="707886"/>
          </a:xfrm>
          <a:prstGeom prst="rect">
            <a:avLst/>
          </a:prstGeom>
          <a:noFill/>
        </p:spPr>
        <p:txBody>
          <a:bodyPr wrap="square" rtlCol="0">
            <a:spAutoFit/>
          </a:bodyPr>
          <a:lstStyle/>
          <a:p>
            <a:r>
              <a:rPr lang="en-US" sz="2000" dirty="0">
                <a:solidFill>
                  <a:srgbClr val="0000FF"/>
                </a:solidFill>
              </a:rPr>
              <a:t>* UHF in this case is NOT Ultra High Frequency!</a:t>
            </a:r>
          </a:p>
        </p:txBody>
      </p:sp>
    </p:spTree>
    <p:extLst>
      <p:ext uri="{BB962C8B-B14F-4D97-AF65-F5344CB8AC3E}">
        <p14:creationId xmlns:p14="http://schemas.microsoft.com/office/powerpoint/2010/main" xmlns="" val="184203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D934-32BD-5D91-4663-196DE9362494}"/>
              </a:ext>
            </a:extLst>
          </p:cNvPr>
          <p:cNvSpPr>
            <a:spLocks noGrp="1"/>
          </p:cNvSpPr>
          <p:nvPr>
            <p:ph type="title"/>
          </p:nvPr>
        </p:nvSpPr>
        <p:spPr>
          <a:xfrm>
            <a:off x="0" y="1"/>
            <a:ext cx="7886700" cy="1325563"/>
          </a:xfrm>
        </p:spPr>
        <p:txBody>
          <a:bodyPr/>
          <a:lstStyle/>
          <a:p>
            <a:r>
              <a:rPr lang="en-US" dirty="0"/>
              <a:t>SWR Meters and Wattmeters</a:t>
            </a:r>
          </a:p>
        </p:txBody>
      </p:sp>
      <p:sp>
        <p:nvSpPr>
          <p:cNvPr id="3" name="Content Placeholder 2">
            <a:extLst>
              <a:ext uri="{FF2B5EF4-FFF2-40B4-BE49-F238E27FC236}">
                <a16:creationId xmlns:a16="http://schemas.microsoft.com/office/drawing/2014/main" xmlns="" id="{903074AF-7C00-E9BE-9C39-7341E1A0DC22}"/>
              </a:ext>
            </a:extLst>
          </p:cNvPr>
          <p:cNvSpPr>
            <a:spLocks noGrp="1"/>
          </p:cNvSpPr>
          <p:nvPr>
            <p:ph idx="1"/>
          </p:nvPr>
        </p:nvSpPr>
        <p:spPr>
          <a:xfrm>
            <a:off x="231608" y="1253331"/>
            <a:ext cx="3943350" cy="5179553"/>
          </a:xfrm>
        </p:spPr>
        <p:txBody>
          <a:bodyPr>
            <a:normAutofit/>
          </a:bodyPr>
          <a:lstStyle/>
          <a:p>
            <a:r>
              <a:rPr lang="en-US" dirty="0"/>
              <a:t>SWR Meters measure SWR by placing them in series with the feed line, usually right at the output of the radio</a:t>
            </a:r>
          </a:p>
          <a:p>
            <a:pPr lvl="1"/>
            <a:r>
              <a:rPr lang="en-US" dirty="0"/>
              <a:t>Many radios include a built-in SWR meter</a:t>
            </a:r>
          </a:p>
          <a:p>
            <a:r>
              <a:rPr lang="en-US" dirty="0"/>
              <a:t>Alternatively, a </a:t>
            </a:r>
            <a:r>
              <a:rPr lang="en-US" i="1" dirty="0">
                <a:solidFill>
                  <a:srgbClr val="DA3427"/>
                </a:solidFill>
              </a:rPr>
              <a:t>directional wattmeter </a:t>
            </a:r>
            <a:r>
              <a:rPr lang="en-US" dirty="0"/>
              <a:t>can be used to measure SWR</a:t>
            </a:r>
          </a:p>
          <a:p>
            <a:pPr lvl="1"/>
            <a:r>
              <a:rPr lang="en-US" dirty="0"/>
              <a:t>Measure power flowing toward the antenna and power reflected from the antenna by rotating a sensing element or turning a switch</a:t>
            </a:r>
          </a:p>
          <a:p>
            <a:endParaRPr lang="en-US" dirty="0"/>
          </a:p>
        </p:txBody>
      </p:sp>
      <p:pic>
        <p:nvPicPr>
          <p:cNvPr id="5" name="Picture 4">
            <a:extLst>
              <a:ext uri="{FF2B5EF4-FFF2-40B4-BE49-F238E27FC236}">
                <a16:creationId xmlns:a16="http://schemas.microsoft.com/office/drawing/2014/main" xmlns="" id="{50C9B0CF-385A-BBFB-C31F-9D8AAACC445C}"/>
              </a:ext>
            </a:extLst>
          </p:cNvPr>
          <p:cNvPicPr>
            <a:picLocks noChangeAspect="1"/>
          </p:cNvPicPr>
          <p:nvPr/>
        </p:nvPicPr>
        <p:blipFill>
          <a:blip r:embed="rId2"/>
          <a:stretch>
            <a:fillRect/>
          </a:stretch>
        </p:blipFill>
        <p:spPr>
          <a:xfrm>
            <a:off x="4406567" y="1051092"/>
            <a:ext cx="4737434" cy="4350259"/>
          </a:xfrm>
          <a:prstGeom prst="rect">
            <a:avLst/>
          </a:prstGeom>
        </p:spPr>
      </p:pic>
      <p:sp>
        <p:nvSpPr>
          <p:cNvPr id="6" name="TextBox 5">
            <a:extLst>
              <a:ext uri="{FF2B5EF4-FFF2-40B4-BE49-F238E27FC236}">
                <a16:creationId xmlns:a16="http://schemas.microsoft.com/office/drawing/2014/main" xmlns="" id="{096D3752-A827-A26D-DAD6-986A3F191C73}"/>
              </a:ext>
            </a:extLst>
          </p:cNvPr>
          <p:cNvSpPr txBox="1"/>
          <p:nvPr/>
        </p:nvSpPr>
        <p:spPr>
          <a:xfrm>
            <a:off x="4406567" y="5401350"/>
            <a:ext cx="4292265" cy="1446550"/>
          </a:xfrm>
          <a:prstGeom prst="rect">
            <a:avLst/>
          </a:prstGeom>
          <a:noFill/>
        </p:spPr>
        <p:txBody>
          <a:bodyPr wrap="square" rtlCol="0">
            <a:spAutoFit/>
          </a:bodyPr>
          <a:lstStyle/>
          <a:p>
            <a:r>
              <a:rPr lang="en-US" sz="2200" dirty="0"/>
              <a:t>Figure 4.16 — The SWR meter measures power flowing toward the antenna (forward) and toward the transmitter (reflected or reverse).</a:t>
            </a:r>
          </a:p>
        </p:txBody>
      </p:sp>
    </p:spTree>
    <p:extLst>
      <p:ext uri="{BB962C8B-B14F-4D97-AF65-F5344CB8AC3E}">
        <p14:creationId xmlns:p14="http://schemas.microsoft.com/office/powerpoint/2010/main" xmlns="" val="27708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602838-0A0A-7F02-0AA2-86033AB46B74}"/>
              </a:ext>
            </a:extLst>
          </p:cNvPr>
          <p:cNvSpPr>
            <a:spLocks noGrp="1"/>
          </p:cNvSpPr>
          <p:nvPr>
            <p:ph type="title"/>
          </p:nvPr>
        </p:nvSpPr>
        <p:spPr/>
        <p:txBody>
          <a:bodyPr/>
          <a:lstStyle/>
          <a:p>
            <a:r>
              <a:rPr lang="en-US" dirty="0"/>
              <a:t>Antenna Tuners</a:t>
            </a:r>
          </a:p>
        </p:txBody>
      </p:sp>
      <p:sp>
        <p:nvSpPr>
          <p:cNvPr id="3" name="Content Placeholder 2">
            <a:extLst>
              <a:ext uri="{FF2B5EF4-FFF2-40B4-BE49-F238E27FC236}">
                <a16:creationId xmlns:a16="http://schemas.microsoft.com/office/drawing/2014/main" xmlns="" id="{B76B72F0-88EC-545A-7E19-8A144E49CA40}"/>
              </a:ext>
            </a:extLst>
          </p:cNvPr>
          <p:cNvSpPr>
            <a:spLocks noGrp="1"/>
          </p:cNvSpPr>
          <p:nvPr>
            <p:ph idx="1"/>
          </p:nvPr>
        </p:nvSpPr>
        <p:spPr/>
        <p:txBody>
          <a:bodyPr>
            <a:normAutofit lnSpcReduction="10000"/>
          </a:bodyPr>
          <a:lstStyle/>
          <a:p>
            <a:pPr>
              <a:buClr>
                <a:schemeClr val="tx1"/>
              </a:buClr>
            </a:pPr>
            <a:r>
              <a:rPr lang="en-US" i="1" dirty="0">
                <a:solidFill>
                  <a:srgbClr val="DA3427"/>
                </a:solidFill>
              </a:rPr>
              <a:t>Impedance matchers </a:t>
            </a:r>
            <a:r>
              <a:rPr lang="en-US" dirty="0"/>
              <a:t>or </a:t>
            </a:r>
            <a:r>
              <a:rPr lang="en-US" i="1" dirty="0">
                <a:solidFill>
                  <a:srgbClr val="DA3427"/>
                </a:solidFill>
              </a:rPr>
              <a:t>transmatches</a:t>
            </a:r>
            <a:r>
              <a:rPr lang="en-US" dirty="0"/>
              <a:t> or </a:t>
            </a:r>
            <a:r>
              <a:rPr lang="en-US" i="1" dirty="0">
                <a:solidFill>
                  <a:srgbClr val="DA3427"/>
                </a:solidFill>
              </a:rPr>
              <a:t>antenna tuners </a:t>
            </a:r>
            <a:r>
              <a:rPr lang="en-US" dirty="0"/>
              <a:t>are used If the SWR at the end of the feed line is too high for the radio to operate properly</a:t>
            </a:r>
          </a:p>
          <a:p>
            <a:pPr lvl="1">
              <a:buClr>
                <a:schemeClr val="tx1"/>
              </a:buClr>
            </a:pPr>
            <a:r>
              <a:rPr lang="en-US" dirty="0"/>
              <a:t>Connected at the output of the transmitter</a:t>
            </a:r>
          </a:p>
          <a:p>
            <a:pPr lvl="1">
              <a:buClr>
                <a:schemeClr val="tx1"/>
              </a:buClr>
            </a:pPr>
            <a:r>
              <a:rPr lang="en-US" dirty="0"/>
              <a:t>Adjusted until the SWR measured at the transmitter output is acceptably close to 1:1 (antenna system’s impedance has been matched to that of the transmitter output)</a:t>
            </a:r>
          </a:p>
          <a:p>
            <a:pPr>
              <a:buClr>
                <a:schemeClr val="tx1"/>
              </a:buClr>
            </a:pPr>
            <a:r>
              <a:rPr lang="en-US" dirty="0"/>
              <a:t>Most tuners combine the functions of impedance matcher, directional wattmeter and antenna switch</a:t>
            </a:r>
          </a:p>
          <a:p>
            <a:pPr>
              <a:buClr>
                <a:schemeClr val="tx1"/>
              </a:buClr>
            </a:pPr>
            <a:r>
              <a:rPr lang="en-US" dirty="0"/>
              <a:t>Automatic tuners sense when SWR is high and make the necessary adjustments</a:t>
            </a:r>
          </a:p>
          <a:p>
            <a:pPr lvl="1">
              <a:buClr>
                <a:schemeClr val="tx1"/>
              </a:buClr>
            </a:pPr>
            <a:endParaRPr lang="en-US" dirty="0"/>
          </a:p>
          <a:p>
            <a:pPr>
              <a:buClr>
                <a:schemeClr val="tx1"/>
              </a:buClr>
            </a:pPr>
            <a:endParaRPr lang="en-US" dirty="0"/>
          </a:p>
        </p:txBody>
      </p:sp>
    </p:spTree>
    <p:extLst>
      <p:ext uri="{BB962C8B-B14F-4D97-AF65-F5344CB8AC3E}">
        <p14:creationId xmlns:p14="http://schemas.microsoft.com/office/powerpoint/2010/main" xmlns="" val="271967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D7FEA7-E087-F45E-98EB-FAEB7F010A70}"/>
              </a:ext>
            </a:extLst>
          </p:cNvPr>
          <p:cNvSpPr>
            <a:spLocks noGrp="1"/>
          </p:cNvSpPr>
          <p:nvPr>
            <p:ph type="title"/>
          </p:nvPr>
        </p:nvSpPr>
        <p:spPr>
          <a:xfrm>
            <a:off x="87229" y="109018"/>
            <a:ext cx="7886700" cy="1325563"/>
          </a:xfrm>
        </p:spPr>
        <p:txBody>
          <a:bodyPr/>
          <a:lstStyle/>
          <a:p>
            <a:r>
              <a:rPr lang="en-US" dirty="0"/>
              <a:t>Antenna Analyzers</a:t>
            </a:r>
          </a:p>
        </p:txBody>
      </p:sp>
      <p:sp>
        <p:nvSpPr>
          <p:cNvPr id="3" name="Content Placeholder 2">
            <a:extLst>
              <a:ext uri="{FF2B5EF4-FFF2-40B4-BE49-F238E27FC236}">
                <a16:creationId xmlns:a16="http://schemas.microsoft.com/office/drawing/2014/main" xmlns="" id="{00C0F7BE-A5EC-0B5B-D1EF-2C72EFA4A664}"/>
              </a:ext>
            </a:extLst>
          </p:cNvPr>
          <p:cNvSpPr>
            <a:spLocks noGrp="1"/>
          </p:cNvSpPr>
          <p:nvPr>
            <p:ph idx="1"/>
          </p:nvPr>
        </p:nvSpPr>
        <p:spPr>
          <a:xfrm>
            <a:off x="195514" y="1253250"/>
            <a:ext cx="2932697" cy="2127333"/>
          </a:xfrm>
        </p:spPr>
        <p:txBody>
          <a:bodyPr/>
          <a:lstStyle/>
          <a:p>
            <a:r>
              <a:rPr lang="en-US" dirty="0"/>
              <a:t>Used to measure an antenna system without using a transmitter whose signal might cause interference</a:t>
            </a:r>
          </a:p>
          <a:p>
            <a:endParaRPr lang="en-US" dirty="0"/>
          </a:p>
        </p:txBody>
      </p:sp>
      <p:pic>
        <p:nvPicPr>
          <p:cNvPr id="5" name="Picture 4">
            <a:extLst>
              <a:ext uri="{FF2B5EF4-FFF2-40B4-BE49-F238E27FC236}">
                <a16:creationId xmlns:a16="http://schemas.microsoft.com/office/drawing/2014/main" xmlns="" id="{92D3756D-E93E-4CCB-977A-7151DF2D63AC}"/>
              </a:ext>
            </a:extLst>
          </p:cNvPr>
          <p:cNvPicPr>
            <a:picLocks noChangeAspect="1"/>
          </p:cNvPicPr>
          <p:nvPr/>
        </p:nvPicPr>
        <p:blipFill>
          <a:blip r:embed="rId2"/>
          <a:stretch>
            <a:fillRect/>
          </a:stretch>
        </p:blipFill>
        <p:spPr>
          <a:xfrm>
            <a:off x="6015790" y="1055981"/>
            <a:ext cx="2427371" cy="5560887"/>
          </a:xfrm>
          <a:prstGeom prst="rect">
            <a:avLst/>
          </a:prstGeom>
          <a:ln>
            <a:solidFill>
              <a:schemeClr val="tx1"/>
            </a:solidFill>
          </a:ln>
        </p:spPr>
      </p:pic>
      <p:sp>
        <p:nvSpPr>
          <p:cNvPr id="6" name="TextBox 5">
            <a:extLst>
              <a:ext uri="{FF2B5EF4-FFF2-40B4-BE49-F238E27FC236}">
                <a16:creationId xmlns:a16="http://schemas.microsoft.com/office/drawing/2014/main" xmlns="" id="{AFA3D1AB-9D3B-15B9-E336-FFD974919445}"/>
              </a:ext>
            </a:extLst>
          </p:cNvPr>
          <p:cNvSpPr txBox="1"/>
          <p:nvPr/>
        </p:nvSpPr>
        <p:spPr>
          <a:xfrm>
            <a:off x="1049756" y="3836424"/>
            <a:ext cx="4761497" cy="3985706"/>
          </a:xfrm>
          <a:prstGeom prst="rect">
            <a:avLst/>
          </a:prstGeom>
          <a:noFill/>
        </p:spPr>
        <p:txBody>
          <a:bodyPr wrap="square" rtlCol="0">
            <a:spAutoFit/>
          </a:bodyPr>
          <a:lstStyle/>
          <a:p>
            <a:r>
              <a:rPr lang="en-US" sz="2300" dirty="0"/>
              <a:t>Figure 4.18 — The popular MFJ series of antenna analyzers are used to adjust and troubleshoot antenna systems. The instrument contains a low-power signal source with an adjustable frequency and an SWR meter. The LCD display shows the operating frequency and information about the antenna impedance. The meters show SWR and feed point impedance.</a:t>
            </a:r>
          </a:p>
        </p:txBody>
      </p:sp>
    </p:spTree>
    <p:extLst>
      <p:ext uri="{BB962C8B-B14F-4D97-AF65-F5344CB8AC3E}">
        <p14:creationId xmlns:p14="http://schemas.microsoft.com/office/powerpoint/2010/main" xmlns="" val="305160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BE67E7D-BE1C-0769-90BD-6468F5327671}"/>
              </a:ext>
            </a:extLst>
          </p:cNvPr>
          <p:cNvPicPr>
            <a:picLocks noChangeAspect="1"/>
          </p:cNvPicPr>
          <p:nvPr/>
        </p:nvPicPr>
        <p:blipFill>
          <a:blip r:embed="rId2"/>
          <a:stretch>
            <a:fillRect/>
          </a:stretch>
        </p:blipFill>
        <p:spPr>
          <a:xfrm>
            <a:off x="81175" y="193997"/>
            <a:ext cx="6402752" cy="6497748"/>
          </a:xfrm>
          <a:prstGeom prst="rect">
            <a:avLst/>
          </a:prstGeom>
        </p:spPr>
      </p:pic>
      <p:sp>
        <p:nvSpPr>
          <p:cNvPr id="5" name="TextBox 4">
            <a:extLst>
              <a:ext uri="{FF2B5EF4-FFF2-40B4-BE49-F238E27FC236}">
                <a16:creationId xmlns:a16="http://schemas.microsoft.com/office/drawing/2014/main" xmlns="" id="{3B6A5E66-843F-F931-FD1C-9816C5360AD0}"/>
              </a:ext>
            </a:extLst>
          </p:cNvPr>
          <p:cNvSpPr txBox="1"/>
          <p:nvPr/>
        </p:nvSpPr>
        <p:spPr>
          <a:xfrm>
            <a:off x="6681354" y="1108365"/>
            <a:ext cx="2286001" cy="7478970"/>
          </a:xfrm>
          <a:prstGeom prst="rect">
            <a:avLst/>
          </a:prstGeom>
          <a:noFill/>
        </p:spPr>
        <p:txBody>
          <a:bodyPr wrap="square" rtlCol="0">
            <a:spAutoFit/>
          </a:bodyPr>
          <a:lstStyle/>
          <a:p>
            <a:r>
              <a:rPr lang="en-US" sz="2000" b="1" dirty="0"/>
              <a:t>Figure 4.10 </a:t>
            </a:r>
            <a:r>
              <a:rPr lang="en-US" sz="2000" dirty="0"/>
              <a:t>— A </a:t>
            </a:r>
            <a:r>
              <a:rPr lang="en-US" sz="2000" i="1" dirty="0">
                <a:solidFill>
                  <a:srgbClr val="0000FF"/>
                </a:solidFill>
              </a:rPr>
              <a:t>ground-plane </a:t>
            </a:r>
            <a:r>
              <a:rPr lang="en-US" sz="2000" dirty="0"/>
              <a:t>makes up an electrical mirror that creates an image of the missing half of a ground-plane antenna. The result is an antenna that acts very much like a dipole. The ground plane can be made up of a screen of wires (often used at HF) or a metal surface at VHF and UHF. For VHF and UHF antennas mounted on masts, a  counterpoise of a few wires serves the same purpose.</a:t>
            </a:r>
          </a:p>
        </p:txBody>
      </p:sp>
    </p:spTree>
    <p:extLst>
      <p:ext uri="{BB962C8B-B14F-4D97-AF65-F5344CB8AC3E}">
        <p14:creationId xmlns:p14="http://schemas.microsoft.com/office/powerpoint/2010/main" xmlns="" val="220672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524741" y="2664981"/>
            <a:ext cx="78867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255737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causes failure of coaxial cables?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Moisture contamination</a:t>
            </a:r>
          </a:p>
          <a:p>
            <a:pPr marL="514350" indent="-514350">
              <a:buFont typeface="+mj-lt"/>
              <a:buAutoNum type="alphaUcPeriod"/>
            </a:pPr>
            <a:r>
              <a:rPr lang="en-US" dirty="0"/>
              <a:t>Solder flux contamination</a:t>
            </a:r>
          </a:p>
          <a:p>
            <a:pPr marL="514350" indent="-514350">
              <a:buFont typeface="+mj-lt"/>
              <a:buAutoNum type="alphaUcPeriod"/>
            </a:pPr>
            <a:r>
              <a:rPr lang="en-US" dirty="0"/>
              <a:t>Rapid fluctuation in transmitter output power</a:t>
            </a:r>
          </a:p>
          <a:p>
            <a:pPr marL="514350" indent="-514350">
              <a:buFont typeface="+mj-lt"/>
              <a:buAutoNum type="alphaUcPeriod"/>
            </a:pPr>
            <a:r>
              <a:rPr lang="en-US" dirty="0"/>
              <a:t>Operation at 100% duty cycle for an extended period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T7C09 A 4-17</a:t>
            </a:r>
          </a:p>
        </p:txBody>
      </p:sp>
    </p:spTree>
    <p:extLst>
      <p:ext uri="{BB962C8B-B14F-4D97-AF65-F5344CB8AC3E}">
        <p14:creationId xmlns:p14="http://schemas.microsoft.com/office/powerpoint/2010/main" xmlns="" val="203960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Why should the outer jacket of coaxial cable be resistant to ultraviolet light?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Ultraviolet resistant jackets prevent harmonic radiation</a:t>
            </a:r>
          </a:p>
          <a:p>
            <a:pPr marL="514350" indent="-514350">
              <a:buFont typeface="+mj-lt"/>
              <a:buAutoNum type="alphaUcPeriod"/>
            </a:pPr>
            <a:r>
              <a:rPr lang="en-US" dirty="0"/>
              <a:t>Ultraviolet light can increase losses in the cable’s jacket</a:t>
            </a:r>
          </a:p>
          <a:p>
            <a:pPr marL="514350" indent="-514350">
              <a:buFont typeface="+mj-lt"/>
              <a:buAutoNum type="alphaUcPeriod"/>
            </a:pPr>
            <a:r>
              <a:rPr lang="en-US" dirty="0"/>
              <a:t>Ultraviolet and RF signals can mix, causing interference</a:t>
            </a:r>
          </a:p>
          <a:p>
            <a:pPr marL="514350" indent="-514350">
              <a:buFont typeface="+mj-lt"/>
              <a:buAutoNum type="alphaUcPeriod"/>
            </a:pPr>
            <a:r>
              <a:rPr lang="en-US" dirty="0"/>
              <a:t>Ultraviolet light can damage the jacket and allow water to enter the cable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T7C10 D 4-17</a:t>
            </a:r>
          </a:p>
        </p:txBody>
      </p:sp>
    </p:spTree>
    <p:extLst>
      <p:ext uri="{BB962C8B-B14F-4D97-AF65-F5344CB8AC3E}">
        <p14:creationId xmlns:p14="http://schemas.microsoft.com/office/powerpoint/2010/main" xmlns="" val="295073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a disadvantage of air core coaxial cable when compared to foam or solid dielectric types?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It has more loss per foot</a:t>
            </a:r>
          </a:p>
          <a:p>
            <a:pPr marL="514350" indent="-514350">
              <a:buFont typeface="+mj-lt"/>
              <a:buAutoNum type="alphaUcPeriod"/>
            </a:pPr>
            <a:r>
              <a:rPr lang="en-US" dirty="0"/>
              <a:t>It cannot be used for VHF or UHF antennas</a:t>
            </a:r>
          </a:p>
          <a:p>
            <a:pPr marL="514350" indent="-514350">
              <a:buFont typeface="+mj-lt"/>
              <a:buAutoNum type="alphaUcPeriod"/>
            </a:pPr>
            <a:r>
              <a:rPr lang="en-US" dirty="0"/>
              <a:t>It requires special techniques to prevent moisture in the cable</a:t>
            </a:r>
          </a:p>
          <a:p>
            <a:pPr marL="514350" indent="-514350">
              <a:buFont typeface="+mj-lt"/>
              <a:buAutoNum type="alphaUcPeriod"/>
            </a:pPr>
            <a:r>
              <a:rPr lang="en-US" dirty="0"/>
              <a:t>It cannot be used at below freezing temperatures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T7C11 C 4-17</a:t>
            </a:r>
          </a:p>
        </p:txBody>
      </p:sp>
    </p:spTree>
    <p:extLst>
      <p:ext uri="{BB962C8B-B14F-4D97-AF65-F5344CB8AC3E}">
        <p14:creationId xmlns:p14="http://schemas.microsoft.com/office/powerpoint/2010/main" xmlns="" val="187741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types of solder should not be used for radio and electronic applications?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Acid-core solder</a:t>
            </a:r>
          </a:p>
          <a:p>
            <a:pPr marL="514350" indent="-514350">
              <a:buFont typeface="+mj-lt"/>
              <a:buAutoNum type="alphaUcPeriod"/>
            </a:pPr>
            <a:r>
              <a:rPr lang="en-US" dirty="0"/>
              <a:t>Lead-tin solder</a:t>
            </a:r>
          </a:p>
          <a:p>
            <a:pPr marL="514350" indent="-514350">
              <a:buFont typeface="+mj-lt"/>
              <a:buAutoNum type="alphaUcPeriod"/>
            </a:pPr>
            <a:r>
              <a:rPr lang="en-US" dirty="0"/>
              <a:t>Rosin-core solder</a:t>
            </a:r>
          </a:p>
          <a:p>
            <a:pPr marL="514350" indent="-514350">
              <a:buFont typeface="+mj-lt"/>
              <a:buAutoNum type="alphaUcPeriod"/>
            </a:pPr>
            <a:r>
              <a:rPr lang="en-US" dirty="0"/>
              <a:t>Tin-copper solder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T7D08 A 4-17</a:t>
            </a:r>
          </a:p>
        </p:txBody>
      </p:sp>
    </p:spTree>
    <p:extLst>
      <p:ext uri="{BB962C8B-B14F-4D97-AF65-F5344CB8AC3E}">
        <p14:creationId xmlns:p14="http://schemas.microsoft.com/office/powerpoint/2010/main" xmlns="" val="4689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characteristic appearance of a cold tin-lead solder joint?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Dark black spots</a:t>
            </a:r>
          </a:p>
          <a:p>
            <a:pPr marL="514350" indent="-514350">
              <a:buFont typeface="+mj-lt"/>
              <a:buAutoNum type="alphaUcPeriod"/>
            </a:pPr>
            <a:r>
              <a:rPr lang="en-US" dirty="0"/>
              <a:t>A bright or shiny surface</a:t>
            </a:r>
          </a:p>
          <a:p>
            <a:pPr marL="514350" indent="-514350">
              <a:buFont typeface="+mj-lt"/>
              <a:buAutoNum type="alphaUcPeriod"/>
            </a:pPr>
            <a:r>
              <a:rPr lang="en-US" dirty="0"/>
              <a:t>A rough or lumpy surface</a:t>
            </a:r>
          </a:p>
          <a:p>
            <a:pPr marL="514350" indent="-514350">
              <a:buFont typeface="+mj-lt"/>
              <a:buAutoNum type="alphaUcPeriod"/>
            </a:pPr>
            <a:r>
              <a:rPr lang="en-US" dirty="0"/>
              <a:t>Excessive solder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T7D09 C 4-17</a:t>
            </a:r>
          </a:p>
        </p:txBody>
      </p:sp>
    </p:spTree>
    <p:extLst>
      <p:ext uri="{BB962C8B-B14F-4D97-AF65-F5344CB8AC3E}">
        <p14:creationId xmlns:p14="http://schemas.microsoft.com/office/powerpoint/2010/main" xmlns="" val="398373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RF connector types is most suitable for frequencies above 400 MHz?</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de-DE" dirty="0"/>
              <a:t>UHF (PL-259/SO-239)</a:t>
            </a:r>
          </a:p>
          <a:p>
            <a:pPr marL="514350" indent="-514350">
              <a:buFont typeface="+mj-lt"/>
              <a:buAutoNum type="alphaUcPeriod"/>
            </a:pPr>
            <a:r>
              <a:rPr lang="de-DE" dirty="0"/>
              <a:t>Type N</a:t>
            </a:r>
          </a:p>
          <a:p>
            <a:pPr marL="514350" indent="-514350">
              <a:buFont typeface="+mj-lt"/>
              <a:buAutoNum type="alphaUcPeriod"/>
            </a:pPr>
            <a:r>
              <a:rPr lang="de-DE" dirty="0"/>
              <a:t>RS-213</a:t>
            </a:r>
          </a:p>
          <a:p>
            <a:pPr marL="514350" indent="-514350">
              <a:buFont typeface="+mj-lt"/>
              <a:buAutoNum type="alphaUcPeriod"/>
            </a:pPr>
            <a:r>
              <a:rPr lang="de-DE" dirty="0"/>
              <a:t>DB-25</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T9B06 B 4-17</a:t>
            </a:r>
          </a:p>
        </p:txBody>
      </p:sp>
    </p:spTree>
    <p:extLst>
      <p:ext uri="{BB962C8B-B14F-4D97-AF65-F5344CB8AC3E}">
        <p14:creationId xmlns:p14="http://schemas.microsoft.com/office/powerpoint/2010/main" xmlns="" val="8761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true of PL-259 type coax connectors?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They are preferred for microwave operation</a:t>
            </a:r>
          </a:p>
          <a:p>
            <a:pPr marL="514350" indent="-514350">
              <a:buFont typeface="+mj-lt"/>
              <a:buAutoNum type="alphaUcPeriod"/>
            </a:pPr>
            <a:r>
              <a:rPr lang="en-US" dirty="0"/>
              <a:t>They are watertight</a:t>
            </a:r>
          </a:p>
          <a:p>
            <a:pPr marL="514350" indent="-514350">
              <a:buFont typeface="+mj-lt"/>
              <a:buAutoNum type="alphaUcPeriod"/>
            </a:pPr>
            <a:r>
              <a:rPr lang="en-US" dirty="0"/>
              <a:t>They are commonly used at HF and VHF frequencies</a:t>
            </a:r>
          </a:p>
          <a:p>
            <a:pPr marL="514350" indent="-514350">
              <a:buFont typeface="+mj-lt"/>
              <a:buAutoNum type="alphaUcPeriod"/>
            </a:pPr>
            <a:r>
              <a:rPr lang="en-US" dirty="0"/>
              <a:t>They are a bayonet-type connector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T9B07 C 4-17</a:t>
            </a:r>
          </a:p>
        </p:txBody>
      </p:sp>
    </p:spTree>
    <p:extLst>
      <p:ext uri="{BB962C8B-B14F-4D97-AF65-F5344CB8AC3E}">
        <p14:creationId xmlns:p14="http://schemas.microsoft.com/office/powerpoint/2010/main" xmlns="" val="3517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a source of loss in coaxial feed line?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Water intrusion into coaxial connectors</a:t>
            </a:r>
          </a:p>
          <a:p>
            <a:pPr marL="514350" indent="-514350">
              <a:buFont typeface="+mj-lt"/>
              <a:buAutoNum type="alphaUcPeriod"/>
            </a:pPr>
            <a:r>
              <a:rPr lang="en-US" dirty="0"/>
              <a:t>High SWR</a:t>
            </a:r>
          </a:p>
          <a:p>
            <a:pPr marL="514350" indent="-514350">
              <a:buFont typeface="+mj-lt"/>
              <a:buAutoNum type="alphaUcPeriod"/>
            </a:pPr>
            <a:r>
              <a:rPr lang="en-US" dirty="0"/>
              <a:t>Multiple connectors in the line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T9B08 D 4-17</a:t>
            </a:r>
          </a:p>
        </p:txBody>
      </p:sp>
    </p:spTree>
    <p:extLst>
      <p:ext uri="{BB962C8B-B14F-4D97-AF65-F5344CB8AC3E}">
        <p14:creationId xmlns:p14="http://schemas.microsoft.com/office/powerpoint/2010/main" xmlns="" val="33737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electrical difference between RG-58 and RG-213 coaxial cable?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There is no significant difference between the two types</a:t>
            </a:r>
          </a:p>
          <a:p>
            <a:pPr marL="514350" indent="-514350">
              <a:buFont typeface="+mj-lt"/>
              <a:buAutoNum type="alphaUcPeriod"/>
            </a:pPr>
            <a:r>
              <a:rPr lang="en-US" dirty="0"/>
              <a:t>RG-58 cable has two shields</a:t>
            </a:r>
          </a:p>
          <a:p>
            <a:pPr marL="514350" indent="-514350">
              <a:buFont typeface="+mj-lt"/>
              <a:buAutoNum type="alphaUcPeriod"/>
            </a:pPr>
            <a:r>
              <a:rPr lang="en-US" dirty="0"/>
              <a:t>RG-213 cable has less loss at a given frequency</a:t>
            </a:r>
          </a:p>
          <a:p>
            <a:pPr marL="514350" indent="-514350">
              <a:buFont typeface="+mj-lt"/>
              <a:buAutoNum type="alphaUcPeriod"/>
            </a:pPr>
            <a:r>
              <a:rPr lang="en-US" dirty="0"/>
              <a:t>RG-58 cable can handle higher power levels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T9B10 C 4-17</a:t>
            </a:r>
          </a:p>
        </p:txBody>
      </p:sp>
    </p:spTree>
    <p:extLst>
      <p:ext uri="{BB962C8B-B14F-4D97-AF65-F5344CB8AC3E}">
        <p14:creationId xmlns:p14="http://schemas.microsoft.com/office/powerpoint/2010/main" xmlns="" val="212507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21EE42-D536-D32B-0E1E-F6BBA4B3612A}"/>
              </a:ext>
            </a:extLst>
          </p:cNvPr>
          <p:cNvSpPr>
            <a:spLocks noGrp="1"/>
          </p:cNvSpPr>
          <p:nvPr>
            <p:ph type="title"/>
          </p:nvPr>
        </p:nvSpPr>
        <p:spPr/>
        <p:txBody>
          <a:bodyPr/>
          <a:lstStyle/>
          <a:p>
            <a:r>
              <a:rPr lang="en-US" dirty="0"/>
              <a:t>Antennas for Handheld Radios</a:t>
            </a:r>
          </a:p>
        </p:txBody>
      </p:sp>
      <p:sp>
        <p:nvSpPr>
          <p:cNvPr id="3" name="Content Placeholder 2">
            <a:extLst>
              <a:ext uri="{FF2B5EF4-FFF2-40B4-BE49-F238E27FC236}">
                <a16:creationId xmlns:a16="http://schemas.microsoft.com/office/drawing/2014/main" xmlns="" id="{3F04C04A-322F-B492-D3E3-D97DB759950D}"/>
              </a:ext>
            </a:extLst>
          </p:cNvPr>
          <p:cNvSpPr>
            <a:spLocks noGrp="1"/>
          </p:cNvSpPr>
          <p:nvPr>
            <p:ph idx="1"/>
          </p:nvPr>
        </p:nvSpPr>
        <p:spPr/>
        <p:txBody>
          <a:bodyPr>
            <a:normAutofit fontScale="85000" lnSpcReduction="20000"/>
          </a:bodyPr>
          <a:lstStyle/>
          <a:p>
            <a:r>
              <a:rPr lang="en-US" dirty="0"/>
              <a:t>The flexible antenna used with most handheld radios is called a </a:t>
            </a:r>
            <a:r>
              <a:rPr lang="en-US" i="1" dirty="0">
                <a:solidFill>
                  <a:srgbClr val="DA3427"/>
                </a:solidFill>
              </a:rPr>
              <a:t>rubber duck </a:t>
            </a:r>
            <a:r>
              <a:rPr lang="en-US" dirty="0"/>
              <a:t>(ground-plane antenna shortened by coiling the conductor inside a plastic coating)</a:t>
            </a:r>
          </a:p>
          <a:p>
            <a:pPr lvl="1"/>
            <a:r>
              <a:rPr lang="en-US" dirty="0"/>
              <a:t>Doesn’t transmit or receive as well as a full-sized ground-plane antenna</a:t>
            </a:r>
          </a:p>
          <a:p>
            <a:pPr lvl="1"/>
            <a:r>
              <a:rPr lang="en-US" dirty="0"/>
              <a:t>For best performance, hold the transceiver so that the antenna is vertical</a:t>
            </a:r>
          </a:p>
          <a:p>
            <a:pPr lvl="1"/>
            <a:r>
              <a:rPr lang="en-US" dirty="0"/>
              <a:t>Not very effective inside vehicles … up to 20 time less effective than an external mobile antenna</a:t>
            </a:r>
          </a:p>
          <a:p>
            <a:r>
              <a:rPr lang="en-US" dirty="0"/>
              <a:t>Easy to connect handhelds to full-sized antennas … uses standard RF connectors … a 5-watt handheld can easily reach 10 miles with a “good” antenna</a:t>
            </a:r>
          </a:p>
        </p:txBody>
      </p:sp>
    </p:spTree>
    <p:extLst>
      <p:ext uri="{BB962C8B-B14F-4D97-AF65-F5344CB8AC3E}">
        <p14:creationId xmlns:p14="http://schemas.microsoft.com/office/powerpoint/2010/main" xmlns="" val="102023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Where should an RF power meter be installed?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In the feed line, between the transmitter and antenna</a:t>
            </a:r>
          </a:p>
          <a:p>
            <a:pPr marL="514350" indent="-514350">
              <a:buFont typeface="+mj-lt"/>
              <a:buAutoNum type="alphaUcPeriod"/>
            </a:pPr>
            <a:r>
              <a:rPr lang="en-US" dirty="0"/>
              <a:t>At the power supply output</a:t>
            </a:r>
          </a:p>
          <a:p>
            <a:pPr marL="514350" indent="-514350">
              <a:buFont typeface="+mj-lt"/>
              <a:buAutoNum type="alphaUcPeriod"/>
            </a:pPr>
            <a:r>
              <a:rPr lang="en-US" dirty="0"/>
              <a:t>In parallel with the push-to-talk line and the antenna</a:t>
            </a:r>
          </a:p>
          <a:p>
            <a:pPr marL="514350" indent="-514350">
              <a:buFont typeface="+mj-lt"/>
              <a:buAutoNum type="alphaUcPeriod"/>
            </a:pPr>
            <a:r>
              <a:rPr lang="en-US" dirty="0"/>
              <a:t>In the power supply cable, as close as possible to the radio</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T4A05 A 4-18</a:t>
            </a:r>
          </a:p>
        </p:txBody>
      </p:sp>
    </p:spTree>
    <p:extLst>
      <p:ext uri="{BB962C8B-B14F-4D97-AF65-F5344CB8AC3E}">
        <p14:creationId xmlns:p14="http://schemas.microsoft.com/office/powerpoint/2010/main" xmlns="" val="164534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of the following is used to determine if an antenna is resonant at the desired operating frequency?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A VTVM</a:t>
            </a:r>
          </a:p>
          <a:p>
            <a:pPr marL="514350" indent="-514350">
              <a:buFont typeface="+mj-lt"/>
              <a:buAutoNum type="alphaUcPeriod"/>
            </a:pPr>
            <a:r>
              <a:rPr lang="en-US" dirty="0"/>
              <a:t>An antenna analyzer</a:t>
            </a:r>
          </a:p>
          <a:p>
            <a:pPr marL="514350" indent="-514350">
              <a:buFont typeface="+mj-lt"/>
              <a:buAutoNum type="alphaUcPeriod"/>
            </a:pPr>
            <a:r>
              <a:rPr lang="en-US" dirty="0"/>
              <a:t>A Q meter</a:t>
            </a:r>
          </a:p>
          <a:p>
            <a:pPr marL="514350" indent="-514350">
              <a:buFont typeface="+mj-lt"/>
              <a:buAutoNum type="alphaUcPeriod"/>
            </a:pPr>
            <a:r>
              <a:rPr lang="en-US" dirty="0"/>
              <a:t>A frequency counter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T7C02 B 4-18</a:t>
            </a:r>
          </a:p>
        </p:txBody>
      </p:sp>
    </p:spTree>
    <p:extLst>
      <p:ext uri="{BB962C8B-B14F-4D97-AF65-F5344CB8AC3E}">
        <p14:creationId xmlns:p14="http://schemas.microsoft.com/office/powerpoint/2010/main" xmlns="" val="292979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Which instrument can be used to determine SWR?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Voltmeter</a:t>
            </a:r>
          </a:p>
          <a:p>
            <a:pPr marL="514350" indent="-514350">
              <a:buFont typeface="+mj-lt"/>
              <a:buAutoNum type="alphaUcPeriod"/>
            </a:pPr>
            <a:r>
              <a:rPr lang="en-US" dirty="0"/>
              <a:t>Ohmmeter</a:t>
            </a:r>
          </a:p>
          <a:p>
            <a:pPr marL="514350" indent="-514350">
              <a:buFont typeface="+mj-lt"/>
              <a:buAutoNum type="alphaUcPeriod"/>
            </a:pPr>
            <a:r>
              <a:rPr lang="en-US" dirty="0"/>
              <a:t>Iambic pentameter</a:t>
            </a:r>
          </a:p>
          <a:p>
            <a:pPr marL="514350" indent="-514350">
              <a:buFont typeface="+mj-lt"/>
              <a:buAutoNum type="alphaUcPeriod"/>
            </a:pPr>
            <a:r>
              <a:rPr lang="en-US" dirty="0"/>
              <a:t>Directional wattmeter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T7C08 D 4-18</a:t>
            </a:r>
          </a:p>
        </p:txBody>
      </p:sp>
    </p:spTree>
    <p:extLst>
      <p:ext uri="{BB962C8B-B14F-4D97-AF65-F5344CB8AC3E}">
        <p14:creationId xmlns:p14="http://schemas.microsoft.com/office/powerpoint/2010/main" xmlns="" val="358703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290946" y="365126"/>
            <a:ext cx="8224405" cy="1325563"/>
          </a:xfrm>
        </p:spPr>
        <p:txBody>
          <a:bodyPr>
            <a:normAutofit/>
          </a:bodyPr>
          <a:lstStyle/>
          <a:p>
            <a:r>
              <a:rPr lang="en-US" sz="3400" b="1" dirty="0"/>
              <a:t>What is the major function of an antenna tuner (antenna coupler)?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290946" y="2227407"/>
            <a:ext cx="8224405" cy="3799321"/>
          </a:xfrm>
        </p:spPr>
        <p:txBody>
          <a:bodyPr>
            <a:normAutofit/>
          </a:bodyPr>
          <a:lstStyle/>
          <a:p>
            <a:pPr marL="514350" indent="-514350">
              <a:buFont typeface="+mj-lt"/>
              <a:buAutoNum type="alphaUcPeriod"/>
            </a:pPr>
            <a:r>
              <a:rPr lang="en-US" dirty="0"/>
              <a:t>It matches the antenna system impedance to the transceiver’s output impedance</a:t>
            </a:r>
          </a:p>
          <a:p>
            <a:pPr marL="514350" indent="-514350">
              <a:buFont typeface="+mj-lt"/>
              <a:buAutoNum type="alphaUcPeriod"/>
            </a:pPr>
            <a:r>
              <a:rPr lang="en-US" dirty="0"/>
              <a:t>It helps a receiver automatically tune in weak stations</a:t>
            </a:r>
          </a:p>
          <a:p>
            <a:pPr marL="514350" indent="-514350">
              <a:buFont typeface="+mj-lt"/>
              <a:buAutoNum type="alphaUcPeriod"/>
            </a:pPr>
            <a:r>
              <a:rPr lang="en-US" dirty="0"/>
              <a:t>It allows an antenna to be used on both transmit and receive</a:t>
            </a:r>
          </a:p>
          <a:p>
            <a:pPr marL="514350" indent="-514350">
              <a:buFont typeface="+mj-lt"/>
              <a:buAutoNum type="alphaUcPeriod"/>
            </a:pPr>
            <a:r>
              <a:rPr lang="en-US" dirty="0"/>
              <a:t>It automatically selects the proper antenna for the frequency band being used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290945" y="6317674"/>
            <a:ext cx="3917373" cy="461665"/>
          </a:xfrm>
          <a:prstGeom prst="rect">
            <a:avLst/>
          </a:prstGeom>
          <a:noFill/>
        </p:spPr>
        <p:txBody>
          <a:bodyPr wrap="square" rtlCol="0">
            <a:spAutoFit/>
          </a:bodyPr>
          <a:lstStyle/>
          <a:p>
            <a:r>
              <a:rPr lang="en-US" sz="2400" b="1" dirty="0">
                <a:solidFill>
                  <a:srgbClr val="DA3427"/>
                </a:solidFill>
              </a:rPr>
              <a:t>T9B04 A 4-18</a:t>
            </a:r>
          </a:p>
        </p:txBody>
      </p:sp>
    </p:spTree>
    <p:extLst>
      <p:ext uri="{BB962C8B-B14F-4D97-AF65-F5344CB8AC3E}">
        <p14:creationId xmlns:p14="http://schemas.microsoft.com/office/powerpoint/2010/main" xmlns="" val="321543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84305-63D3-9AD2-ABB4-144E30A3DA36}"/>
              </a:ext>
            </a:extLst>
          </p:cNvPr>
          <p:cNvSpPr>
            <a:spLocks noGrp="1"/>
          </p:cNvSpPr>
          <p:nvPr>
            <p:ph type="title"/>
          </p:nvPr>
        </p:nvSpPr>
        <p:spPr>
          <a:xfrm>
            <a:off x="477774" y="1223451"/>
            <a:ext cx="7886700" cy="1325563"/>
          </a:xfrm>
        </p:spPr>
        <p:txBody>
          <a:bodyPr/>
          <a:lstStyle/>
          <a:p>
            <a:pPr algn="ctr"/>
            <a:r>
              <a:rPr lang="en-US" b="1" dirty="0">
                <a:solidFill>
                  <a:srgbClr val="DA3427"/>
                </a:solidFill>
              </a:rPr>
              <a:t>END OF MODULE 4</a:t>
            </a:r>
          </a:p>
        </p:txBody>
      </p:sp>
      <p:pic>
        <p:nvPicPr>
          <p:cNvPr id="3" name="Picture 2">
            <a:extLst>
              <a:ext uri="{FF2B5EF4-FFF2-40B4-BE49-F238E27FC236}">
                <a16:creationId xmlns:a16="http://schemas.microsoft.com/office/drawing/2014/main" xmlns="" id="{CB16509D-3563-9675-A4FD-47C0B9202C93}"/>
              </a:ext>
            </a:extLst>
          </p:cNvPr>
          <p:cNvPicPr>
            <a:picLocks noChangeAspect="1"/>
          </p:cNvPicPr>
          <p:nvPr/>
        </p:nvPicPr>
        <p:blipFill>
          <a:blip r:embed="rId2"/>
          <a:stretch>
            <a:fillRect/>
          </a:stretch>
        </p:blipFill>
        <p:spPr>
          <a:xfrm>
            <a:off x="2075190" y="3803904"/>
            <a:ext cx="4330182" cy="1830646"/>
          </a:xfrm>
          <a:prstGeom prst="rect">
            <a:avLst/>
          </a:prstGeom>
        </p:spPr>
      </p:pic>
    </p:spTree>
    <p:extLst>
      <p:ext uri="{BB962C8B-B14F-4D97-AF65-F5344CB8AC3E}">
        <p14:creationId xmlns:p14="http://schemas.microsoft.com/office/powerpoint/2010/main" xmlns="" val="94941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FE93D1-4B72-E8DA-1CDB-8EEE6E52CFE8}"/>
              </a:ext>
            </a:extLst>
          </p:cNvPr>
          <p:cNvSpPr>
            <a:spLocks noGrp="1"/>
          </p:cNvSpPr>
          <p:nvPr>
            <p:ph type="title"/>
          </p:nvPr>
        </p:nvSpPr>
        <p:spPr>
          <a:xfrm>
            <a:off x="628650" y="365126"/>
            <a:ext cx="7886700" cy="790068"/>
          </a:xfrm>
        </p:spPr>
        <p:txBody>
          <a:bodyPr>
            <a:normAutofit fontScale="90000"/>
          </a:bodyPr>
          <a:lstStyle/>
          <a:p>
            <a:r>
              <a:rPr lang="en-US" dirty="0"/>
              <a:t>Calculating Antenna Length (dipole)</a:t>
            </a:r>
          </a:p>
        </p:txBody>
      </p:sp>
      <p:sp>
        <p:nvSpPr>
          <p:cNvPr id="3" name="Content Placeholder 2">
            <a:extLst>
              <a:ext uri="{FF2B5EF4-FFF2-40B4-BE49-F238E27FC236}">
                <a16:creationId xmlns:a16="http://schemas.microsoft.com/office/drawing/2014/main" xmlns="" id="{8B9CBC67-2D91-DAFF-43E3-48E8551262ED}"/>
              </a:ext>
            </a:extLst>
          </p:cNvPr>
          <p:cNvSpPr>
            <a:spLocks noGrp="1"/>
          </p:cNvSpPr>
          <p:nvPr>
            <p:ph idx="1"/>
          </p:nvPr>
        </p:nvSpPr>
        <p:spPr>
          <a:xfrm>
            <a:off x="628650" y="1424747"/>
            <a:ext cx="7886700" cy="695902"/>
          </a:xfrm>
        </p:spPr>
        <p:txBody>
          <a:bodyPr>
            <a:normAutofit fontScale="85000" lnSpcReduction="10000"/>
          </a:bodyPr>
          <a:lstStyle/>
          <a:p>
            <a:r>
              <a:rPr lang="en-US" dirty="0"/>
              <a:t>To calculate length of a resonant dipole 1⁄2-</a:t>
            </a:r>
            <a:r>
              <a:rPr lang="el-GR" dirty="0"/>
              <a:t>λ </a:t>
            </a:r>
            <a:r>
              <a:rPr lang="en-US" dirty="0"/>
              <a:t>long …</a:t>
            </a:r>
          </a:p>
        </p:txBody>
      </p:sp>
      <p:sp>
        <p:nvSpPr>
          <p:cNvPr id="4" name="TextBox 3">
            <a:extLst>
              <a:ext uri="{FF2B5EF4-FFF2-40B4-BE49-F238E27FC236}">
                <a16:creationId xmlns:a16="http://schemas.microsoft.com/office/drawing/2014/main" xmlns="" id="{0EDC40C3-D041-741D-2B51-96F696D0EB97}"/>
              </a:ext>
            </a:extLst>
          </p:cNvPr>
          <p:cNvSpPr txBox="1"/>
          <p:nvPr/>
        </p:nvSpPr>
        <p:spPr>
          <a:xfrm>
            <a:off x="1413163" y="2042298"/>
            <a:ext cx="4904510" cy="1200329"/>
          </a:xfrm>
          <a:prstGeom prst="rect">
            <a:avLst/>
          </a:prstGeom>
          <a:noFill/>
        </p:spPr>
        <p:txBody>
          <a:bodyPr wrap="square" rtlCol="0">
            <a:spAutoFit/>
          </a:bodyPr>
          <a:lstStyle/>
          <a:p>
            <a:r>
              <a:rPr lang="en-US" sz="2400" dirty="0"/>
              <a:t>Length (in feet) = 468 / frequency (in MHz) … or</a:t>
            </a:r>
          </a:p>
          <a:p>
            <a:r>
              <a:rPr lang="en-US" sz="2400" dirty="0">
                <a:solidFill>
                  <a:srgbClr val="0000FF"/>
                </a:solidFill>
              </a:rPr>
              <a:t>Length = 468 / f</a:t>
            </a:r>
          </a:p>
        </p:txBody>
      </p:sp>
      <p:sp>
        <p:nvSpPr>
          <p:cNvPr id="5" name="TextBox 4">
            <a:extLst>
              <a:ext uri="{FF2B5EF4-FFF2-40B4-BE49-F238E27FC236}">
                <a16:creationId xmlns:a16="http://schemas.microsoft.com/office/drawing/2014/main" xmlns="" id="{32B00D37-FA94-0BAA-8ED0-43C1F839DCCA}"/>
              </a:ext>
            </a:extLst>
          </p:cNvPr>
          <p:cNvSpPr txBox="1"/>
          <p:nvPr/>
        </p:nvSpPr>
        <p:spPr>
          <a:xfrm>
            <a:off x="1413164" y="2937154"/>
            <a:ext cx="6089073" cy="1569660"/>
          </a:xfrm>
          <a:prstGeom prst="rect">
            <a:avLst/>
          </a:prstGeom>
          <a:noFill/>
        </p:spPr>
        <p:txBody>
          <a:bodyPr wrap="square" rtlCol="0">
            <a:spAutoFit/>
          </a:bodyPr>
          <a:lstStyle/>
          <a:p>
            <a:r>
              <a:rPr lang="en-US" sz="2400" dirty="0"/>
              <a:t>Example: At 50.1 MHz (in the 6 meter band), dipole length is</a:t>
            </a:r>
          </a:p>
          <a:p>
            <a:r>
              <a:rPr lang="en-US" sz="2400" dirty="0"/>
              <a:t>calculated as 468 / 50.1 = 9.33 feet = </a:t>
            </a:r>
            <a:r>
              <a:rPr lang="en-US" sz="2400" dirty="0">
                <a:solidFill>
                  <a:srgbClr val="DA3427"/>
                </a:solidFill>
              </a:rPr>
              <a:t>112 inches long</a:t>
            </a:r>
          </a:p>
        </p:txBody>
      </p:sp>
      <p:sp>
        <p:nvSpPr>
          <p:cNvPr id="6" name="TextBox 5">
            <a:extLst>
              <a:ext uri="{FF2B5EF4-FFF2-40B4-BE49-F238E27FC236}">
                <a16:creationId xmlns:a16="http://schemas.microsoft.com/office/drawing/2014/main" xmlns="" id="{A80E15DE-9E46-D9B4-C5EF-7C988CABA9C5}"/>
              </a:ext>
            </a:extLst>
          </p:cNvPr>
          <p:cNvSpPr txBox="1"/>
          <p:nvPr/>
        </p:nvSpPr>
        <p:spPr>
          <a:xfrm>
            <a:off x="509155" y="4092257"/>
            <a:ext cx="8006195" cy="1708160"/>
          </a:xfrm>
          <a:prstGeom prst="rect">
            <a:avLst/>
          </a:prstGeom>
          <a:noFill/>
        </p:spPr>
        <p:txBody>
          <a:bodyPr wrap="square" rtlCol="0">
            <a:spAutoFit/>
          </a:bodyPr>
          <a:lstStyle/>
          <a:p>
            <a:r>
              <a:rPr lang="en-US" sz="2100" b="1" dirty="0"/>
              <a:t>NOTE</a:t>
            </a:r>
            <a:r>
              <a:rPr lang="en-US" sz="2100" dirty="0"/>
              <a:t>: The value of the constant used in the formula accounts for effects that cause an antenna to act like it is a little longer electrically than it is physically. The actual resonant length is affected by height above ground, its electrical properties, and nearby conductive objects. So …</a:t>
            </a:r>
          </a:p>
        </p:txBody>
      </p:sp>
      <p:sp>
        <p:nvSpPr>
          <p:cNvPr id="7" name="TextBox 6">
            <a:extLst>
              <a:ext uri="{FF2B5EF4-FFF2-40B4-BE49-F238E27FC236}">
                <a16:creationId xmlns:a16="http://schemas.microsoft.com/office/drawing/2014/main" xmlns="" id="{C6446F09-B2F7-857A-B81C-D07249C3A561}"/>
              </a:ext>
            </a:extLst>
          </p:cNvPr>
          <p:cNvSpPr txBox="1"/>
          <p:nvPr/>
        </p:nvSpPr>
        <p:spPr>
          <a:xfrm>
            <a:off x="509155" y="5433526"/>
            <a:ext cx="8006195" cy="1708160"/>
          </a:xfrm>
          <a:prstGeom prst="rect">
            <a:avLst/>
          </a:prstGeom>
          <a:noFill/>
        </p:spPr>
        <p:txBody>
          <a:bodyPr wrap="square" rtlCol="0">
            <a:spAutoFit/>
          </a:bodyPr>
          <a:lstStyle/>
          <a:p>
            <a:r>
              <a:rPr lang="en-US" sz="2100" dirty="0"/>
              <a:t>Make the dipole a few percent longer at first (use 490 instead of 468), then use an SWR meter or antenna analyzer to determine the resonant frequency. Assuming the resonant frequency is too low because the dipole is too long, shorten it until the dipole is resonant at the desired frequency. </a:t>
            </a:r>
          </a:p>
        </p:txBody>
      </p:sp>
    </p:spTree>
    <p:extLst>
      <p:ext uri="{BB962C8B-B14F-4D97-AF65-F5344CB8AC3E}">
        <p14:creationId xmlns:p14="http://schemas.microsoft.com/office/powerpoint/2010/main" xmlns="" val="198735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randombar(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BF9038-8780-FDC4-9DB2-8C8C57FC34EB}"/>
              </a:ext>
            </a:extLst>
          </p:cNvPr>
          <p:cNvSpPr>
            <a:spLocks noGrp="1"/>
          </p:cNvSpPr>
          <p:nvPr>
            <p:ph type="title"/>
          </p:nvPr>
        </p:nvSpPr>
        <p:spPr/>
        <p:txBody>
          <a:bodyPr/>
          <a:lstStyle/>
          <a:p>
            <a:r>
              <a:rPr lang="en-US" dirty="0"/>
              <a:t>Calculating Ground Plane Length</a:t>
            </a:r>
          </a:p>
        </p:txBody>
      </p:sp>
      <p:sp>
        <p:nvSpPr>
          <p:cNvPr id="3" name="Content Placeholder 2">
            <a:extLst>
              <a:ext uri="{FF2B5EF4-FFF2-40B4-BE49-F238E27FC236}">
                <a16:creationId xmlns:a16="http://schemas.microsoft.com/office/drawing/2014/main" xmlns="" id="{EE3F7BB8-E230-415F-A5A4-A58DECECDEE6}"/>
              </a:ext>
            </a:extLst>
          </p:cNvPr>
          <p:cNvSpPr>
            <a:spLocks noGrp="1"/>
          </p:cNvSpPr>
          <p:nvPr>
            <p:ph idx="1"/>
          </p:nvPr>
        </p:nvSpPr>
        <p:spPr>
          <a:xfrm>
            <a:off x="628651" y="1825625"/>
            <a:ext cx="7661108" cy="4351338"/>
          </a:xfrm>
        </p:spPr>
        <p:txBody>
          <a:bodyPr/>
          <a:lstStyle/>
          <a:p>
            <a:r>
              <a:rPr lang="en-US" dirty="0"/>
              <a:t>The length of a ground-plane antenna is half that of a dipole and is often estimated as: length (in feet) = 234 / frequency (in MHz)</a:t>
            </a:r>
          </a:p>
          <a:p>
            <a:r>
              <a:rPr lang="en-US" dirty="0"/>
              <a:t>Example: At 146 MHz, a λ/4 ground-plane is 234 / 146 = 1.6 feet = 19 ¼ inches long</a:t>
            </a:r>
          </a:p>
          <a:p>
            <a:r>
              <a:rPr lang="en-US" dirty="0"/>
              <a:t>Length adjustments also apply (similar to previous note about dipoles)</a:t>
            </a:r>
          </a:p>
          <a:p>
            <a:endParaRPr lang="en-US" dirty="0"/>
          </a:p>
        </p:txBody>
      </p:sp>
    </p:spTree>
    <p:extLst>
      <p:ext uri="{BB962C8B-B14F-4D97-AF65-F5344CB8AC3E}">
        <p14:creationId xmlns:p14="http://schemas.microsoft.com/office/powerpoint/2010/main" xmlns="" val="85203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86F4E5-FC64-42B6-301B-7C361010C755}"/>
              </a:ext>
            </a:extLst>
          </p:cNvPr>
          <p:cNvSpPr>
            <a:spLocks noGrp="1"/>
          </p:cNvSpPr>
          <p:nvPr>
            <p:ph type="title"/>
          </p:nvPr>
        </p:nvSpPr>
        <p:spPr/>
        <p:txBody>
          <a:bodyPr/>
          <a:lstStyle/>
          <a:p>
            <a:r>
              <a:rPr lang="en-US" dirty="0"/>
              <a:t>Directional Antennas</a:t>
            </a:r>
          </a:p>
        </p:txBody>
      </p:sp>
      <p:sp>
        <p:nvSpPr>
          <p:cNvPr id="3" name="Content Placeholder 2">
            <a:extLst>
              <a:ext uri="{FF2B5EF4-FFF2-40B4-BE49-F238E27FC236}">
                <a16:creationId xmlns:a16="http://schemas.microsoft.com/office/drawing/2014/main" xmlns="" id="{B7FA2E0F-06E0-8A1E-FDE3-7F42063DD757}"/>
              </a:ext>
            </a:extLst>
          </p:cNvPr>
          <p:cNvSpPr>
            <a:spLocks noGrp="1"/>
          </p:cNvSpPr>
          <p:nvPr>
            <p:ph idx="1"/>
          </p:nvPr>
        </p:nvSpPr>
        <p:spPr>
          <a:xfrm>
            <a:off x="628650" y="1825625"/>
            <a:ext cx="8078932" cy="4351338"/>
          </a:xfrm>
        </p:spPr>
        <p:txBody>
          <a:bodyPr>
            <a:normAutofit fontScale="85000" lnSpcReduction="20000"/>
          </a:bodyPr>
          <a:lstStyle/>
          <a:p>
            <a:r>
              <a:rPr lang="en-US" dirty="0"/>
              <a:t>Simple dipoles, ground-planes, and loops work well, but they have little gain (radiation patterns don’t have strongly preferred directions)</a:t>
            </a:r>
          </a:p>
          <a:p>
            <a:r>
              <a:rPr lang="en-US" dirty="0"/>
              <a:t>Use a </a:t>
            </a:r>
            <a:r>
              <a:rPr lang="en-US" i="1" dirty="0">
                <a:solidFill>
                  <a:srgbClr val="DA3427"/>
                </a:solidFill>
              </a:rPr>
              <a:t>directional beam antenna </a:t>
            </a:r>
            <a:r>
              <a:rPr lang="en-US" dirty="0"/>
              <a:t>get the best reception in one direction</a:t>
            </a:r>
          </a:p>
          <a:p>
            <a:r>
              <a:rPr lang="en-US" dirty="0"/>
              <a:t>On VHF and UHF, if a direct signal path is blocked, a beam antenna can be used to aim the signal at a reflecting surface to bypass the obstruction</a:t>
            </a:r>
          </a:p>
          <a:p>
            <a:r>
              <a:rPr lang="en-US" dirty="0"/>
              <a:t>Most widely used type of beam antennas are </a:t>
            </a:r>
            <a:r>
              <a:rPr lang="en-US" i="1" dirty="0">
                <a:solidFill>
                  <a:srgbClr val="DA3427"/>
                </a:solidFill>
              </a:rPr>
              <a:t>Yagis</a:t>
            </a:r>
          </a:p>
          <a:p>
            <a:r>
              <a:rPr lang="en-US" dirty="0"/>
              <a:t>Yagi beam antennas have much more </a:t>
            </a:r>
            <a:r>
              <a:rPr lang="en-US" i="1" dirty="0">
                <a:solidFill>
                  <a:srgbClr val="DA3427"/>
                </a:solidFill>
              </a:rPr>
              <a:t>gain</a:t>
            </a:r>
            <a:r>
              <a:rPr lang="en-US" dirty="0"/>
              <a:t> than omni-directionals in their preferred direction</a:t>
            </a:r>
          </a:p>
        </p:txBody>
      </p:sp>
    </p:spTree>
    <p:extLst>
      <p:ext uri="{BB962C8B-B14F-4D97-AF65-F5344CB8AC3E}">
        <p14:creationId xmlns:p14="http://schemas.microsoft.com/office/powerpoint/2010/main" xmlns="" val="229552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87C958-8F3E-F7D5-B25F-CEE7ED1FA9F7}"/>
              </a:ext>
            </a:extLst>
          </p:cNvPr>
          <p:cNvSpPr>
            <a:spLocks noGrp="1"/>
          </p:cNvSpPr>
          <p:nvPr>
            <p:ph type="title"/>
          </p:nvPr>
        </p:nvSpPr>
        <p:spPr>
          <a:xfrm>
            <a:off x="103909" y="182563"/>
            <a:ext cx="7886700" cy="925802"/>
          </a:xfrm>
        </p:spPr>
        <p:txBody>
          <a:bodyPr/>
          <a:lstStyle/>
          <a:p>
            <a:r>
              <a:rPr lang="en-US" dirty="0"/>
              <a:t>Yagi</a:t>
            </a:r>
          </a:p>
        </p:txBody>
      </p:sp>
      <p:pic>
        <p:nvPicPr>
          <p:cNvPr id="4" name="Picture 3">
            <a:extLst>
              <a:ext uri="{FF2B5EF4-FFF2-40B4-BE49-F238E27FC236}">
                <a16:creationId xmlns:a16="http://schemas.microsoft.com/office/drawing/2014/main" xmlns="" id="{19DBB38C-22DF-3968-3473-15DFB1B73431}"/>
              </a:ext>
            </a:extLst>
          </p:cNvPr>
          <p:cNvPicPr>
            <a:picLocks noChangeAspect="1"/>
          </p:cNvPicPr>
          <p:nvPr/>
        </p:nvPicPr>
        <p:blipFill>
          <a:blip r:embed="rId2"/>
          <a:stretch>
            <a:fillRect/>
          </a:stretch>
        </p:blipFill>
        <p:spPr>
          <a:xfrm>
            <a:off x="4199325" y="182563"/>
            <a:ext cx="4690718" cy="6492875"/>
          </a:xfrm>
          <a:prstGeom prst="rect">
            <a:avLst/>
          </a:prstGeom>
        </p:spPr>
      </p:pic>
      <p:sp>
        <p:nvSpPr>
          <p:cNvPr id="5" name="TextBox 4">
            <a:extLst>
              <a:ext uri="{FF2B5EF4-FFF2-40B4-BE49-F238E27FC236}">
                <a16:creationId xmlns:a16="http://schemas.microsoft.com/office/drawing/2014/main" xmlns="" id="{3B2933F1-177F-1F05-2919-2317538E081D}"/>
              </a:ext>
            </a:extLst>
          </p:cNvPr>
          <p:cNvSpPr txBox="1"/>
          <p:nvPr/>
        </p:nvSpPr>
        <p:spPr>
          <a:xfrm>
            <a:off x="103909" y="1108366"/>
            <a:ext cx="3803073" cy="7109639"/>
          </a:xfrm>
          <a:prstGeom prst="rect">
            <a:avLst/>
          </a:prstGeom>
          <a:noFill/>
        </p:spPr>
        <p:txBody>
          <a:bodyPr wrap="square" rtlCol="0">
            <a:spAutoFit/>
          </a:bodyPr>
          <a:lstStyle/>
          <a:p>
            <a:r>
              <a:rPr lang="en-US" sz="2400" dirty="0"/>
              <a:t>Figure 4.13 — The radiation pattern of a typical, three-element Yagi antenna with a driven element, reflector, and director shows that most of the </a:t>
            </a:r>
            <a:r>
              <a:rPr lang="en-US" sz="2400" i="1" dirty="0">
                <a:solidFill>
                  <a:srgbClr val="DA3427"/>
                </a:solidFill>
              </a:rPr>
              <a:t>antenna’s energy is focused in one</a:t>
            </a:r>
          </a:p>
          <a:p>
            <a:r>
              <a:rPr lang="en-US" sz="2400" i="1" dirty="0">
                <a:solidFill>
                  <a:srgbClr val="DA3427"/>
                </a:solidFill>
              </a:rPr>
              <a:t>direction along the boom </a:t>
            </a:r>
            <a:r>
              <a:rPr lang="en-US" sz="2400" dirty="0"/>
              <a:t>of the antenna (along the 0-180 axis of the graph.) Smaller amounts are radiated toward the side and back. This</a:t>
            </a:r>
          </a:p>
          <a:p>
            <a:r>
              <a:rPr lang="en-US" sz="2400" dirty="0"/>
              <a:t>antenna also rejects noise and interference from the side and back. The round pattern of the isotropic antenna and the figure-eight</a:t>
            </a:r>
          </a:p>
          <a:p>
            <a:r>
              <a:rPr lang="en-US" sz="2400" dirty="0"/>
              <a:t>pattern of a dipole are included for reference.</a:t>
            </a:r>
          </a:p>
        </p:txBody>
      </p:sp>
    </p:spTree>
    <p:extLst>
      <p:ext uri="{BB962C8B-B14F-4D97-AF65-F5344CB8AC3E}">
        <p14:creationId xmlns:p14="http://schemas.microsoft.com/office/powerpoint/2010/main" xmlns="" val="3616411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BAD580-5276-6809-1DEC-B2951ECF53DB}"/>
              </a:ext>
            </a:extLst>
          </p:cNvPr>
          <p:cNvSpPr>
            <a:spLocks noGrp="1"/>
          </p:cNvSpPr>
          <p:nvPr>
            <p:ph type="title"/>
          </p:nvPr>
        </p:nvSpPr>
        <p:spPr/>
        <p:txBody>
          <a:bodyPr/>
          <a:lstStyle/>
          <a:p>
            <a:r>
              <a:rPr lang="en-US" dirty="0"/>
              <a:t>Yagis (cont.)</a:t>
            </a:r>
          </a:p>
        </p:txBody>
      </p:sp>
      <p:sp>
        <p:nvSpPr>
          <p:cNvPr id="3" name="Content Placeholder 2">
            <a:extLst>
              <a:ext uri="{FF2B5EF4-FFF2-40B4-BE49-F238E27FC236}">
                <a16:creationId xmlns:a16="http://schemas.microsoft.com/office/drawing/2014/main" xmlns="" id="{685F5534-3802-E367-9A88-3BB1219EFE28}"/>
              </a:ext>
            </a:extLst>
          </p:cNvPr>
          <p:cNvSpPr>
            <a:spLocks noGrp="1"/>
          </p:cNvSpPr>
          <p:nvPr>
            <p:ph idx="1"/>
          </p:nvPr>
        </p:nvSpPr>
        <p:spPr>
          <a:xfrm>
            <a:off x="379268" y="1690688"/>
            <a:ext cx="3943350" cy="4351338"/>
          </a:xfrm>
        </p:spPr>
        <p:txBody>
          <a:bodyPr>
            <a:normAutofit lnSpcReduction="10000"/>
          </a:bodyPr>
          <a:lstStyle/>
          <a:p>
            <a:r>
              <a:rPr lang="en-US" dirty="0"/>
              <a:t>Horizontally polarized Yagis are usually used for long-distance communications (results in lower ground losses when the wave reflects from or travels along the ground)</a:t>
            </a:r>
          </a:p>
          <a:p>
            <a:r>
              <a:rPr lang="en-US" dirty="0"/>
              <a:t>As frequency increases and the size of Yagi elements become smaller, it becomes more difficult to construct practical antennas</a:t>
            </a:r>
          </a:p>
          <a:p>
            <a:pPr lvl="1"/>
            <a:r>
              <a:rPr lang="en-US" dirty="0"/>
              <a:t>Above 1GHz, </a:t>
            </a:r>
            <a:r>
              <a:rPr lang="en-US" i="1" dirty="0">
                <a:solidFill>
                  <a:srgbClr val="DA3427"/>
                </a:solidFill>
              </a:rPr>
              <a:t>dish antennas </a:t>
            </a:r>
            <a:r>
              <a:rPr lang="en-US" dirty="0"/>
              <a:t>become practical</a:t>
            </a:r>
          </a:p>
          <a:p>
            <a:endParaRPr lang="en-US" dirty="0"/>
          </a:p>
        </p:txBody>
      </p:sp>
      <p:pic>
        <p:nvPicPr>
          <p:cNvPr id="5" name="Picture 4">
            <a:extLst>
              <a:ext uri="{FF2B5EF4-FFF2-40B4-BE49-F238E27FC236}">
                <a16:creationId xmlns:a16="http://schemas.microsoft.com/office/drawing/2014/main" xmlns="" id="{471A9D9D-97E0-DC47-E636-7C0389DD6FD8}"/>
              </a:ext>
            </a:extLst>
          </p:cNvPr>
          <p:cNvPicPr>
            <a:picLocks noChangeAspect="1"/>
          </p:cNvPicPr>
          <p:nvPr/>
        </p:nvPicPr>
        <p:blipFill>
          <a:blip r:embed="rId2"/>
          <a:stretch>
            <a:fillRect/>
          </a:stretch>
        </p:blipFill>
        <p:spPr>
          <a:xfrm>
            <a:off x="5675900" y="1027906"/>
            <a:ext cx="3088832" cy="4106366"/>
          </a:xfrm>
          <a:prstGeom prst="rect">
            <a:avLst/>
          </a:prstGeom>
          <a:ln>
            <a:solidFill>
              <a:schemeClr val="tx1"/>
            </a:solidFill>
          </a:ln>
        </p:spPr>
      </p:pic>
      <p:sp>
        <p:nvSpPr>
          <p:cNvPr id="6" name="TextBox 5">
            <a:extLst>
              <a:ext uri="{FF2B5EF4-FFF2-40B4-BE49-F238E27FC236}">
                <a16:creationId xmlns:a16="http://schemas.microsoft.com/office/drawing/2014/main" xmlns="" id="{6B625C0F-D1D1-3A4E-A4F4-0CBE2EC7A25D}"/>
              </a:ext>
            </a:extLst>
          </p:cNvPr>
          <p:cNvSpPr txBox="1"/>
          <p:nvPr/>
        </p:nvSpPr>
        <p:spPr>
          <a:xfrm>
            <a:off x="5675900" y="5368430"/>
            <a:ext cx="3088832" cy="1631216"/>
          </a:xfrm>
          <a:prstGeom prst="rect">
            <a:avLst/>
          </a:prstGeom>
          <a:noFill/>
        </p:spPr>
        <p:txBody>
          <a:bodyPr wrap="square" rtlCol="0">
            <a:spAutoFit/>
          </a:bodyPr>
          <a:lstStyle/>
          <a:p>
            <a:r>
              <a:rPr lang="en-US" sz="2000" dirty="0"/>
              <a:t>Figure 4.14 — N7CFO’s dish antenna operates on 10 GHz and is portable enough to be taken on contest outings.</a:t>
            </a:r>
          </a:p>
        </p:txBody>
      </p:sp>
      <p:pic>
        <p:nvPicPr>
          <p:cNvPr id="7" name="Picture 6">
            <a:extLst>
              <a:ext uri="{FF2B5EF4-FFF2-40B4-BE49-F238E27FC236}">
                <a16:creationId xmlns:a16="http://schemas.microsoft.com/office/drawing/2014/main" xmlns="" id="{6BEE507D-C560-340B-1DF9-791280E7DD02}"/>
              </a:ext>
            </a:extLst>
          </p:cNvPr>
          <p:cNvPicPr>
            <a:picLocks noChangeAspect="1"/>
          </p:cNvPicPr>
          <p:nvPr/>
        </p:nvPicPr>
        <p:blipFill>
          <a:blip r:embed="rId2"/>
          <a:stretch>
            <a:fillRect/>
          </a:stretch>
        </p:blipFill>
        <p:spPr>
          <a:xfrm>
            <a:off x="5675900" y="1039783"/>
            <a:ext cx="3088832" cy="4106366"/>
          </a:xfrm>
          <a:prstGeom prst="rect">
            <a:avLst/>
          </a:prstGeom>
          <a:ln>
            <a:solidFill>
              <a:schemeClr val="tx1"/>
            </a:solidFill>
          </a:ln>
        </p:spPr>
      </p:pic>
      <p:sp>
        <p:nvSpPr>
          <p:cNvPr id="8" name="TextBox 7">
            <a:extLst>
              <a:ext uri="{FF2B5EF4-FFF2-40B4-BE49-F238E27FC236}">
                <a16:creationId xmlns:a16="http://schemas.microsoft.com/office/drawing/2014/main" xmlns="" id="{61311D2C-A106-53D1-0323-A1ACB8DA8EE0}"/>
              </a:ext>
            </a:extLst>
          </p:cNvPr>
          <p:cNvSpPr txBox="1"/>
          <p:nvPr/>
        </p:nvSpPr>
        <p:spPr>
          <a:xfrm>
            <a:off x="5675900" y="5380307"/>
            <a:ext cx="3088832" cy="1631216"/>
          </a:xfrm>
          <a:prstGeom prst="rect">
            <a:avLst/>
          </a:prstGeom>
          <a:noFill/>
        </p:spPr>
        <p:txBody>
          <a:bodyPr wrap="square" rtlCol="0">
            <a:spAutoFit/>
          </a:bodyPr>
          <a:lstStyle/>
          <a:p>
            <a:r>
              <a:rPr lang="en-US" sz="2000" dirty="0"/>
              <a:t>Figure 4.14 — N7CFO’s dish antenna operates on 10 GHz and is portable enough to be taken on contest outings.</a:t>
            </a:r>
          </a:p>
        </p:txBody>
      </p:sp>
    </p:spTree>
    <p:extLst>
      <p:ext uri="{BB962C8B-B14F-4D97-AF65-F5344CB8AC3E}">
        <p14:creationId xmlns:p14="http://schemas.microsoft.com/office/powerpoint/2010/main" xmlns="" val="279590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2496</Words>
  <Application>Microsoft Office PowerPoint</Application>
  <PresentationFormat>On-screen Show (4:3)</PresentationFormat>
  <Paragraphs>278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Practical Antenna Systems: Dipoles</vt:lpstr>
      <vt:lpstr>Ground Plane Antennas</vt:lpstr>
      <vt:lpstr>Slide 3</vt:lpstr>
      <vt:lpstr>Antennas for Handheld Radios</vt:lpstr>
      <vt:lpstr>Calculating Antenna Length (dipole)</vt:lpstr>
      <vt:lpstr>Calculating Ground Plane Length</vt:lpstr>
      <vt:lpstr>Directional Antennas</vt:lpstr>
      <vt:lpstr>Yagi</vt:lpstr>
      <vt:lpstr>Yagis (cont.)</vt:lpstr>
      <vt:lpstr>PRACTICE QUESTIONS</vt:lpstr>
      <vt:lpstr>Which of the following describes a type of antenna loading?</vt:lpstr>
      <vt:lpstr>Which of the following describes a simple dipole oriented parallel to Earth’s surface?</vt:lpstr>
      <vt:lpstr>What is a disadvantage of the short, flexible antenna supplied with most handheld radio transceivers, compared to a full-sized quarter-wave antenna?</vt:lpstr>
      <vt:lpstr>Which of the following increases the resonant frequency of a dipole antenna?</vt:lpstr>
      <vt:lpstr>What is a disadvantage of using a handheld VHF transceiver with a flexible antenna inside a vehicle?</vt:lpstr>
      <vt:lpstr>What is the approximate length, in inches, of a quarter-wavelength vertical antenna for 146 MHz?</vt:lpstr>
      <vt:lpstr>What is the approximate length, in inches, of a half-wavelength 6 meter dipole antenna?</vt:lpstr>
      <vt:lpstr>In which direction does a half-wave dipole antenna radiate the strongest signal?</vt:lpstr>
      <vt:lpstr>What is an advantage of a 5/8 wavelength whip antenna for VHF or UHF mobile service?</vt:lpstr>
      <vt:lpstr>What antenna polarization is normally used for long-distance CW and SSB contacts on the VHF and UHF bands?</vt:lpstr>
      <vt:lpstr>When using a directional antenna, how might your station be able to communicate with a distant repeater if buildings or obstructions are blocking the direct line of sight path?</vt:lpstr>
      <vt:lpstr>What is a beam antenna?</vt:lpstr>
      <vt:lpstr>Which of the following types of antenna offers the greatest gain?</vt:lpstr>
      <vt:lpstr>Practical Feed Lines &amp; Associated Equipment</vt:lpstr>
      <vt:lpstr>Coaxial Cable (called COAX)</vt:lpstr>
      <vt:lpstr>Coaxial Feed Line Connectors</vt:lpstr>
      <vt:lpstr>SWR Meters and Wattmeters</vt:lpstr>
      <vt:lpstr>Antenna Tuners</vt:lpstr>
      <vt:lpstr>Antenna Analyzers</vt:lpstr>
      <vt:lpstr>PRACTICE QUESTIONS</vt:lpstr>
      <vt:lpstr>Which of the following causes failure of coaxial cables?</vt:lpstr>
      <vt:lpstr>Why should the outer jacket of coaxial cable be resistant to ultraviolet light?</vt:lpstr>
      <vt:lpstr>What is a disadvantage of air core coaxial cable when compared to foam or solid dielectric types?</vt:lpstr>
      <vt:lpstr>Which of the following types of solder should not be used for radio and electronic applications?</vt:lpstr>
      <vt:lpstr>What is the characteristic appearance of a cold tin-lead solder joint?</vt:lpstr>
      <vt:lpstr>Which of the following RF connector types is most suitable for frequencies above 400 MHz?</vt:lpstr>
      <vt:lpstr>Which of the following is true of PL-259 type coax connectors?</vt:lpstr>
      <vt:lpstr>Which of the following is a source of loss in coaxial feed line?</vt:lpstr>
      <vt:lpstr>What is the electrical difference between RG-58 and RG-213 coaxial cable?</vt:lpstr>
      <vt:lpstr>Where should an RF power meter be installed?</vt:lpstr>
      <vt:lpstr>Which of the following is used to determine if an antenna is resonant at the desired operating frequency?</vt:lpstr>
      <vt:lpstr>Which instrument can be used to determine SWR?</vt:lpstr>
      <vt:lpstr>What is the major function of an antenna tuner (antenna coupler)?</vt:lpstr>
      <vt:lpstr>END OF MODULE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Antenna Systems: Dipoles</dc:title>
  <dc:creator>Kathy</dc:creator>
  <cp:lastModifiedBy>Kathy</cp:lastModifiedBy>
  <cp:revision>3</cp:revision>
  <dcterms:created xsi:type="dcterms:W3CDTF">2024-09-05T01:20:35Z</dcterms:created>
  <dcterms:modified xsi:type="dcterms:W3CDTF">2024-09-05T01:50:38Z</dcterms:modified>
</cp:coreProperties>
</file>