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3FD0-8B52-42E3-A1D4-91FEB548F93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03D4-029E-479B-A935-A962E69BC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3FD0-8B52-42E3-A1D4-91FEB548F93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03D4-029E-479B-A935-A962E69BC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3FD0-8B52-42E3-A1D4-91FEB548F93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03D4-029E-479B-A935-A962E69BC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3FD0-8B52-42E3-A1D4-91FEB548F93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03D4-029E-479B-A935-A962E69BC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3FD0-8B52-42E3-A1D4-91FEB548F93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03D4-029E-479B-A935-A962E69BC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3FD0-8B52-42E3-A1D4-91FEB548F93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03D4-029E-479B-A935-A962E69BC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3FD0-8B52-42E3-A1D4-91FEB548F93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03D4-029E-479B-A935-A962E69BC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3FD0-8B52-42E3-A1D4-91FEB548F93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03D4-029E-479B-A935-A962E69BC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3FD0-8B52-42E3-A1D4-91FEB548F93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03D4-029E-479B-A935-A962E69BC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3FD0-8B52-42E3-A1D4-91FEB548F93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03D4-029E-479B-A935-A962E69BC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3FD0-8B52-42E3-A1D4-91FEB548F93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03D4-029E-479B-A935-A962E69BC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D3FD0-8B52-42E3-A1D4-91FEB548F93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03D4-029E-479B-A935-A962E69BC89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rl.org/band-pla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rl.org/contest-calendar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muniverse.com/atvfastscantv.html" TargetMode="External"/><Relationship Id="rId2" Type="http://schemas.openxmlformats.org/officeDocument/2006/relationships/hyperlink" Target="http://www.arrl.org/atv-fast-scan-amateur-television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rl.org/band-plan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>
            <a:extLst>
              <a:ext uri="{FF2B5EF4-FFF2-40B4-BE49-F238E27FC236}">
                <a16:creationId xmlns:a16="http://schemas.microsoft.com/office/drawing/2014/main" xmlns="" id="{C3C5A2C7-B21D-793F-B110-AFE4CDFE80FC}"/>
              </a:ext>
            </a:extLst>
          </p:cNvPr>
          <p:cNvGrpSpPr/>
          <p:nvPr/>
        </p:nvGrpSpPr>
        <p:grpSpPr>
          <a:xfrm>
            <a:off x="0" y="-1"/>
            <a:ext cx="9144000" cy="8138279"/>
            <a:chOff x="0" y="-1"/>
            <a:chExt cx="12192000" cy="8138279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xmlns="" id="{4E428A0D-063F-5608-5D2D-677A3E8480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-1"/>
              <a:ext cx="5955724" cy="2878345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23237BA8-0551-618B-8371-4F8051B0D0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25057" y="-1"/>
              <a:ext cx="6466943" cy="397965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FDB217E6-541C-D68B-F09E-866057D66F3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2878344"/>
              <a:ext cx="5955724" cy="110234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xmlns="" id="{C5209F51-8AA7-959C-9B8D-71A9F2C6059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7678057" y="4593806"/>
              <a:ext cx="4513943" cy="2264194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2C667905-C595-49A3-896F-04FF79C3BAB0}"/>
                </a:ext>
              </a:extLst>
            </p:cNvPr>
            <p:cNvSpPr txBox="1"/>
            <p:nvPr/>
          </p:nvSpPr>
          <p:spPr>
            <a:xfrm>
              <a:off x="108700" y="4198738"/>
              <a:ext cx="6756557" cy="39395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0" dirty="0">
                  <a:latin typeface="Franklin Gothic Heavy" panose="020B0903020102020204" pitchFamily="34" charset="0"/>
                </a:rPr>
                <a:t>Amateur Radio Technician Exam Preparation Course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75752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40BE4D-1425-88DD-D8DA-C6BB16765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Contacts on Simplex Channels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D0D3AA-07C9-CE77-577A-5F0EB71E9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Simplex channels are conveniently located between bands of repeater input and output channels</a:t>
            </a:r>
          </a:p>
          <a:p>
            <a:r>
              <a:rPr lang="en-US" dirty="0"/>
              <a:t>It’s often quite easy to make contact directly, without use of a repeater … avoids occupying or “tying up” a repeater</a:t>
            </a:r>
          </a:p>
          <a:p>
            <a:r>
              <a:rPr lang="en-US" dirty="0"/>
              <a:t>Many radios have a </a:t>
            </a:r>
            <a:r>
              <a:rPr lang="en-US" i="1" dirty="0">
                <a:solidFill>
                  <a:srgbClr val="DA3427"/>
                </a:solidFill>
              </a:rPr>
              <a:t>reverse</a:t>
            </a:r>
            <a:r>
              <a:rPr lang="en-US" dirty="0"/>
              <a:t> split function that swaps transmit and receive frequencies, enabling you to listen for the other station on the repeater’s input frequency</a:t>
            </a:r>
          </a:p>
          <a:p>
            <a:r>
              <a:rPr lang="en-US" dirty="0"/>
              <a:t>The </a:t>
            </a:r>
            <a:r>
              <a:rPr lang="en-US" i="1" dirty="0">
                <a:solidFill>
                  <a:srgbClr val="DA3427"/>
                </a:solidFill>
              </a:rPr>
              <a:t>national simplex calling frequency </a:t>
            </a:r>
            <a:r>
              <a:rPr lang="en-US" dirty="0"/>
              <a:t>on 2 meters is 146.52 MHz</a:t>
            </a:r>
          </a:p>
          <a:p>
            <a:pPr lvl="1"/>
            <a:r>
              <a:rPr lang="en-US" dirty="0"/>
              <a:t>70 cm it is 446.00 MHz</a:t>
            </a:r>
          </a:p>
          <a:p>
            <a:pPr lvl="1"/>
            <a:r>
              <a:rPr lang="en-US" dirty="0"/>
              <a:t>Most amateur bands have a calling frequency (</a:t>
            </a:r>
            <a:r>
              <a:rPr lang="en-US" dirty="0">
                <a:hlinkClick r:id="rId2"/>
              </a:rPr>
              <a:t>www.arrl.org/band-plan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987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BA60E8-11EB-230F-15E0-9215E1428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Contacts: SSB, CW, and DIGITAL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36CDC9-3B70-F388-7B04-92CED8905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75874"/>
            <a:ext cx="7886700" cy="524576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Starting contacts is different on these modes than on repeaters that use fixed channels … </a:t>
            </a:r>
            <a:r>
              <a:rPr lang="en-US" i="1" u="sng" dirty="0"/>
              <a:t>call must be long enough to attract attention</a:t>
            </a:r>
          </a:p>
          <a:p>
            <a:r>
              <a:rPr lang="en-US" dirty="0"/>
              <a:t>Done by calling </a:t>
            </a:r>
            <a:r>
              <a:rPr lang="en-US" i="1" dirty="0">
                <a:solidFill>
                  <a:srgbClr val="DA3427"/>
                </a:solidFill>
              </a:rPr>
              <a:t>CQ</a:t>
            </a:r>
            <a:r>
              <a:rPr lang="en-US" dirty="0"/>
              <a:t> (means “I am calling any station.”)</a:t>
            </a:r>
          </a:p>
          <a:p>
            <a:pPr lvl="1"/>
            <a:r>
              <a:rPr lang="en-US" dirty="0"/>
              <a:t>The station calling CQ sends or says “CQ” several times followed by their call sign … </a:t>
            </a:r>
            <a:r>
              <a:rPr lang="en-US" i="1" dirty="0">
                <a:solidFill>
                  <a:srgbClr val="0000FF"/>
                </a:solidFill>
              </a:rPr>
              <a:t>CQ CQ CQ, this is KØILP Kilo Zero India Lima Papa calling CQ and standing by</a:t>
            </a:r>
          </a:p>
          <a:p>
            <a:pPr lvl="1"/>
            <a:r>
              <a:rPr lang="en-US" dirty="0"/>
              <a:t>On CW or Digital: </a:t>
            </a:r>
            <a:r>
              <a:rPr lang="pl-PL" i="1" dirty="0">
                <a:solidFill>
                  <a:srgbClr val="0000FF"/>
                </a:solidFill>
              </a:rPr>
              <a:t>CQ CQ CQ DE </a:t>
            </a:r>
            <a:r>
              <a:rPr lang="en-US" i="1" dirty="0">
                <a:solidFill>
                  <a:srgbClr val="0000FF"/>
                </a:solidFill>
              </a:rPr>
              <a:t>KØILP</a:t>
            </a:r>
            <a:r>
              <a:rPr lang="pl-PL" i="1" dirty="0">
                <a:solidFill>
                  <a:srgbClr val="0000FF"/>
                </a:solidFill>
              </a:rPr>
              <a:t> </a:t>
            </a:r>
            <a:r>
              <a:rPr lang="en-US" i="1" dirty="0">
                <a:solidFill>
                  <a:srgbClr val="0000FF"/>
                </a:solidFill>
              </a:rPr>
              <a:t>KØILP</a:t>
            </a:r>
            <a:r>
              <a:rPr lang="pl-PL" i="1" dirty="0">
                <a:solidFill>
                  <a:srgbClr val="0000FF"/>
                </a:solidFill>
              </a:rPr>
              <a:t> </a:t>
            </a:r>
            <a:r>
              <a:rPr lang="en-US" i="1" dirty="0">
                <a:solidFill>
                  <a:srgbClr val="0000FF"/>
                </a:solidFill>
              </a:rPr>
              <a:t>KØILP</a:t>
            </a:r>
            <a:r>
              <a:rPr lang="pl-PL" i="1" dirty="0">
                <a:solidFill>
                  <a:srgbClr val="0000FF"/>
                </a:solidFill>
              </a:rPr>
              <a:t> K</a:t>
            </a:r>
            <a:endParaRPr lang="en-US" i="1" dirty="0">
              <a:solidFill>
                <a:srgbClr val="0000FF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/>
              <a:t>Before you call CQ you should do three things …</a:t>
            </a:r>
          </a:p>
          <a:p>
            <a:pPr marL="914400" lvl="1" indent="-457200">
              <a:buClr>
                <a:schemeClr val="tx1"/>
              </a:buClr>
              <a:buFont typeface="+mj-lt"/>
              <a:buAutoNum type="arabicPeriod"/>
            </a:pPr>
            <a:r>
              <a:rPr lang="en-US" dirty="0"/>
              <a:t>Be sure the frequency is one your license privileges authorize you to use</a:t>
            </a:r>
          </a:p>
          <a:p>
            <a:pPr marL="914400" lvl="1" indent="-457200">
              <a:buClr>
                <a:schemeClr val="tx1"/>
              </a:buClr>
              <a:buFont typeface="+mj-lt"/>
              <a:buAutoNum type="arabicPeriod"/>
            </a:pPr>
            <a:r>
              <a:rPr lang="en-US" dirty="0"/>
              <a:t>Listen to be sure the frequency is not already in use</a:t>
            </a:r>
          </a:p>
          <a:p>
            <a:pPr marL="914400" lvl="1" indent="-457200">
              <a:buClr>
                <a:schemeClr val="tx1"/>
              </a:buClr>
              <a:buFont typeface="+mj-lt"/>
              <a:buAutoNum type="arabicPeriod"/>
            </a:pPr>
            <a:r>
              <a:rPr lang="en-US" dirty="0"/>
              <a:t>Make a short transmission asking if the frequency is in use</a:t>
            </a:r>
          </a:p>
          <a:p>
            <a:pPr>
              <a:buClr>
                <a:schemeClr val="tx1"/>
              </a:buClr>
            </a:pPr>
            <a:r>
              <a:rPr lang="en-US" dirty="0"/>
              <a:t>Responding to a station calling CQ …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Give the CQing station’s call sign (KX4IU) once then yours (KØILP) once (using phonetics) … </a:t>
            </a:r>
            <a:r>
              <a:rPr lang="en-US" i="1" dirty="0">
                <a:solidFill>
                  <a:srgbClr val="0000FF"/>
                </a:solidFill>
              </a:rPr>
              <a:t>KX4IU this is Kilo Zero India Lima Papa</a:t>
            </a:r>
          </a:p>
        </p:txBody>
      </p:sp>
    </p:spTree>
    <p:extLst>
      <p:ext uri="{BB962C8B-B14F-4D97-AF65-F5344CB8AC3E}">
        <p14:creationId xmlns:p14="http://schemas.microsoft.com/office/powerpoint/2010/main" xmlns="" val="4086561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2BC2BD-2FDE-6FB1-5310-552FABD2A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Q-Signals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8F6CF5-D96F-0335-D3F4-A4CED9B6F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Q-signals are a system of radio shorthand (abbreviations for common information) developed from old telegraphy codes</a:t>
            </a:r>
          </a:p>
          <a:p>
            <a:r>
              <a:rPr lang="en-US" dirty="0"/>
              <a:t>Although developed for use by Morse operators, their use is also common on phone/voice</a:t>
            </a:r>
          </a:p>
          <a:p>
            <a:r>
              <a:rPr lang="en-US" dirty="0"/>
              <a:t>Table 6.2 lists the most common Q-signals</a:t>
            </a:r>
          </a:p>
        </p:txBody>
      </p:sp>
    </p:spTree>
    <p:extLst>
      <p:ext uri="{BB962C8B-B14F-4D97-AF65-F5344CB8AC3E}">
        <p14:creationId xmlns:p14="http://schemas.microsoft.com/office/powerpoint/2010/main" xmlns="" val="3560014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1452738-5537-0365-920D-FFFA4A199F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9610" y="67020"/>
            <a:ext cx="5919537" cy="672396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21D74D0-29E9-158E-6FE6-30B1732EB687}"/>
              </a:ext>
            </a:extLst>
          </p:cNvPr>
          <p:cNvSpPr txBox="1"/>
          <p:nvPr/>
        </p:nvSpPr>
        <p:spPr>
          <a:xfrm>
            <a:off x="156411" y="280919"/>
            <a:ext cx="25988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Table 6.2:  Q-Signals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F12D09B-7403-AF52-C343-FC5D96BEEAB4}"/>
              </a:ext>
            </a:extLst>
          </p:cNvPr>
          <p:cNvSpPr txBox="1"/>
          <p:nvPr/>
        </p:nvSpPr>
        <p:spPr>
          <a:xfrm>
            <a:off x="156410" y="1427748"/>
            <a:ext cx="2286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i="1" dirty="0"/>
              <a:t>Take the form of a question only when followed by a question mark.</a:t>
            </a:r>
          </a:p>
        </p:txBody>
      </p:sp>
    </p:spTree>
    <p:extLst>
      <p:ext uri="{BB962C8B-B14F-4D97-AF65-F5344CB8AC3E}">
        <p14:creationId xmlns:p14="http://schemas.microsoft.com/office/powerpoint/2010/main" xmlns="" val="305276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A541C9-C091-E58D-28E5-151648BF6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DXing and Contesting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40D29D-3FD7-F189-F141-CC6ACDE3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802187"/>
          </a:xfrm>
        </p:spPr>
        <p:txBody>
          <a:bodyPr>
            <a:normAutofit/>
          </a:bodyPr>
          <a:lstStyle/>
          <a:p>
            <a:r>
              <a:rPr lang="en-US" dirty="0"/>
              <a:t>DX stands for </a:t>
            </a:r>
            <a:r>
              <a:rPr lang="en-US" i="1" dirty="0">
                <a:solidFill>
                  <a:srgbClr val="DA3427"/>
                </a:solidFill>
              </a:rPr>
              <a:t>distant station</a:t>
            </a:r>
          </a:p>
          <a:p>
            <a:pPr lvl="1"/>
            <a:r>
              <a:rPr lang="en-US" dirty="0"/>
              <a:t>Means thousands of miles on HF (and occasionally 6 meters)</a:t>
            </a:r>
          </a:p>
          <a:p>
            <a:pPr lvl="1"/>
            <a:r>
              <a:rPr lang="en-US" dirty="0"/>
              <a:t>Beyond the radio horizon on VHF/UHF</a:t>
            </a:r>
          </a:p>
          <a:p>
            <a:r>
              <a:rPr lang="en-US" dirty="0"/>
              <a:t>Best done on SSB or CW because of the efficiency of those modes</a:t>
            </a:r>
          </a:p>
          <a:p>
            <a:r>
              <a:rPr lang="en-US" dirty="0"/>
              <a:t>Radio contests are held in which the competitors try to make as many short contacts as possible in a fixed period of time</a:t>
            </a:r>
          </a:p>
          <a:p>
            <a:r>
              <a:rPr lang="en-US" dirty="0"/>
              <a:t>During contesting send only the minimum information needed to identify your station and complete the exchange</a:t>
            </a:r>
          </a:p>
          <a:p>
            <a:r>
              <a:rPr lang="en-US" dirty="0"/>
              <a:t>Contesting info available at:</a:t>
            </a:r>
          </a:p>
          <a:p>
            <a:pPr lvl="1"/>
            <a:r>
              <a:rPr lang="en-US" dirty="0">
                <a:hlinkClick r:id="rId2"/>
              </a:rPr>
              <a:t>http://www.arrl.org/contest-calendar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7311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646229-8A1C-B032-C45C-8A752F951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Popular DXing Event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28B620B-26AE-D33F-F805-132084B76E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495" y="1639093"/>
            <a:ext cx="7027407" cy="432857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3193626-5ABB-5173-A5E5-E1CBD7E6A19C}"/>
              </a:ext>
            </a:extLst>
          </p:cNvPr>
          <p:cNvSpPr txBox="1"/>
          <p:nvPr/>
        </p:nvSpPr>
        <p:spPr>
          <a:xfrm>
            <a:off x="1407694" y="6231265"/>
            <a:ext cx="3513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www.arrl.org/field-day</a:t>
            </a:r>
          </a:p>
        </p:txBody>
      </p:sp>
    </p:spTree>
    <p:extLst>
      <p:ext uri="{BB962C8B-B14F-4D97-AF65-F5344CB8AC3E}">
        <p14:creationId xmlns:p14="http://schemas.microsoft.com/office/powerpoint/2010/main" xmlns="" val="229930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635A8B-7AB5-576E-B2D3-7B48E9502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Fox Hunting &amp; Direction Finding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A0BD85-F886-76A5-0455-47B858D7E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67250"/>
          </a:xfrm>
        </p:spPr>
        <p:txBody>
          <a:bodyPr>
            <a:normAutofit/>
          </a:bodyPr>
          <a:lstStyle/>
          <a:p>
            <a:r>
              <a:rPr lang="en-US" dirty="0"/>
              <a:t>A different and more physical type of contest is known as </a:t>
            </a:r>
            <a:r>
              <a:rPr lang="en-US" i="1" dirty="0">
                <a:solidFill>
                  <a:srgbClr val="DA3427"/>
                </a:solidFill>
              </a:rPr>
              <a:t>foxhunting</a:t>
            </a:r>
          </a:p>
          <a:p>
            <a:r>
              <a:rPr lang="en-US" dirty="0"/>
              <a:t>Involves hiding and finding hidden transmitters</a:t>
            </a:r>
          </a:p>
          <a:p>
            <a:r>
              <a:rPr lang="en-US" dirty="0"/>
              <a:t>Trains hams to find downed aircraft, lost hikers, and sources of interference or jamming</a:t>
            </a:r>
          </a:p>
          <a:p>
            <a:r>
              <a:rPr lang="en-US" dirty="0"/>
              <a:t>You can get started with a portable radio with a signal strength indicator and a handheld or portable directional antenna (</a:t>
            </a:r>
            <a:r>
              <a:rPr lang="en-US" i="1" dirty="0">
                <a:solidFill>
                  <a:srgbClr val="DA3427"/>
                </a:solidFill>
              </a:rPr>
              <a:t>Yagi</a:t>
            </a:r>
            <a:r>
              <a:rPr lang="en-US" dirty="0"/>
              <a:t>)</a:t>
            </a:r>
          </a:p>
          <a:p>
            <a:r>
              <a:rPr lang="en-US" dirty="0"/>
              <a:t>A similar event is </a:t>
            </a:r>
            <a:r>
              <a:rPr lang="en-US" i="1" dirty="0">
                <a:solidFill>
                  <a:srgbClr val="DA3427"/>
                </a:solidFill>
              </a:rPr>
              <a:t>radio direction finding</a:t>
            </a:r>
          </a:p>
          <a:p>
            <a:pPr lvl="1"/>
            <a:r>
              <a:rPr lang="en-US" dirty="0"/>
              <a:t>A hybrid of the radio fox hunt using orienteering skills to navigate outdoors with map and compass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118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57B174-8E88-CA85-604E-F2F3669F9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656F901-C010-E73A-92F1-872A1BBC0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67250"/>
          </a:xfrm>
        </p:spPr>
        <p:txBody>
          <a:bodyPr/>
          <a:lstStyle/>
          <a:p>
            <a:r>
              <a:rPr lang="en-US" dirty="0"/>
              <a:t>Two primary means of exchanging pictures or video in real-time</a:t>
            </a:r>
          </a:p>
          <a:p>
            <a:pPr lvl="1"/>
            <a:r>
              <a:rPr lang="en-US" dirty="0"/>
              <a:t>Amateur television (ATV) on the UHF bands at 430 MHz and higher</a:t>
            </a:r>
          </a:p>
          <a:p>
            <a:pPr lvl="1"/>
            <a:r>
              <a:rPr lang="en-US" dirty="0"/>
              <a:t>Fast-scan color television signals (NTSC … National Television System Committee)</a:t>
            </a:r>
          </a:p>
          <a:p>
            <a:pPr lvl="2"/>
            <a:r>
              <a:rPr lang="en-US" dirty="0"/>
              <a:t>Slow-scan television (SSTV) sends </a:t>
            </a:r>
            <a:r>
              <a:rPr lang="en-US" i="1" dirty="0">
                <a:solidFill>
                  <a:srgbClr val="DA3427"/>
                </a:solidFill>
              </a:rPr>
              <a:t>still</a:t>
            </a:r>
            <a:r>
              <a:rPr lang="en-US" dirty="0"/>
              <a:t> signals</a:t>
            </a:r>
          </a:p>
          <a:p>
            <a:r>
              <a:rPr lang="en-US" dirty="0"/>
              <a:t>More info on amateur radio imaging at:</a:t>
            </a:r>
          </a:p>
          <a:p>
            <a:pPr lvl="1"/>
            <a:r>
              <a:rPr lang="en-US" dirty="0">
                <a:hlinkClick r:id="rId2"/>
              </a:rPr>
              <a:t>www.arrl.org/atv-fast-scan-amateur-television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www.hamuniverse.com/atvfastscantv.html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526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F12D13-C8CB-EC06-5931-0B40155B7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2664981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DA3427"/>
                </a:solidFill>
              </a:rPr>
              <a:t>PRACTICE 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50027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Where may SSB phone be used in amateur bands above 50 MHz?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Only in sub-bands allocated to General class or higher licensees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Only on repeaters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In at least some segment of all these bands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On any band if the power is limited to 25 watts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T1B10 C 97.305(c) 6-1</a:t>
            </a:r>
          </a:p>
        </p:txBody>
      </p:sp>
    </p:spTree>
    <p:extLst>
      <p:ext uri="{BB962C8B-B14F-4D97-AF65-F5344CB8AC3E}">
        <p14:creationId xmlns:p14="http://schemas.microsoft.com/office/powerpoint/2010/main" xmlns="" val="211449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B32403BF-753D-F977-1983-62E30BF824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Amateur Radio Technician Exam Prep Course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5C43F1CD-C783-939B-9835-B6B2178A7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9"/>
            <a:ext cx="6858000" cy="983817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DA3427"/>
                </a:solidFill>
              </a:rPr>
              <a:t>Module 6</a:t>
            </a:r>
          </a:p>
          <a:p>
            <a:r>
              <a:rPr lang="en-US" dirty="0"/>
              <a:t>Communicating With Other Hams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F12787A-9270-7AD8-56DA-C350353F639D}"/>
              </a:ext>
            </a:extLst>
          </p:cNvPr>
          <p:cNvSpPr txBox="1"/>
          <p:nvPr/>
        </p:nvSpPr>
        <p:spPr>
          <a:xfrm>
            <a:off x="3108182" y="4677930"/>
            <a:ext cx="47070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12763"/>
            <a:r>
              <a:rPr lang="en-US" sz="2000" dirty="0"/>
              <a:t>6.1	Band Plans</a:t>
            </a:r>
          </a:p>
          <a:p>
            <a:pPr defTabSz="512763"/>
            <a:r>
              <a:rPr lang="en-US" sz="2000" dirty="0"/>
              <a:t>6.2	Making Contacts</a:t>
            </a:r>
          </a:p>
          <a:p>
            <a:pPr defTabSz="512763"/>
            <a:r>
              <a:rPr lang="en-US" sz="2000" dirty="0"/>
              <a:t>6.3	Using Repeaters</a:t>
            </a:r>
          </a:p>
          <a:p>
            <a:pPr defTabSz="512763"/>
            <a:r>
              <a:rPr lang="en-US" sz="2000" dirty="0"/>
              <a:t>6.4	Nets</a:t>
            </a:r>
          </a:p>
          <a:p>
            <a:pPr defTabSz="512763"/>
            <a:r>
              <a:rPr lang="en-US" sz="2000" dirty="0"/>
              <a:t>6.5	Communications for Public Service</a:t>
            </a:r>
          </a:p>
          <a:p>
            <a:pPr defTabSz="512763"/>
            <a:r>
              <a:rPr lang="en-US" sz="2000" dirty="0"/>
              <a:t>6.6	Satellite Operating</a:t>
            </a:r>
          </a:p>
        </p:txBody>
      </p:sp>
    </p:spTree>
    <p:extLst>
      <p:ext uri="{BB962C8B-B14F-4D97-AF65-F5344CB8AC3E}">
        <p14:creationId xmlns:p14="http://schemas.microsoft.com/office/powerpoint/2010/main" xmlns="" val="368076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a band plan, beyond the privileges established by the FCC?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A voluntary guideline for using different modes or activities within an amateur band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 list of operating schedules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 list of available net frequencies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 plan devised by a club to indicate frequency band usage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T2A10 A 6-1</a:t>
            </a:r>
          </a:p>
        </p:txBody>
      </p:sp>
    </p:spTree>
    <p:extLst>
      <p:ext uri="{BB962C8B-B14F-4D97-AF65-F5344CB8AC3E}">
        <p14:creationId xmlns:p14="http://schemas.microsoft.com/office/powerpoint/2010/main" xmlns="" val="266312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term describes an amateur station that is transmitting and receiving on the same frequency?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Full duplex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Diplex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Simplex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Multiplex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T2A11 C 6-1</a:t>
            </a:r>
          </a:p>
        </p:txBody>
      </p:sp>
    </p:spTree>
    <p:extLst>
      <p:ext uri="{BB962C8B-B14F-4D97-AF65-F5344CB8AC3E}">
        <p14:creationId xmlns:p14="http://schemas.microsoft.com/office/powerpoint/2010/main" xmlns="" val="142712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an appropriate way to call another station on a repeater if you know the other station’s call sign?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Say “break, break,” then say the station’s call sign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Say the station’s call sign, then identify with your call sign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Say “CQ” three times, then the other station’s call sign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Wait for the station to call CQ, then answer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T2A04 B 6-4</a:t>
            </a:r>
          </a:p>
        </p:txBody>
      </p:sp>
    </p:spTree>
    <p:extLst>
      <p:ext uri="{BB962C8B-B14F-4D97-AF65-F5344CB8AC3E}">
        <p14:creationId xmlns:p14="http://schemas.microsoft.com/office/powerpoint/2010/main" xmlns="" val="176506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of the following indicates that a station is listening on a repeater and looking for a contact?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“CQ CQ” followed by the repeater’s call sign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station’s call sign followed by the word “monitoring”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repeater call sign followed by the station’s call sign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“QSY” followed by your call sign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T2A09 B 6-4</a:t>
            </a:r>
          </a:p>
        </p:txBody>
      </p:sp>
    </p:spTree>
    <p:extLst>
      <p:ext uri="{BB962C8B-B14F-4D97-AF65-F5344CB8AC3E}">
        <p14:creationId xmlns:p14="http://schemas.microsoft.com/office/powerpoint/2010/main" xmlns="" val="271215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 fontScale="90000"/>
          </a:bodyPr>
          <a:lstStyle/>
          <a:p>
            <a:r>
              <a:rPr lang="en-US" sz="3400" b="1" dirty="0"/>
              <a:t>What might be a problem if you receive a report that your audio signal through an FM repeater is distorted or unintelligible?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Your transmitter is slightly off frequency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Your batteries are running low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You are in a bad location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All these choices are correct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T7B10 D 6-4</a:t>
            </a:r>
          </a:p>
        </p:txBody>
      </p:sp>
    </p:spTree>
    <p:extLst>
      <p:ext uri="{BB962C8B-B14F-4D97-AF65-F5344CB8AC3E}">
        <p14:creationId xmlns:p14="http://schemas.microsoft.com/office/powerpoint/2010/main" xmlns="" val="132430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the national calling frequency for FM simplex operations in the 2 meter band?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146.520 MHz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145.000 MHz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432.100 MHz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446.000 MHz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T2A02 A 6-6</a:t>
            </a:r>
          </a:p>
        </p:txBody>
      </p:sp>
    </p:spTree>
    <p:extLst>
      <p:ext uri="{BB962C8B-B14F-4D97-AF65-F5344CB8AC3E}">
        <p14:creationId xmlns:p14="http://schemas.microsoft.com/office/powerpoint/2010/main" xmlns="" val="417837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How is a VHF/UHF transceiver’s “reverse” function used?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To reduce power output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To increase power output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To listen on a repeater’s input frequency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To listen on a repeater’s output frequency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T2B01 C 6-6</a:t>
            </a:r>
          </a:p>
        </p:txBody>
      </p:sp>
    </p:spTree>
    <p:extLst>
      <p:ext uri="{BB962C8B-B14F-4D97-AF65-F5344CB8AC3E}">
        <p14:creationId xmlns:p14="http://schemas.microsoft.com/office/powerpoint/2010/main" xmlns="" val="325028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Why are simplex channels designated in the VHF/UHF band plans?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So stations within range of each other can communicate without tying up a repeater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For contest operation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For working DX only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So stations with simple transmitters can access the repeater without automated offset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T2B09 A 6-6</a:t>
            </a:r>
          </a:p>
        </p:txBody>
      </p:sp>
    </p:spTree>
    <p:extLst>
      <p:ext uri="{BB962C8B-B14F-4D97-AF65-F5344CB8AC3E}">
        <p14:creationId xmlns:p14="http://schemas.microsoft.com/office/powerpoint/2010/main" xmlns="" val="42529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How should you respond to a station calling CQ?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Transmit “CQ” followed by the other station’s call sign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Transmit your call sign followed by the other station’s call sign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Transmit the other station’s call sign followed by your call sign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Transmit a signal report followed by your call sign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T2A05 C 6-6</a:t>
            </a:r>
          </a:p>
        </p:txBody>
      </p:sp>
    </p:spTree>
    <p:extLst>
      <p:ext uri="{BB962C8B-B14F-4D97-AF65-F5344CB8AC3E}">
        <p14:creationId xmlns:p14="http://schemas.microsoft.com/office/powerpoint/2010/main" xmlns="" val="99881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the meaning of the procedural signal “CQ”?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Call on the quarter hour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Test transmission, no reply expected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Only the called station should transmit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Calling any station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T2A08 D 6-6</a:t>
            </a:r>
          </a:p>
        </p:txBody>
      </p:sp>
    </p:spTree>
    <p:extLst>
      <p:ext uri="{BB962C8B-B14F-4D97-AF65-F5344CB8AC3E}">
        <p14:creationId xmlns:p14="http://schemas.microsoft.com/office/powerpoint/2010/main" xmlns="" val="341254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16F26C-EB35-B21C-BECF-A40D882A5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5F1BA1-ECE8-8897-C660-12BA4EA86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Band plans are </a:t>
            </a:r>
            <a:r>
              <a:rPr lang="en-US" i="1" dirty="0">
                <a:solidFill>
                  <a:srgbClr val="DA3427"/>
                </a:solidFill>
              </a:rPr>
              <a:t>voluntary agreements </a:t>
            </a:r>
            <a:r>
              <a:rPr lang="en-US" dirty="0"/>
              <a:t>designed for normal conditions (not regulations)</a:t>
            </a:r>
          </a:p>
          <a:p>
            <a:r>
              <a:rPr lang="en-US" dirty="0"/>
              <a:t>Amateur Radio is the only service that can tune freely and use multiple modes within their allocations</a:t>
            </a:r>
          </a:p>
          <a:p>
            <a:r>
              <a:rPr lang="en-US" dirty="0"/>
              <a:t>Amateur Radio Band Plan:</a:t>
            </a:r>
          </a:p>
          <a:p>
            <a:pPr lvl="1"/>
            <a:r>
              <a:rPr lang="en-US" dirty="0">
                <a:hlinkClick r:id="rId2"/>
              </a:rPr>
              <a:t>www.arrl.org/band-plan</a:t>
            </a:r>
            <a:endParaRPr lang="en-US" dirty="0"/>
          </a:p>
          <a:p>
            <a:r>
              <a:rPr lang="en-US" dirty="0"/>
              <a:t>See 2 meter band plan on following slide (Table 6.1)</a:t>
            </a:r>
          </a:p>
        </p:txBody>
      </p:sp>
    </p:spTree>
    <p:extLst>
      <p:ext uri="{BB962C8B-B14F-4D97-AF65-F5344CB8AC3E}">
        <p14:creationId xmlns:p14="http://schemas.microsoft.com/office/powerpoint/2010/main" xmlns="" val="321202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should you do before calling CQ?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Listen first to be sure that no one else is using the frequency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Ask if the frequency is in use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Make sure you are authorized to use that frequency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All these choices are correct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T2A12 D 6-6</a:t>
            </a:r>
          </a:p>
        </p:txBody>
      </p:sp>
    </p:spTree>
    <p:extLst>
      <p:ext uri="{BB962C8B-B14F-4D97-AF65-F5344CB8AC3E}">
        <p14:creationId xmlns:p14="http://schemas.microsoft.com/office/powerpoint/2010/main" xmlns="" val="3113466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Q signal indicates that you are receiving interference from other stations?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QRM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QRN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QTH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QSB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T2B10 A 6-7</a:t>
            </a:r>
          </a:p>
        </p:txBody>
      </p:sp>
    </p:spTree>
    <p:extLst>
      <p:ext uri="{BB962C8B-B14F-4D97-AF65-F5344CB8AC3E}">
        <p14:creationId xmlns:p14="http://schemas.microsoft.com/office/powerpoint/2010/main" xmlns="" val="200653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Q signal indicates that you are changing frequency?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QRU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QSY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QSL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QRZ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T2B11 B 6-7</a:t>
            </a:r>
          </a:p>
        </p:txBody>
      </p:sp>
    </p:spTree>
    <p:extLst>
      <p:ext uri="{BB962C8B-B14F-4D97-AF65-F5344CB8AC3E}">
        <p14:creationId xmlns:p14="http://schemas.microsoft.com/office/powerpoint/2010/main" xmlns="" val="385826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operating activity involves contacting as many stations as possible during a specified period?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Simulated emergency exercises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Net operations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Public service events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Contesting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T8C03 D 6-7</a:t>
            </a:r>
          </a:p>
        </p:txBody>
      </p:sp>
    </p:spTree>
    <p:extLst>
      <p:ext uri="{BB962C8B-B14F-4D97-AF65-F5344CB8AC3E}">
        <p14:creationId xmlns:p14="http://schemas.microsoft.com/office/powerpoint/2010/main" xmlns="" val="396467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of the following is good procedure when contacting another station in a contest?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Sign only the last two letters of your call if there are many other stations calling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Contact the station twice to be sure that you are in his log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Send only the minimum information needed for proper identification and the contest exchange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All these choices are correct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T8C04 C 6-7</a:t>
            </a:r>
          </a:p>
        </p:txBody>
      </p:sp>
    </p:spTree>
    <p:extLst>
      <p:ext uri="{BB962C8B-B14F-4D97-AF65-F5344CB8AC3E}">
        <p14:creationId xmlns:p14="http://schemas.microsoft.com/office/powerpoint/2010/main" xmlns="" val="299522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a grid locator?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A letter-number designator assigned to a geographic location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 letter-number designator assigned to an azimuth and elevation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An instrument for neutralizing a final amplifier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An instrument for radio direction finding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T8C05 A 6-8</a:t>
            </a:r>
          </a:p>
        </p:txBody>
      </p:sp>
    </p:spTree>
    <p:extLst>
      <p:ext uri="{BB962C8B-B14F-4D97-AF65-F5344CB8AC3E}">
        <p14:creationId xmlns:p14="http://schemas.microsoft.com/office/powerpoint/2010/main" xmlns="" val="398655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type of transmission is indicated by the term “NTSC?”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A Normal Transmission mode in Static Circuit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 special mode for satellite uplink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An analog fast-scan color TV signal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 frame compression scheme for TV signals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T8D04 C 6-9</a:t>
            </a:r>
          </a:p>
        </p:txBody>
      </p:sp>
    </p:spTree>
    <p:extLst>
      <p:ext uri="{BB962C8B-B14F-4D97-AF65-F5344CB8AC3E}">
        <p14:creationId xmlns:p14="http://schemas.microsoft.com/office/powerpoint/2010/main" xmlns="" val="317982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of the following methods is used to locate sources of noise interference or jamming?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Echolocation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Doppler radar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Radio direction finding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Phase locking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T8C01 C 6-10</a:t>
            </a:r>
          </a:p>
        </p:txBody>
      </p:sp>
    </p:spTree>
    <p:extLst>
      <p:ext uri="{BB962C8B-B14F-4D97-AF65-F5344CB8AC3E}">
        <p14:creationId xmlns:p14="http://schemas.microsoft.com/office/powerpoint/2010/main" xmlns="" val="406846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of these items would be useful for a hidden transmitter hunt?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Calibrated SWR meter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 directional antenna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 calibrated noise bridge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All these choices are correct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T8C02 B 6-10</a:t>
            </a:r>
          </a:p>
        </p:txBody>
      </p:sp>
    </p:spTree>
    <p:extLst>
      <p:ext uri="{BB962C8B-B14F-4D97-AF65-F5344CB8AC3E}">
        <p14:creationId xmlns:p14="http://schemas.microsoft.com/office/powerpoint/2010/main" xmlns="" val="318577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3CF803-271D-106A-F7D5-67A268443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886700" cy="1062623"/>
          </a:xfrm>
        </p:spPr>
        <p:txBody>
          <a:bodyPr>
            <a:normAutofit fontScale="90000"/>
          </a:bodyPr>
          <a:lstStyle/>
          <a:p>
            <a:r>
              <a:rPr lang="de-DE" dirty="0"/>
              <a:t>Table 6.1:  2 meter (144-148 MHz) Band Plan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1B8F3D6-F0F9-6279-B8F5-5314BCC989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7779" y="1001888"/>
            <a:ext cx="4437761" cy="549098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7636BCD-F6F6-9FBE-E8A2-A24D252D31E3}"/>
              </a:ext>
            </a:extLst>
          </p:cNvPr>
          <p:cNvSpPr txBox="1"/>
          <p:nvPr/>
        </p:nvSpPr>
        <p:spPr>
          <a:xfrm>
            <a:off x="218461" y="1078666"/>
            <a:ext cx="33929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DA3427"/>
                </a:solidFill>
              </a:rPr>
              <a:t>2 meter and 70 cm bands are where many Technician licensees begin operating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4E83992-5A95-727A-975E-961DB71739AB}"/>
              </a:ext>
            </a:extLst>
          </p:cNvPr>
          <p:cNvSpPr txBox="1"/>
          <p:nvPr/>
        </p:nvSpPr>
        <p:spPr>
          <a:xfrm>
            <a:off x="218461" y="3378679"/>
            <a:ext cx="33929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00FF"/>
                </a:solidFill>
              </a:rPr>
              <a:t>Note the variety of activity in just one band</a:t>
            </a:r>
          </a:p>
        </p:txBody>
      </p:sp>
    </p:spTree>
    <p:extLst>
      <p:ext uri="{BB962C8B-B14F-4D97-AF65-F5344CB8AC3E}">
        <p14:creationId xmlns:p14="http://schemas.microsoft.com/office/powerpoint/2010/main" xmlns="" val="131200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C009E7-0232-1669-7E11-A03BFEEA6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Plans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8FD406-773C-3559-CA06-F1C8FBC92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59832"/>
            <a:ext cx="7886700" cy="521368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HF band plans tend to be simpler than VHF and UHF because there are no repeaters</a:t>
            </a:r>
          </a:p>
          <a:p>
            <a:r>
              <a:rPr lang="en-US" dirty="0"/>
              <a:t>Other common uses listed in band plans …</a:t>
            </a:r>
          </a:p>
          <a:p>
            <a:pPr lvl="1"/>
            <a:r>
              <a:rPr lang="en-US" dirty="0"/>
              <a:t>Beacons — Automated transmissions for listeners to tell when the band is “open” to the beacon’s location</a:t>
            </a:r>
          </a:p>
          <a:p>
            <a:pPr lvl="1"/>
            <a:r>
              <a:rPr lang="en-US" dirty="0"/>
              <a:t>Weak signal — Modes that work better at lower signal strengths (CW, SSB, and some digital modes). Every amateur band from 50 MHz on up has frequencies available for CW and SSB operation.</a:t>
            </a:r>
          </a:p>
          <a:p>
            <a:pPr lvl="1"/>
            <a:r>
              <a:rPr lang="en-US" dirty="0"/>
              <a:t>Satellite uplinks and downlinks —Segments of bands where signals are sent to (</a:t>
            </a:r>
            <a:r>
              <a:rPr lang="en-US" i="1" dirty="0">
                <a:solidFill>
                  <a:srgbClr val="DA3427"/>
                </a:solidFill>
              </a:rPr>
              <a:t>uplink</a:t>
            </a:r>
            <a:r>
              <a:rPr lang="en-US" dirty="0"/>
              <a:t>) and received from (</a:t>
            </a:r>
            <a:r>
              <a:rPr lang="en-US" i="1" dirty="0">
                <a:solidFill>
                  <a:srgbClr val="DA3427"/>
                </a:solidFill>
              </a:rPr>
              <a:t>downlink</a:t>
            </a:r>
            <a:r>
              <a:rPr lang="en-US" dirty="0"/>
              <a:t>) satellites</a:t>
            </a:r>
          </a:p>
          <a:p>
            <a:pPr lvl="1"/>
            <a:r>
              <a:rPr lang="en-US" dirty="0"/>
              <a:t>Simplex — Transmitting and receiving on the same frequency</a:t>
            </a:r>
          </a:p>
          <a:p>
            <a:pPr lvl="1"/>
            <a:r>
              <a:rPr lang="en-US" dirty="0"/>
              <a:t>Repeater inputs and outputs</a:t>
            </a:r>
          </a:p>
          <a:p>
            <a:pPr lvl="1"/>
            <a:r>
              <a:rPr lang="en-US" dirty="0"/>
              <a:t>Control links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6301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DA8E0CA-738E-939E-385A-88ADCFB32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678581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2EB7B0D-A956-0A2D-5BE4-DB7F28F8494F}"/>
              </a:ext>
            </a:extLst>
          </p:cNvPr>
          <p:cNvSpPr txBox="1"/>
          <p:nvPr/>
        </p:nvSpPr>
        <p:spPr>
          <a:xfrm>
            <a:off x="7206915" y="1285691"/>
            <a:ext cx="17205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>
                <a:solidFill>
                  <a:srgbClr val="DA3427"/>
                </a:solidFill>
              </a:rPr>
              <a:t>Frequency Bands Chart from arrl.org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E9DBDC7B-823E-3D66-FC30-EDFE53110968}"/>
              </a:ext>
            </a:extLst>
          </p:cNvPr>
          <p:cNvSpPr/>
          <p:nvPr/>
        </p:nvSpPr>
        <p:spPr>
          <a:xfrm>
            <a:off x="1684421" y="296454"/>
            <a:ext cx="2009274" cy="2374232"/>
          </a:xfrm>
          <a:prstGeom prst="ellipse">
            <a:avLst/>
          </a:prstGeom>
          <a:noFill/>
          <a:ln w="5715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9698B4A2-4F7D-4CBA-712F-5B075649FCF7}"/>
              </a:ext>
            </a:extLst>
          </p:cNvPr>
          <p:cNvSpPr/>
          <p:nvPr/>
        </p:nvSpPr>
        <p:spPr>
          <a:xfrm>
            <a:off x="5293895" y="1483570"/>
            <a:ext cx="1491914" cy="2374232"/>
          </a:xfrm>
          <a:prstGeom prst="ellipse">
            <a:avLst/>
          </a:prstGeom>
          <a:noFill/>
          <a:ln w="5715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2911C8F-7CEA-E1D6-5CD9-CEB5930E218D}"/>
              </a:ext>
            </a:extLst>
          </p:cNvPr>
          <p:cNvSpPr txBox="1"/>
          <p:nvPr/>
        </p:nvSpPr>
        <p:spPr>
          <a:xfrm>
            <a:off x="6978316" y="4371981"/>
            <a:ext cx="19491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00FF"/>
                </a:solidFill>
              </a:rPr>
              <a:t>See slide </a:t>
            </a:r>
            <a:r>
              <a:rPr lang="en-US" sz="2400" b="1" dirty="0">
                <a:solidFill>
                  <a:srgbClr val="0000FF"/>
                </a:solidFill>
              </a:rPr>
              <a:t>INTERPRETING THE BAND PLAN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DB5253EE-0A3F-2639-EB32-B19E8A4C4FB5}"/>
              </a:ext>
            </a:extLst>
          </p:cNvPr>
          <p:cNvCxnSpPr>
            <a:stCxn id="7" idx="0"/>
          </p:cNvCxnSpPr>
          <p:nvPr/>
        </p:nvCxnSpPr>
        <p:spPr>
          <a:xfrm rot="16200000" flipV="1">
            <a:off x="6627143" y="3046249"/>
            <a:ext cx="1388149" cy="1263315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E76A4727-BFB2-CB55-DADA-3765D08B63D7}"/>
              </a:ext>
            </a:extLst>
          </p:cNvPr>
          <p:cNvCxnSpPr>
            <a:cxnSpLocks/>
          </p:cNvCxnSpPr>
          <p:nvPr/>
        </p:nvCxnSpPr>
        <p:spPr>
          <a:xfrm flipH="1" flipV="1">
            <a:off x="3392904" y="2361624"/>
            <a:ext cx="3693697" cy="261052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44063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DEDD78-D851-F0A8-B9AB-7E8415F50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886700" cy="1325563"/>
          </a:xfrm>
        </p:spPr>
        <p:txBody>
          <a:bodyPr/>
          <a:lstStyle/>
          <a:p>
            <a:r>
              <a:rPr lang="en-US" dirty="0"/>
              <a:t>Interpreting the Band Plan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BE7C87A-F5BD-3D33-607C-FDFCE079DC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14" y="1972302"/>
            <a:ext cx="4477675" cy="340180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8D1B078-9F25-F9D8-0C4C-C0D579E831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4261" y="1325563"/>
            <a:ext cx="2668613" cy="291005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5B1F59F-39FD-23C5-CBC9-BE574AA8E4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4262" y="4719261"/>
            <a:ext cx="1943100" cy="193582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CBBF1A4-BAEA-47CE-07CE-74CB0BA322E0}"/>
              </a:ext>
            </a:extLst>
          </p:cNvPr>
          <p:cNvSpPr txBox="1"/>
          <p:nvPr/>
        </p:nvSpPr>
        <p:spPr>
          <a:xfrm>
            <a:off x="1191126" y="1449158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Band (frequency)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0981B4F-1516-9BF4-865A-3BFB1132E56E}"/>
              </a:ext>
            </a:extLst>
          </p:cNvPr>
          <p:cNvSpPr txBox="1"/>
          <p:nvPr/>
        </p:nvSpPr>
        <p:spPr>
          <a:xfrm>
            <a:off x="7984240" y="1972302"/>
            <a:ext cx="1159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Use(s)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EB70BCA-7BF7-9326-BB02-49878718BCD8}"/>
              </a:ext>
            </a:extLst>
          </p:cNvPr>
          <p:cNvSpPr txBox="1"/>
          <p:nvPr/>
        </p:nvSpPr>
        <p:spPr>
          <a:xfrm>
            <a:off x="7372993" y="5301605"/>
            <a:ext cx="13619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00FF"/>
                </a:solidFill>
              </a:rPr>
              <a:t>License privilege(s)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024EC112-17F0-1875-C35F-4799DC03BB65}"/>
              </a:ext>
            </a:extLst>
          </p:cNvPr>
          <p:cNvCxnSpPr/>
          <p:nvPr/>
        </p:nvCxnSpPr>
        <p:spPr>
          <a:xfrm flipH="1">
            <a:off x="3188369" y="1972302"/>
            <a:ext cx="2261937" cy="1456699"/>
          </a:xfrm>
          <a:prstGeom prst="straightConnector1">
            <a:avLst/>
          </a:prstGeom>
          <a:ln w="57150">
            <a:solidFill>
              <a:srgbClr val="00FF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A2908C6D-DFBD-DDB3-27B1-29D4FB336B90}"/>
              </a:ext>
            </a:extLst>
          </p:cNvPr>
          <p:cNvCxnSpPr/>
          <p:nvPr/>
        </p:nvCxnSpPr>
        <p:spPr>
          <a:xfrm flipH="1" flipV="1">
            <a:off x="4054642" y="3561348"/>
            <a:ext cx="1229620" cy="1347537"/>
          </a:xfrm>
          <a:prstGeom prst="straightConnector1">
            <a:avLst/>
          </a:prstGeom>
          <a:ln w="5715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F3F75D26-FFCA-BCB0-174B-EF2141EE6133}"/>
              </a:ext>
            </a:extLst>
          </p:cNvPr>
          <p:cNvSpPr txBox="1"/>
          <p:nvPr/>
        </p:nvSpPr>
        <p:spPr>
          <a:xfrm>
            <a:off x="0" y="5414534"/>
            <a:ext cx="49449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rgbClr val="DA3427"/>
                </a:solidFill>
              </a:rPr>
              <a:t>An EXTRA may use the 40 meter band for phone or image from 7.125 to 7.300 MHz.</a:t>
            </a:r>
          </a:p>
        </p:txBody>
      </p:sp>
    </p:spTree>
    <p:extLst>
      <p:ext uri="{BB962C8B-B14F-4D97-AF65-F5344CB8AC3E}">
        <p14:creationId xmlns:p14="http://schemas.microsoft.com/office/powerpoint/2010/main" xmlns="" val="321307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0EA2E7-9800-01FB-21EC-2BB0F2BC8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Contacts on Repeaters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874409-E180-B277-F919-3BFE54AA1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Before you transmit, be sure you are authorized to use that </a:t>
            </a:r>
            <a:r>
              <a:rPr lang="en-US" u="sng" dirty="0"/>
              <a:t>frequency</a:t>
            </a:r>
            <a:r>
              <a:rPr lang="en-US" dirty="0"/>
              <a:t> and </a:t>
            </a:r>
            <a:r>
              <a:rPr lang="en-US" u="sng" dirty="0"/>
              <a:t>mode</a:t>
            </a:r>
          </a:p>
          <a:p>
            <a:r>
              <a:rPr lang="en-US" dirty="0"/>
              <a:t>Typical repeater “manners” …</a:t>
            </a:r>
          </a:p>
          <a:p>
            <a:pPr lvl="1"/>
            <a:r>
              <a:rPr lang="en-US" dirty="0"/>
              <a:t>Listen so that you are aware of someone using the repeater</a:t>
            </a:r>
          </a:p>
          <a:p>
            <a:pPr lvl="1"/>
            <a:r>
              <a:rPr lang="en-US" dirty="0"/>
              <a:t>Keep transmissions short</a:t>
            </a:r>
          </a:p>
          <a:p>
            <a:pPr lvl="1"/>
            <a:r>
              <a:rPr lang="en-US" dirty="0"/>
              <a:t>Identify your station legally</a:t>
            </a:r>
          </a:p>
          <a:p>
            <a:r>
              <a:rPr lang="en-US" dirty="0"/>
              <a:t>Easiest way to attract listeners … </a:t>
            </a:r>
            <a:r>
              <a:rPr lang="en-US" i="1" dirty="0">
                <a:solidFill>
                  <a:srgbClr val="DA3427"/>
                </a:solidFill>
              </a:rPr>
              <a:t>give your call sign followed by “monitoring” … </a:t>
            </a:r>
            <a:r>
              <a:rPr lang="en-US" i="1" dirty="0">
                <a:solidFill>
                  <a:srgbClr val="0000FF"/>
                </a:solidFill>
              </a:rPr>
              <a:t>KØILP monitoring</a:t>
            </a:r>
          </a:p>
          <a:p>
            <a:r>
              <a:rPr lang="en-US" dirty="0"/>
              <a:t>Responding to a station looking for a contact … </a:t>
            </a:r>
            <a:r>
              <a:rPr lang="en-US" i="1" dirty="0">
                <a:solidFill>
                  <a:srgbClr val="DA3427"/>
                </a:solidFill>
              </a:rPr>
              <a:t>say the other station’s call sign once, followed by “this is” or “from,” then give your call sign … </a:t>
            </a:r>
            <a:r>
              <a:rPr lang="en-US" i="1" dirty="0">
                <a:solidFill>
                  <a:srgbClr val="0000FF"/>
                </a:solidFill>
              </a:rPr>
              <a:t>KX4IU this is KØILP</a:t>
            </a:r>
          </a:p>
        </p:txBody>
      </p:sp>
    </p:spTree>
    <p:extLst>
      <p:ext uri="{BB962C8B-B14F-4D97-AF65-F5344CB8AC3E}">
        <p14:creationId xmlns:p14="http://schemas.microsoft.com/office/powerpoint/2010/main" xmlns="" val="141488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A5B494-E3CB-0AC5-8FC0-C9F5A2DDC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Contacts on Repeaters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F9955C-AF14-010A-E7F3-0553D7C0B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5167311"/>
          </a:xfrm>
        </p:spPr>
        <p:txBody>
          <a:bodyPr>
            <a:normAutofit/>
          </a:bodyPr>
          <a:lstStyle/>
          <a:p>
            <a:r>
              <a:rPr lang="en-US" dirty="0"/>
              <a:t>If you accidentally interrupt someone … </a:t>
            </a:r>
            <a:r>
              <a:rPr lang="en-US" i="1" dirty="0">
                <a:solidFill>
                  <a:srgbClr val="DA3427"/>
                </a:solidFill>
              </a:rPr>
              <a:t>just say </a:t>
            </a:r>
            <a:r>
              <a:rPr lang="en-US" i="1" dirty="0">
                <a:solidFill>
                  <a:srgbClr val="0000FF"/>
                </a:solidFill>
              </a:rPr>
              <a:t>“Sorry, KØILP clear” </a:t>
            </a:r>
            <a:r>
              <a:rPr lang="en-US" i="1" dirty="0">
                <a:solidFill>
                  <a:srgbClr val="DA3427"/>
                </a:solidFill>
              </a:rPr>
              <a:t>and wait for their contact to end or tune to a different repeater</a:t>
            </a: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What if you receive a report that your signal’s audio is strong, but distorted?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You’re slightly off-frequency (radio control knob got bumped)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Speaking too loudly into the microphone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Transmitting from a bad location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Weak or low batteries</a:t>
            </a: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Repeaters often add a short </a:t>
            </a:r>
            <a:r>
              <a:rPr lang="en-US" i="1" dirty="0">
                <a:solidFill>
                  <a:srgbClr val="DA3427"/>
                </a:solidFill>
              </a:rPr>
              <a:t>courtesy beep </a:t>
            </a:r>
            <a:r>
              <a:rPr lang="en-US" dirty="0">
                <a:solidFill>
                  <a:schemeClr val="tx1"/>
                </a:solidFill>
              </a:rPr>
              <a:t>to the retransmitted signal when the transmitting station’s signal disappears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Becomes the “over” cue to other stations to start speaking (although saying </a:t>
            </a:r>
            <a:r>
              <a:rPr lang="en-US" i="1" dirty="0">
                <a:solidFill>
                  <a:srgbClr val="DA3427"/>
                </a:solidFill>
              </a:rPr>
              <a:t>OVER</a:t>
            </a:r>
            <a:r>
              <a:rPr lang="en-US" dirty="0">
                <a:solidFill>
                  <a:schemeClr val="tx1"/>
                </a:solidFill>
              </a:rPr>
              <a:t> is common and acceptable)</a:t>
            </a:r>
          </a:p>
        </p:txBody>
      </p:sp>
    </p:spTree>
    <p:extLst>
      <p:ext uri="{BB962C8B-B14F-4D97-AF65-F5344CB8AC3E}">
        <p14:creationId xmlns:p14="http://schemas.microsoft.com/office/powerpoint/2010/main" xmlns="" val="412171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1859</Words>
  <Application>Microsoft Office PowerPoint</Application>
  <PresentationFormat>On-screen Show (4:3)</PresentationFormat>
  <Paragraphs>223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Slide 1</vt:lpstr>
      <vt:lpstr>Amateur Radio Technician Exam Prep Course</vt:lpstr>
      <vt:lpstr>Band Plans</vt:lpstr>
      <vt:lpstr>Table 6.1:  2 meter (144-148 MHz) Band Plan</vt:lpstr>
      <vt:lpstr>Band Plans (cont.)</vt:lpstr>
      <vt:lpstr>Slide 6</vt:lpstr>
      <vt:lpstr>Interpreting the Band Plan</vt:lpstr>
      <vt:lpstr>Making Contacts on Repeaters</vt:lpstr>
      <vt:lpstr>Making Contacts on Repeaters (cont.)</vt:lpstr>
      <vt:lpstr>Making Contacts on Simplex Channels</vt:lpstr>
      <vt:lpstr>Making Contacts: SSB, CW, and DIGITAL</vt:lpstr>
      <vt:lpstr>Q-Signals</vt:lpstr>
      <vt:lpstr>Slide 13</vt:lpstr>
      <vt:lpstr>DXing and Contesting</vt:lpstr>
      <vt:lpstr>Popular DXing Event</vt:lpstr>
      <vt:lpstr>Fox Hunting &amp; Direction Finding</vt:lpstr>
      <vt:lpstr>Video</vt:lpstr>
      <vt:lpstr>PRACTICE QUESTIONS</vt:lpstr>
      <vt:lpstr>Where may SSB phone be used in amateur bands above 50 MHz?</vt:lpstr>
      <vt:lpstr>What is a band plan, beyond the privileges established by the FCC?</vt:lpstr>
      <vt:lpstr>What term describes an amateur station that is transmitting and receiving on the same frequency?</vt:lpstr>
      <vt:lpstr>What is an appropriate way to call another station on a repeater if you know the other station’s call sign?</vt:lpstr>
      <vt:lpstr>Which of the following indicates that a station is listening on a repeater and looking for a contact?</vt:lpstr>
      <vt:lpstr>What might be a problem if you receive a report that your audio signal through an FM repeater is distorted or unintelligible?</vt:lpstr>
      <vt:lpstr>What is the national calling frequency for FM simplex operations in the 2 meter band?</vt:lpstr>
      <vt:lpstr>How is a VHF/UHF transceiver’s “reverse” function used?</vt:lpstr>
      <vt:lpstr>Why are simplex channels designated in the VHF/UHF band plans?</vt:lpstr>
      <vt:lpstr>How should you respond to a station calling CQ?</vt:lpstr>
      <vt:lpstr>What is the meaning of the procedural signal “CQ”?</vt:lpstr>
      <vt:lpstr>What should you do before calling CQ?</vt:lpstr>
      <vt:lpstr>Which Q signal indicates that you are receiving interference from other stations?</vt:lpstr>
      <vt:lpstr>Which Q signal indicates that you are changing frequency?</vt:lpstr>
      <vt:lpstr>What operating activity involves contacting as many stations as possible during a specified period?</vt:lpstr>
      <vt:lpstr>Which of the following is good procedure when contacting another station in a contest?</vt:lpstr>
      <vt:lpstr>What is a grid locator?</vt:lpstr>
      <vt:lpstr>What type of transmission is indicated by the term “NTSC?”</vt:lpstr>
      <vt:lpstr>Which of the following methods is used to locate sources of noise interference or jamming?</vt:lpstr>
      <vt:lpstr>Which of these items would be useful for a hidden transmitter hunt?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</dc:creator>
  <cp:lastModifiedBy>Kathy</cp:lastModifiedBy>
  <cp:revision>1</cp:revision>
  <dcterms:created xsi:type="dcterms:W3CDTF">2024-09-05T01:51:43Z</dcterms:created>
  <dcterms:modified xsi:type="dcterms:W3CDTF">2024-09-05T01:53:23Z</dcterms:modified>
</cp:coreProperties>
</file>