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44E9F-1602-468D-8FC6-9E9FB8EF8D2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0D24-3535-47F6-865D-565920D383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>
            <a:extLst>
              <a:ext uri="{FF2B5EF4-FFF2-40B4-BE49-F238E27FC236}">
                <a16:creationId xmlns:a16="http://schemas.microsoft.com/office/drawing/2014/main" xmlns="" id="{C3C5A2C7-B21D-793F-B110-AFE4CDFE80FC}"/>
              </a:ext>
            </a:extLst>
          </p:cNvPr>
          <p:cNvGrpSpPr/>
          <p:nvPr/>
        </p:nvGrpSpPr>
        <p:grpSpPr>
          <a:xfrm>
            <a:off x="0" y="-1"/>
            <a:ext cx="9144000" cy="8138279"/>
            <a:chOff x="0" y="-1"/>
            <a:chExt cx="12192000" cy="813827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4E428A0D-063F-5608-5D2D-677A3E848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5955724" cy="287834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3237BA8-0551-618B-8371-4F8051B0D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25057" y="-1"/>
              <a:ext cx="6466943" cy="397965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FDB217E6-541C-D68B-F09E-866057D66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878344"/>
              <a:ext cx="5955724" cy="11023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C5209F51-8AA7-959C-9B8D-71A9F2C60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678057" y="4593806"/>
              <a:ext cx="4513943" cy="22641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2C667905-C595-49A3-896F-04FF79C3BAB0}"/>
                </a:ext>
              </a:extLst>
            </p:cNvPr>
            <p:cNvSpPr txBox="1"/>
            <p:nvPr/>
          </p:nvSpPr>
          <p:spPr>
            <a:xfrm>
              <a:off x="108700" y="4198738"/>
              <a:ext cx="6756557" cy="3939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dirty="0">
                  <a:latin typeface="Franklin Gothic Heavy" panose="020B0903020102020204" pitchFamily="34" charset="0"/>
                </a:rPr>
                <a:t>Amateur Radio Technician Exam Preparation Course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57521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do VHF signal strengths sometimes vary greatly when the antenna is moved only a few feet?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signal path encounters different concentrations of water vapor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VHF ionospheric propagation is very sensitive to path length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Multipath propagation cancels or reinforces signals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T3A01 C 4-1</a:t>
            </a:r>
          </a:p>
        </p:txBody>
      </p:sp>
    </p:spTree>
    <p:extLst>
      <p:ext uri="{BB962C8B-B14F-4D97-AF65-F5344CB8AC3E}">
        <p14:creationId xmlns:p14="http://schemas.microsoft.com/office/powerpoint/2010/main" xmlns="" val="211449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effect of vegetation on UHF and microwave signals?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Knife-edge diffraction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Absorption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Amplification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Polarization rotation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T3A02 B 4-1</a:t>
            </a:r>
          </a:p>
        </p:txBody>
      </p:sp>
    </p:spTree>
    <p:extLst>
      <p:ext uri="{BB962C8B-B14F-4D97-AF65-F5344CB8AC3E}">
        <p14:creationId xmlns:p14="http://schemas.microsoft.com/office/powerpoint/2010/main" xmlns="" val="367309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meaning of the term “picket fencing”?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Alternating transmissions during a net operation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Rapid flutter on mobile signals due to multipath propagation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type of ground system used with vertical antennas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Local vs long-distance communications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T3A06 B 4-1</a:t>
            </a:r>
          </a:p>
        </p:txBody>
      </p:sp>
    </p:spTree>
    <p:extLst>
      <p:ext uri="{BB962C8B-B14F-4D97-AF65-F5344CB8AC3E}">
        <p14:creationId xmlns:p14="http://schemas.microsoft.com/office/powerpoint/2010/main" xmlns="" val="403579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weather condition might decrease range at microwave frequencies?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High winds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Low barometric pressure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Precipitation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Colder temperatures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T3A07 C 4-1</a:t>
            </a:r>
          </a:p>
        </p:txBody>
      </p:sp>
    </p:spTree>
    <p:extLst>
      <p:ext uri="{BB962C8B-B14F-4D97-AF65-F5344CB8AC3E}">
        <p14:creationId xmlns:p14="http://schemas.microsoft.com/office/powerpoint/2010/main" xmlns="" val="329472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likely cause of irregular fading of signals propagated by the ionosphere?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Frequency shift due to Faraday rotation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Interference from thunderstorms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Intermodulation distortion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Random combining of signals arriving via different paths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T3A08 D 4-1</a:t>
            </a:r>
          </a:p>
        </p:txBody>
      </p:sp>
    </p:spTree>
    <p:extLst>
      <p:ext uri="{BB962C8B-B14F-4D97-AF65-F5344CB8AC3E}">
        <p14:creationId xmlns:p14="http://schemas.microsoft.com/office/powerpoint/2010/main" xmlns="" val="220608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effect does multi-path propagation have on data transmissions?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Transmission rates must be increased by a factor equal to the number of separate paths observed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Transmission rates must be decreased by a factor equal to the number of separate paths observed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 significant changes will occur if the signals are transmitted using FM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Error rates are likely to increase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T3A10 D 4-1</a:t>
            </a:r>
          </a:p>
        </p:txBody>
      </p:sp>
    </p:spTree>
    <p:extLst>
      <p:ext uri="{BB962C8B-B14F-4D97-AF65-F5344CB8AC3E}">
        <p14:creationId xmlns:p14="http://schemas.microsoft.com/office/powerpoint/2010/main" xmlns="" val="378238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effect of fog and rain on signals in the 10 meter and 6 meter bands?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Absorption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There is little effect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Deflection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Range increase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T3A12 B 4-1</a:t>
            </a:r>
          </a:p>
        </p:txBody>
      </p:sp>
    </p:spTree>
    <p:extLst>
      <p:ext uri="{BB962C8B-B14F-4D97-AF65-F5344CB8AC3E}">
        <p14:creationId xmlns:p14="http://schemas.microsoft.com/office/powerpoint/2010/main" xmlns="" val="413168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Which of the following effects may allow radio signals to travel beyond obstructions between the transmitting and receiving stations?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Knife-edge diffraction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Faraday rotation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Quantum tunneling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Doppler shift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T3C05 A 4-1</a:t>
            </a:r>
          </a:p>
        </p:txBody>
      </p:sp>
    </p:spTree>
    <p:extLst>
      <p:ext uri="{BB962C8B-B14F-4D97-AF65-F5344CB8AC3E}">
        <p14:creationId xmlns:p14="http://schemas.microsoft.com/office/powerpoint/2010/main" xmlns="" val="350717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What type of propagation is responsible for allowing over-the-horizon VHF and UHF communications to ranges of approximately 300 miles on a regular basis?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Tropospheric ducting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 region refraction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F2 region refraction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Faraday rotation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T3C06 A 4-1</a:t>
            </a:r>
          </a:p>
        </p:txBody>
      </p:sp>
    </p:spTree>
    <p:extLst>
      <p:ext uri="{BB962C8B-B14F-4D97-AF65-F5344CB8AC3E}">
        <p14:creationId xmlns:p14="http://schemas.microsoft.com/office/powerpoint/2010/main" xmlns="" val="57178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causes tropospheric ducting?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Discharges of lightning during electrical storms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Sunspots and solar flares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Updrafts from hurricanes and tornadoes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Temperature inversions in the atmosphere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T3C08 D 4-2</a:t>
            </a:r>
          </a:p>
        </p:txBody>
      </p:sp>
    </p:spTree>
    <p:extLst>
      <p:ext uri="{BB962C8B-B14F-4D97-AF65-F5344CB8AC3E}">
        <p14:creationId xmlns:p14="http://schemas.microsoft.com/office/powerpoint/2010/main" xmlns="" val="369520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32403BF-753D-F977-1983-62E30BF82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Amateur Radio Technician Exam Prep Course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C43F1CD-C783-939B-9835-B6B2178A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98381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DA3427"/>
                </a:solidFill>
              </a:rPr>
              <a:t>Module 4</a:t>
            </a:r>
          </a:p>
          <a:p>
            <a:r>
              <a:rPr lang="en-US" dirty="0"/>
              <a:t>Propagation, Antennas, and Feed Lines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F12787A-9270-7AD8-56DA-C350353F639D}"/>
              </a:ext>
            </a:extLst>
          </p:cNvPr>
          <p:cNvSpPr txBox="1"/>
          <p:nvPr/>
        </p:nvSpPr>
        <p:spPr>
          <a:xfrm>
            <a:off x="3108182" y="4677931"/>
            <a:ext cx="4707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2763"/>
            <a:r>
              <a:rPr lang="en-US" sz="2000" dirty="0"/>
              <a:t>4.1	Propagation</a:t>
            </a:r>
          </a:p>
          <a:p>
            <a:pPr defTabSz="512763"/>
            <a:r>
              <a:rPr lang="en-US" sz="2000" dirty="0"/>
              <a:t>4.2	Antenna and Radio Wave Basics</a:t>
            </a:r>
          </a:p>
          <a:p>
            <a:pPr defTabSz="512763"/>
            <a:r>
              <a:rPr lang="en-US" sz="2000" dirty="0"/>
              <a:t>4.3	Feed Lines and SWR</a:t>
            </a:r>
          </a:p>
          <a:p>
            <a:pPr defTabSz="512763"/>
            <a:r>
              <a:rPr lang="en-US" sz="2000" dirty="0"/>
              <a:t>4.4	Practical Antenna Systems</a:t>
            </a:r>
          </a:p>
        </p:txBody>
      </p:sp>
    </p:spTree>
    <p:extLst>
      <p:ext uri="{BB962C8B-B14F-4D97-AF65-F5344CB8AC3E}">
        <p14:creationId xmlns:p14="http://schemas.microsoft.com/office/powerpoint/2010/main" xmlns="" val="368076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is the radio horizon for VHF and UHF signals more distant than the visual horizon?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Radio signals move somewhat faster than the speed of light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Radio waves are not blocked by dust particles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atmosphere refracts radio waves slightly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Radio waves are blocked by dust particles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T3C11 C 4-2</a:t>
            </a:r>
          </a:p>
        </p:txBody>
      </p:sp>
    </p:spTree>
    <p:extLst>
      <p:ext uri="{BB962C8B-B14F-4D97-AF65-F5344CB8AC3E}">
        <p14:creationId xmlns:p14="http://schemas.microsoft.com/office/powerpoint/2010/main" xmlns="" val="8787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EE60A3-9636-D42F-5809-A927DCEB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5410"/>
          </a:xfrm>
        </p:spPr>
        <p:txBody>
          <a:bodyPr/>
          <a:lstStyle/>
          <a:p>
            <a:r>
              <a:rPr lang="en-US" dirty="0"/>
              <a:t>The Ionosphere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D5E4A-DE2A-5C0F-ED73-BEED4A39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485900"/>
            <a:ext cx="4700588" cy="5181600"/>
          </a:xfrm>
        </p:spPr>
        <p:txBody>
          <a:bodyPr>
            <a:normAutofit/>
          </a:bodyPr>
          <a:lstStyle/>
          <a:p>
            <a:r>
              <a:rPr lang="en-US" dirty="0"/>
              <a:t>30 to 260 miles above Earth’s surface </a:t>
            </a:r>
          </a:p>
          <a:p>
            <a:r>
              <a:rPr lang="en-US" dirty="0"/>
              <a:t>Atmosphere thin enough for atoms to be ionized by solar ultraviolet radiation</a:t>
            </a:r>
          </a:p>
          <a:p>
            <a:r>
              <a:rPr lang="en-US" dirty="0"/>
              <a:t>Ions are electrically </a:t>
            </a:r>
            <a:r>
              <a:rPr lang="en-US" i="1" dirty="0">
                <a:solidFill>
                  <a:srgbClr val="DA3427"/>
                </a:solidFill>
              </a:rPr>
              <a:t>conductive</a:t>
            </a:r>
          </a:p>
          <a:p>
            <a:r>
              <a:rPr lang="en-US" dirty="0"/>
              <a:t>Because of varying density, the ionosphere forms </a:t>
            </a:r>
            <a:r>
              <a:rPr lang="en-US" i="1" dirty="0">
                <a:solidFill>
                  <a:srgbClr val="DA3427"/>
                </a:solidFill>
              </a:rPr>
              <a:t>layers</a:t>
            </a:r>
            <a:r>
              <a:rPr lang="en-US" dirty="0"/>
              <a:t> with different amounts of ionization</a:t>
            </a:r>
          </a:p>
          <a:p>
            <a:r>
              <a:rPr lang="en-US" dirty="0"/>
              <a:t>Ionization varies with solar illumination (hourly) and intensity of solar radiation</a:t>
            </a:r>
          </a:p>
          <a:p>
            <a:r>
              <a:rPr lang="en-US" dirty="0"/>
              <a:t>Higher ionization refracts or bends radio waves more strongly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8098EB-B726-6B84-6007-7E714C47E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507" y="1739078"/>
            <a:ext cx="4071938" cy="37783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32145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9BDE67-DFA5-6AE4-EA37-B496F8C11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6"/>
            <a:ext cx="7886700" cy="1325563"/>
          </a:xfrm>
        </p:spPr>
        <p:txBody>
          <a:bodyPr/>
          <a:lstStyle/>
          <a:p>
            <a:r>
              <a:rPr lang="en-US" dirty="0"/>
              <a:t>Ionosphere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E79810-078D-BF78-D605-D2E7D385E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2" y="1347789"/>
            <a:ext cx="3486386" cy="4829175"/>
          </a:xfrm>
        </p:spPr>
        <p:txBody>
          <a:bodyPr/>
          <a:lstStyle/>
          <a:p>
            <a:r>
              <a:rPr lang="en-US" dirty="0"/>
              <a:t>Layers: D, E, F1 and F2 </a:t>
            </a:r>
          </a:p>
          <a:p>
            <a:r>
              <a:rPr lang="en-US" dirty="0"/>
              <a:t>Depending on whether it is night or day and on the intensity of solar radiation, these layers can </a:t>
            </a:r>
            <a:r>
              <a:rPr lang="en-US" i="1" dirty="0">
                <a:solidFill>
                  <a:srgbClr val="DA3427"/>
                </a:solidFill>
              </a:rPr>
              <a:t>refract</a:t>
            </a:r>
            <a:r>
              <a:rPr lang="en-US" dirty="0"/>
              <a:t> (E, F1 and F2 layers) or </a:t>
            </a:r>
            <a:r>
              <a:rPr lang="en-US" i="1" dirty="0">
                <a:solidFill>
                  <a:srgbClr val="DA3427"/>
                </a:solidFill>
              </a:rPr>
              <a:t>absorb</a:t>
            </a:r>
            <a:r>
              <a:rPr lang="en-US" dirty="0"/>
              <a:t> (D and E layers) radio waves</a:t>
            </a:r>
          </a:p>
          <a:p>
            <a:r>
              <a:rPr lang="en-US" dirty="0"/>
              <a:t>Each reflection from the ionosphere is called a </a:t>
            </a:r>
            <a:r>
              <a:rPr lang="en-US" i="1" dirty="0">
                <a:solidFill>
                  <a:srgbClr val="DA3427"/>
                </a:solidFill>
              </a:rPr>
              <a:t>hop</a:t>
            </a:r>
            <a:r>
              <a:rPr lang="en-US" dirty="0"/>
              <a:t> (can go hundreds or thousands of miles)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5E58C9F-B363-86C1-720D-219E06CA3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168" y="742951"/>
            <a:ext cx="5013481" cy="5749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64527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0DF20-5702-D746-1593-138F39F8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Sunspot Cycle / Activity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B3DFDA-C581-5FBA-34E1-BD24E8A66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825625"/>
            <a:ext cx="8304797" cy="4667250"/>
          </a:xfrm>
        </p:spPr>
        <p:txBody>
          <a:bodyPr>
            <a:normAutofit/>
          </a:bodyPr>
          <a:lstStyle/>
          <a:p>
            <a:r>
              <a:rPr lang="en-US" dirty="0"/>
              <a:t>The level of ionization depends on the intensity of radiation from the Sun</a:t>
            </a:r>
          </a:p>
          <a:p>
            <a:r>
              <a:rPr lang="en-US" dirty="0"/>
              <a:t>Radiation from the Sun varies with the number of sunspots on the Sun’s surface</a:t>
            </a:r>
          </a:p>
          <a:p>
            <a:r>
              <a:rPr lang="en-US" dirty="0"/>
              <a:t>High number of sunspots results in high levels of  ionizing radiation emitted from the Sun</a:t>
            </a:r>
          </a:p>
          <a:p>
            <a:r>
              <a:rPr lang="en-US" dirty="0"/>
              <a:t>Sunspot activity follows an 11-year cycle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F</a:t>
            </a:r>
            <a:r>
              <a:rPr lang="en-US" dirty="0"/>
              <a:t> layers can reflect 6 meter (50 MHz) signals at the sunspot cycle’s peak</a:t>
            </a:r>
          </a:p>
          <a:p>
            <a:r>
              <a:rPr lang="en-US" dirty="0"/>
              <a:t>Patches of the </a:t>
            </a:r>
            <a:r>
              <a:rPr lang="en-US" i="1" dirty="0">
                <a:solidFill>
                  <a:srgbClr val="DA3427"/>
                </a:solidFill>
              </a:rPr>
              <a:t>E</a:t>
            </a:r>
            <a:r>
              <a:rPr lang="en-US" dirty="0"/>
              <a:t> layer can become sufficiently ionized to reflect VHF and UHF signals (called </a:t>
            </a:r>
            <a:r>
              <a:rPr lang="en-US" i="1" dirty="0">
                <a:solidFill>
                  <a:srgbClr val="DA3427"/>
                </a:solidFill>
              </a:rPr>
              <a:t>sporadic E</a:t>
            </a:r>
            <a:r>
              <a:rPr lang="en-US" dirty="0"/>
              <a:t>) … most common during early summer and mid-winter months on 10, 6, and occasionally 2 meters</a:t>
            </a:r>
          </a:p>
        </p:txBody>
      </p:sp>
    </p:spTree>
    <p:extLst>
      <p:ext uri="{BB962C8B-B14F-4D97-AF65-F5344CB8AC3E}">
        <p14:creationId xmlns:p14="http://schemas.microsoft.com/office/powerpoint/2010/main" xmlns="" val="172292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490AC8-2DBA-294B-CBB9-E0533CA69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5686425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The Ionosphere – An RF Mirror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303B0A-38D6-E634-D520-4A3A7B517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785" y="1325563"/>
            <a:ext cx="3049628" cy="5227637"/>
          </a:xfrm>
        </p:spPr>
        <p:txBody>
          <a:bodyPr>
            <a:normAutofit/>
          </a:bodyPr>
          <a:lstStyle/>
          <a:p>
            <a:r>
              <a:rPr lang="en-US" dirty="0"/>
              <a:t>Ionosphere can refract radio waves back to Earth – acts like reflection</a:t>
            </a:r>
          </a:p>
          <a:p>
            <a:r>
              <a:rPr lang="en-US" dirty="0"/>
              <a:t>Most refraction occurs in the </a:t>
            </a:r>
            <a:r>
              <a:rPr lang="en-US" i="1" dirty="0">
                <a:solidFill>
                  <a:srgbClr val="DA3427"/>
                </a:solidFill>
              </a:rPr>
              <a:t>F</a:t>
            </a:r>
            <a:r>
              <a:rPr lang="en-US" dirty="0"/>
              <a:t> layer</a:t>
            </a:r>
          </a:p>
          <a:p>
            <a:r>
              <a:rPr lang="en-US" dirty="0"/>
              <a:t>Reflection depends on frequency and angle of incidence</a:t>
            </a:r>
          </a:p>
          <a:p>
            <a:r>
              <a:rPr lang="en-US" dirty="0"/>
              <a:t>Too high a frequency or angle and the  waves are lost to space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9D6CD4C-2014-52CE-A082-F94BF54A9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062" y="1325564"/>
            <a:ext cx="5435640" cy="43513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9B5C9C5-8193-2754-3959-5972C13B3E23}"/>
              </a:ext>
            </a:extLst>
          </p:cNvPr>
          <p:cNvSpPr txBox="1"/>
          <p:nvPr/>
        </p:nvSpPr>
        <p:spPr>
          <a:xfrm>
            <a:off x="3594062" y="5791200"/>
            <a:ext cx="5435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Fig 4.2: Signals in the right range of frequencies are refracted back toward the Earth and are received hundreds or thousands of miles away.</a:t>
            </a:r>
          </a:p>
        </p:txBody>
      </p:sp>
    </p:spTree>
    <p:extLst>
      <p:ext uri="{BB962C8B-B14F-4D97-AF65-F5344CB8AC3E}">
        <p14:creationId xmlns:p14="http://schemas.microsoft.com/office/powerpoint/2010/main" xmlns="" val="186352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787A67-39C4-9CDC-6AB8-1F234055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Ionosphere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EDDB7B-4737-7353-D641-6CF9BA85C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478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highest frequency signal that can be reflected back to a point on the Earth between the transmitter and receiver is the </a:t>
            </a:r>
            <a:r>
              <a:rPr lang="en-US" i="1" dirty="0">
                <a:solidFill>
                  <a:srgbClr val="DA3427"/>
                </a:solidFill>
              </a:rPr>
              <a:t>maximum usable frequency</a:t>
            </a:r>
          </a:p>
          <a:p>
            <a:r>
              <a:rPr lang="en-US" dirty="0"/>
              <a:t>Sky-wave or skip propagation is responsible for most over-the-horizon propagation on HF and low VHF (10 and 6 meters) during peaks of the sunspot cycle</a:t>
            </a:r>
          </a:p>
          <a:p>
            <a:r>
              <a:rPr lang="en-US" dirty="0"/>
              <a:t>Skip is very rare on the 144 MHz and higher UHF bands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E</a:t>
            </a:r>
            <a:r>
              <a:rPr lang="en-US" dirty="0"/>
              <a:t> region of the ionosphere is also home to </a:t>
            </a:r>
            <a:r>
              <a:rPr lang="en-US" i="1" dirty="0">
                <a:solidFill>
                  <a:srgbClr val="DA3427"/>
                </a:solidFill>
              </a:rPr>
              <a:t>meteor trails</a:t>
            </a:r>
          </a:p>
          <a:p>
            <a:pPr lvl="1"/>
            <a:r>
              <a:rPr lang="en-US" dirty="0"/>
              <a:t>Bouncing signals off of these ionized trails is called </a:t>
            </a:r>
            <a:r>
              <a:rPr lang="en-US" i="1" dirty="0">
                <a:solidFill>
                  <a:srgbClr val="DA3427"/>
                </a:solidFill>
              </a:rPr>
              <a:t>meteor scatter propagation</a:t>
            </a:r>
          </a:p>
          <a:p>
            <a:pPr lvl="1"/>
            <a:r>
              <a:rPr lang="en-US" dirty="0"/>
              <a:t>Best band for meteor scatter is 6 meters, and contacts can be made at distances up to 1200 to 1500 miles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90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317654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region of the atmosphere can refract or bend HF and VHF radio waves?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stratosphere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troposphere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ionosphere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mesosphere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T3A11 C 4-3</a:t>
            </a:r>
          </a:p>
        </p:txBody>
      </p:sp>
    </p:spTree>
    <p:extLst>
      <p:ext uri="{BB962C8B-B14F-4D97-AF65-F5344CB8AC3E}">
        <p14:creationId xmlns:p14="http://schemas.microsoft.com/office/powerpoint/2010/main" xmlns="" val="380858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are simplex UHF signals rarely heard beyond their radio horizon?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They are too weak to go very far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FCC regulations prohibit them from going more than 50 miles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UHF signals are usually not propagated by the ionosphere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UHF signals are absorbed by the ionospheric D region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T3C01 C 4-3</a:t>
            </a:r>
          </a:p>
        </p:txBody>
      </p:sp>
    </p:spTree>
    <p:extLst>
      <p:ext uri="{BB962C8B-B14F-4D97-AF65-F5344CB8AC3E}">
        <p14:creationId xmlns:p14="http://schemas.microsoft.com/office/powerpoint/2010/main" xmlns="" val="335291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characteristic of HF communication compared with communications on VHF and higher frequencies?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HF antennas are generally smaller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HF accommodates wider bandwidth signals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Long-distance ionospheric propagation is far more common on HF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There is less atmospheric interference (static) on HF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T3C02 C 4-3</a:t>
            </a:r>
          </a:p>
        </p:txBody>
      </p:sp>
    </p:spTree>
    <p:extLst>
      <p:ext uri="{BB962C8B-B14F-4D97-AF65-F5344CB8AC3E}">
        <p14:creationId xmlns:p14="http://schemas.microsoft.com/office/powerpoint/2010/main" xmlns="" val="2988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0C07CC-42E9-3050-0793-2A962DBF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27103A-6126-B352-B819-6E4F7513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Radio waves propagate in many ways depending on …</a:t>
            </a:r>
          </a:p>
          <a:p>
            <a:pPr lvl="1"/>
            <a:r>
              <a:rPr lang="en-US" dirty="0"/>
              <a:t>Frequency of the wave</a:t>
            </a:r>
          </a:p>
          <a:p>
            <a:pPr lvl="1"/>
            <a:r>
              <a:rPr lang="en-US" dirty="0"/>
              <a:t>Characteristics of the environment</a:t>
            </a:r>
          </a:p>
          <a:p>
            <a:endParaRPr lang="en-US" dirty="0"/>
          </a:p>
          <a:p>
            <a:r>
              <a:rPr lang="en-US" dirty="0"/>
              <a:t>We will discuss three basic ways:</a:t>
            </a:r>
          </a:p>
          <a:p>
            <a:pPr lvl="1"/>
            <a:r>
              <a:rPr lang="en-US" dirty="0"/>
              <a:t>Line of sight</a:t>
            </a:r>
          </a:p>
          <a:p>
            <a:pPr lvl="1"/>
            <a:r>
              <a:rPr lang="en-US" dirty="0"/>
              <a:t>Ground wave</a:t>
            </a:r>
          </a:p>
          <a:p>
            <a:pPr lvl="1"/>
            <a:r>
              <a:rPr lang="en-US" dirty="0"/>
              <a:t>Sky wave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18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characteristic of VHF signals received via auroral backscatter?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They are often received from 10,000 miles or more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are distorted and signal strength varies considerably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occur only during winter nighttime hours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are generally strongest when your antenna is aimed west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T3C03 B 4-3</a:t>
            </a:r>
          </a:p>
        </p:txBody>
      </p:sp>
    </p:spTree>
    <p:extLst>
      <p:ext uri="{BB962C8B-B14F-4D97-AF65-F5344CB8AC3E}">
        <p14:creationId xmlns:p14="http://schemas.microsoft.com/office/powerpoint/2010/main" xmlns="" val="92208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04801"/>
            <a:ext cx="8224405" cy="1780674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types of propagation is most commonly associated with occasional strong signals on the 10, 6, and 2 meter bands from beyond the radio horizon?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Backscatter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Sporadic 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 region absorption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Gray-line propagation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T3C04 B 4-3</a:t>
            </a:r>
          </a:p>
        </p:txBody>
      </p:sp>
    </p:spTree>
    <p:extLst>
      <p:ext uri="{BB962C8B-B14F-4D97-AF65-F5344CB8AC3E}">
        <p14:creationId xmlns:p14="http://schemas.microsoft.com/office/powerpoint/2010/main" xmlns="" val="348402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571335"/>
          </a:xfrm>
        </p:spPr>
        <p:txBody>
          <a:bodyPr>
            <a:normAutofit/>
          </a:bodyPr>
          <a:lstStyle/>
          <a:p>
            <a:r>
              <a:rPr lang="en-US" sz="3400" b="1" dirty="0"/>
              <a:t>What band is best suited for communicating via meteor scatter?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33 centimeters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6 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 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70 centimeters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T3C07 B 4-3</a:t>
            </a:r>
          </a:p>
        </p:txBody>
      </p:sp>
    </p:spTree>
    <p:extLst>
      <p:ext uri="{BB962C8B-B14F-4D97-AF65-F5344CB8AC3E}">
        <p14:creationId xmlns:p14="http://schemas.microsoft.com/office/powerpoint/2010/main" xmlns="" val="10248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571335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generally the best time for long-distance 10 meter band propagation via the F region?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From dawn to shortly after sunset during periods of high sunspot activity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From shortly after sunset to dawn during periods of high sunspot activity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From dawn to shortly after sunset during periods of low sunspot activity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From shortly after sunset to dawn during periods of low sunspot activity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T3C09 A 4-3</a:t>
            </a:r>
          </a:p>
        </p:txBody>
      </p:sp>
    </p:spTree>
    <p:extLst>
      <p:ext uri="{BB962C8B-B14F-4D97-AF65-F5344CB8AC3E}">
        <p14:creationId xmlns:p14="http://schemas.microsoft.com/office/powerpoint/2010/main" xmlns="" val="80399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571335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bands may provide long-distance communications via the ionosphere’s F region during the peak of the sunspot cycle?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6 and 10 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23 centimeters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70 centimeters and 1.25 meters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T3C10 A 4-3</a:t>
            </a:r>
          </a:p>
        </p:txBody>
      </p:sp>
    </p:spTree>
    <p:extLst>
      <p:ext uri="{BB962C8B-B14F-4D97-AF65-F5344CB8AC3E}">
        <p14:creationId xmlns:p14="http://schemas.microsoft.com/office/powerpoint/2010/main" xmlns="" val="42664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7F3ABE-F7BF-DE0F-AA15-6F12415E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Antenna and Radio Wave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35538A-1E9E-F25F-6C94-F3B8D6506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5033962"/>
          </a:xfrm>
        </p:spPr>
        <p:txBody>
          <a:bodyPr>
            <a:normAutofit/>
          </a:bodyPr>
          <a:lstStyle/>
          <a:p>
            <a:r>
              <a:rPr lang="en-US" dirty="0"/>
              <a:t>The antenna system …</a:t>
            </a:r>
          </a:p>
          <a:p>
            <a:pPr lvl="1"/>
            <a:r>
              <a:rPr lang="en-US" dirty="0"/>
              <a:t>Antenna: Transforms current into radio waves (transmit) and vice versa (receive)</a:t>
            </a:r>
          </a:p>
          <a:p>
            <a:pPr lvl="1"/>
            <a:r>
              <a:rPr lang="en-US" dirty="0"/>
              <a:t>Feed line: Connects your station to the antenna</a:t>
            </a:r>
          </a:p>
          <a:p>
            <a:pPr lvl="1"/>
            <a:r>
              <a:rPr lang="en-US" dirty="0"/>
              <a:t>Test and matching equipment: Allows you to monitor and optimize antenna system performance</a:t>
            </a:r>
          </a:p>
          <a:p>
            <a:r>
              <a:rPr lang="en-US" dirty="0"/>
              <a:t>For an antenna to do that job efficiently, its dimensions must be an appreciable fraction of the signal’s wavelength</a:t>
            </a:r>
          </a:p>
          <a:p>
            <a:r>
              <a:rPr lang="en-US" dirty="0"/>
              <a:t>The radio wave is an </a:t>
            </a:r>
            <a:r>
              <a:rPr lang="en-US" i="1" dirty="0">
                <a:solidFill>
                  <a:srgbClr val="DA3427"/>
                </a:solidFill>
              </a:rPr>
              <a:t>electromagnetic wave </a:t>
            </a:r>
            <a:r>
              <a:rPr lang="en-US" dirty="0"/>
              <a:t>that contains both electric and magnetic energy or fields created by the RF current</a:t>
            </a:r>
          </a:p>
          <a:p>
            <a:r>
              <a:rPr lang="en-US" dirty="0"/>
              <a:t>The electric and magnetic fields are at right angles to each other and oscillate at the same frequency as the RF current in the antenna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598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9FEB2-0DBA-0DE3-1863-61654FA6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Antenna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9B5E9-D0B4-8766-17CD-A7F9C8053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Element</a:t>
            </a:r>
            <a:r>
              <a:rPr lang="en-US" dirty="0"/>
              <a:t>: The conducting part or parts of an antenna designed to radiate or receive radio waves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Driven element</a:t>
            </a:r>
            <a:r>
              <a:rPr lang="en-US" dirty="0"/>
              <a:t>: The element supplied directly with power from the transmitter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Array</a:t>
            </a:r>
            <a:r>
              <a:rPr lang="en-US" dirty="0"/>
              <a:t>: An antenna with more than one element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Parasitic element</a:t>
            </a:r>
            <a:r>
              <a:rPr lang="en-US" dirty="0"/>
              <a:t>: Elements not connected directly to a feed line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Resonant</a:t>
            </a:r>
            <a:r>
              <a:rPr lang="en-US" dirty="0"/>
              <a:t>: An antenna is resonant when its feed point impedance has zero reactance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Feed point</a:t>
            </a:r>
            <a:r>
              <a:rPr lang="en-US" dirty="0"/>
              <a:t>: Where the transmitted energy enters the antenna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Radiation</a:t>
            </a:r>
            <a:r>
              <a:rPr lang="en-US" dirty="0"/>
              <a:t>: </a:t>
            </a:r>
            <a:r>
              <a:rPr lang="en-US" u="sng" dirty="0">
                <a:solidFill>
                  <a:srgbClr val="FF0000"/>
                </a:solidFill>
              </a:rPr>
              <a:t>NOT</a:t>
            </a:r>
            <a:r>
              <a:rPr lang="en-US" dirty="0"/>
              <a:t> radioactivity! An antenna emitting electromagnetic waves.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02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F6D052-8A99-08CF-D640-0EAC99FA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Waves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1BF09B-7FD7-CEFE-E5EC-708A44DBC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57110"/>
            <a:ext cx="7886700" cy="3965575"/>
          </a:xfrm>
        </p:spPr>
        <p:txBody>
          <a:bodyPr/>
          <a:lstStyle/>
          <a:p>
            <a:r>
              <a:rPr lang="en-US" dirty="0"/>
              <a:t>Electric and magnetic fields at right angles to each other, oscillating at the wave’s frequency</a:t>
            </a:r>
          </a:p>
          <a:p>
            <a:r>
              <a:rPr lang="en-US" dirty="0"/>
              <a:t>Spread out into space from the antenna</a:t>
            </a:r>
          </a:p>
          <a:p>
            <a:r>
              <a:rPr lang="en-US" dirty="0"/>
              <a:t>Created by AC current</a:t>
            </a:r>
          </a:p>
          <a:p>
            <a:r>
              <a:rPr lang="en-US" dirty="0"/>
              <a:t>Wave and current have the same frequency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297771F-695B-0C54-D47C-E9B2C711C213}"/>
              </a:ext>
            </a:extLst>
          </p:cNvPr>
          <p:cNvSpPr txBox="1"/>
          <p:nvPr/>
        </p:nvSpPr>
        <p:spPr>
          <a:xfrm>
            <a:off x="1100138" y="1453053"/>
            <a:ext cx="4743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DA3427"/>
                </a:solidFill>
              </a:rPr>
              <a:t>Radio waves are electromagnetic waves</a:t>
            </a:r>
          </a:p>
        </p:txBody>
      </p:sp>
    </p:spTree>
    <p:extLst>
      <p:ext uri="{BB962C8B-B14F-4D97-AF65-F5344CB8AC3E}">
        <p14:creationId xmlns:p14="http://schemas.microsoft.com/office/powerpoint/2010/main" xmlns="" val="234305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187FC5-00AA-18F2-84D6-22054E8E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 Polarization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964942-E51F-18D8-B270-E5699A465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Refers to the orientation of the radio wave’s electric field</a:t>
            </a:r>
          </a:p>
          <a:p>
            <a:pPr lvl="1"/>
            <a:r>
              <a:rPr lang="en-US" dirty="0"/>
              <a:t>Vertical or horizontal – determined by elements</a:t>
            </a:r>
          </a:p>
          <a:p>
            <a:pPr lvl="1"/>
            <a:r>
              <a:rPr lang="en-US" dirty="0"/>
              <a:t>Can be circular if the orientation twists as the wave spreads through space</a:t>
            </a:r>
          </a:p>
          <a:p>
            <a:pPr lvl="1"/>
            <a:r>
              <a:rPr lang="en-US" dirty="0"/>
              <a:t>Combinations of polarization are called </a:t>
            </a:r>
            <a:r>
              <a:rPr lang="en-US" i="1" dirty="0">
                <a:solidFill>
                  <a:srgbClr val="DA3427"/>
                </a:solidFill>
              </a:rPr>
              <a:t>elliptical polarization </a:t>
            </a:r>
            <a:r>
              <a:rPr lang="en-US" dirty="0">
                <a:solidFill>
                  <a:schemeClr val="tx1"/>
                </a:solidFill>
              </a:rPr>
              <a:t>(both vertical and horizontal antennas are effective for receiving and transmitting on the HF bands where skip propagation is common)</a:t>
            </a:r>
          </a:p>
          <a:p>
            <a:r>
              <a:rPr lang="en-US" dirty="0"/>
              <a:t>When the polarizations of transmit and receive antennas aren’t aligned the same, the received signal can be dramatically reduced (less current is created in the antenna)</a:t>
            </a:r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Summary: Antenna and wave polarization must match for maximum reception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21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776530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0093AB-5897-C7A5-F6E2-706DF215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of 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E130FC-DDCC-82B5-C0A4-09F4DC482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6850"/>
            <a:ext cx="7886700" cy="52197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Radio energy can travel in a straight line from a transmitting antenna to a receiving antenna – called the </a:t>
            </a:r>
            <a:r>
              <a:rPr lang="en-US" i="1" dirty="0">
                <a:solidFill>
                  <a:srgbClr val="DA3427"/>
                </a:solidFill>
              </a:rPr>
              <a:t>direct path</a:t>
            </a:r>
          </a:p>
          <a:p>
            <a:r>
              <a:rPr lang="en-US" dirty="0"/>
              <a:t>There is some attenuation of the signal as the radio wave travels due to spreading out</a:t>
            </a:r>
          </a:p>
          <a:p>
            <a:r>
              <a:rPr lang="en-US" dirty="0"/>
              <a:t>This is the primary propagation mode for VHF and UHF signals</a:t>
            </a:r>
          </a:p>
          <a:p>
            <a:r>
              <a:rPr lang="en-US" dirty="0"/>
              <a:t>Radio waves can be reflected by any sudden change in the path they are traveling, such as a building, hill, or even weather-related changes in the atmosphere</a:t>
            </a:r>
          </a:p>
          <a:p>
            <a:r>
              <a:rPr lang="en-US" dirty="0"/>
              <a:t>Vegetation can also absorb VHF and UHF radio waves</a:t>
            </a:r>
          </a:p>
          <a:p>
            <a:r>
              <a:rPr lang="en-US" dirty="0"/>
              <a:t>Precipitation such as fog and rain can absorb microwave and UHF radio waves although it has little effect at HF and on the lower VHF Bands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026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What happens when antennas at opposite ends of a VHF or UHF line of sight radio link are not using the same polarization?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modulation sidebands might become inverted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Received signal strength is reduced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Signals have an echo effect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Nothing significant will happen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T3A04 B 4-5</a:t>
            </a:r>
          </a:p>
        </p:txBody>
      </p:sp>
    </p:spTree>
    <p:extLst>
      <p:ext uri="{BB962C8B-B14F-4D97-AF65-F5344CB8AC3E}">
        <p14:creationId xmlns:p14="http://schemas.microsoft.com/office/powerpoint/2010/main" xmlns="" val="27396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results from the fact that signals propagated by the ionosphere are elliptically polarized?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Digital modes are unusable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Either vertically or horizontally polarized antennas may be used for transmission or reception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FM voice is unusable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Both the transmitting and receiving antennas must be of the same polarization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T3A09 B 4-5</a:t>
            </a:r>
          </a:p>
        </p:txBody>
      </p:sp>
    </p:spTree>
    <p:extLst>
      <p:ext uri="{BB962C8B-B14F-4D97-AF65-F5344CB8AC3E}">
        <p14:creationId xmlns:p14="http://schemas.microsoft.com/office/powerpoint/2010/main" xmlns="" val="75997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relationship between the electric and magnetic fields of an electromagnetic wave?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They travel at different speeds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are in parallel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revolve in opposite directions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They are at right angles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T3B01 D 4-5</a:t>
            </a:r>
          </a:p>
        </p:txBody>
      </p:sp>
    </p:spTree>
    <p:extLst>
      <p:ext uri="{BB962C8B-B14F-4D97-AF65-F5344CB8AC3E}">
        <p14:creationId xmlns:p14="http://schemas.microsoft.com/office/powerpoint/2010/main" xmlns="" val="303431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property of a radio wave defines its polarization?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orientation of the electric field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orientation of the magnetic field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ratio of the energy in the magnetic field to the energy in the electric field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ratio of the velocity to the wavelength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T3B02 A 4-5</a:t>
            </a:r>
          </a:p>
        </p:txBody>
      </p:sp>
    </p:spTree>
    <p:extLst>
      <p:ext uri="{BB962C8B-B14F-4D97-AF65-F5344CB8AC3E}">
        <p14:creationId xmlns:p14="http://schemas.microsoft.com/office/powerpoint/2010/main" xmlns="" val="383006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are the two components of a radio wave?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Impedance and reactance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Voltage and current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Electric and magnetic fields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Ionizing and non-ionizing radiation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T3B03 C 4-5</a:t>
            </a:r>
          </a:p>
        </p:txBody>
      </p:sp>
    </p:spTree>
    <p:extLst>
      <p:ext uri="{BB962C8B-B14F-4D97-AF65-F5344CB8AC3E}">
        <p14:creationId xmlns:p14="http://schemas.microsoft.com/office/powerpoint/2010/main" xmlns="" val="162961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9AD021-A9EA-88E7-A102-333F84EF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Antenna (Some Vocabulary)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1A2C9E-9A10-B84D-7C5C-EFEF5D5D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Gain</a:t>
            </a:r>
            <a:r>
              <a:rPr lang="en-US" dirty="0"/>
              <a:t>: Apparent increase in power in a particular direction by focusing radiation in that direction. Measured in decibels (dB).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Isotropic</a:t>
            </a:r>
            <a:r>
              <a:rPr lang="en-US" dirty="0"/>
              <a:t>: Equal radiation in all directions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Omnidirectional</a:t>
            </a:r>
            <a:r>
              <a:rPr lang="en-US" dirty="0"/>
              <a:t>: No preferred horizontal direction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Directional</a:t>
            </a:r>
            <a:r>
              <a:rPr lang="en-US" dirty="0"/>
              <a:t>: Antenna that focuses radiation in specific 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52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6465F-9D14-C367-A6D8-A461F7607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86700" cy="876300"/>
          </a:xfrm>
        </p:spPr>
        <p:txBody>
          <a:bodyPr/>
          <a:lstStyle/>
          <a:p>
            <a:r>
              <a:rPr lang="en-US" dirty="0"/>
              <a:t>Antenna Radiation Patterns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E00158F-2E94-EF2B-EF52-016D48F88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02" y="876302"/>
            <a:ext cx="7636148" cy="59257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9113748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D631A-F8B4-81F1-C593-8887256B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Antenna Radiation Patterns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86E9-542C-B91A-FB5A-357447B89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6001"/>
            <a:ext cx="7886700" cy="3890962"/>
          </a:xfrm>
        </p:spPr>
        <p:txBody>
          <a:bodyPr>
            <a:normAutofit/>
          </a:bodyPr>
          <a:lstStyle/>
          <a:p>
            <a:r>
              <a:rPr lang="en-US" dirty="0"/>
              <a:t>Radiation patterns are a way of visualizing antenna performance</a:t>
            </a:r>
          </a:p>
          <a:p>
            <a:r>
              <a:rPr lang="en-US" dirty="0"/>
              <a:t>The further the line is from the center of the graph, the stronger the signal at that point</a:t>
            </a:r>
          </a:p>
          <a:p>
            <a:r>
              <a:rPr lang="en-US" dirty="0"/>
              <a:t>Graphs calibrated in dB</a:t>
            </a:r>
          </a:p>
          <a:p>
            <a:r>
              <a:rPr lang="en-US" dirty="0"/>
              <a:t>Most common type of radiation pattern is an </a:t>
            </a:r>
            <a:r>
              <a:rPr lang="en-US" i="1" dirty="0">
                <a:solidFill>
                  <a:srgbClr val="DA3427"/>
                </a:solidFill>
              </a:rPr>
              <a:t>azimuthal pattern </a:t>
            </a:r>
            <a:r>
              <a:rPr lang="en-US" dirty="0"/>
              <a:t>that shows the antenna’s gain in horizontal directions around the antenna</a:t>
            </a:r>
          </a:p>
          <a:p>
            <a:r>
              <a:rPr lang="en-US" dirty="0"/>
              <a:t>An </a:t>
            </a:r>
            <a:r>
              <a:rPr lang="en-US" i="1" dirty="0">
                <a:solidFill>
                  <a:srgbClr val="DA3427"/>
                </a:solidFill>
              </a:rPr>
              <a:t>elevation pattern </a:t>
            </a:r>
            <a:r>
              <a:rPr lang="en-US" dirty="0"/>
              <a:t>shows the strength of the radiated energy in vertical directions as if the antenna is viewed from the side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CC8BE9-94D4-663C-06A1-3B5E937D3796}"/>
              </a:ext>
            </a:extLst>
          </p:cNvPr>
          <p:cNvSpPr txBox="1"/>
          <p:nvPr/>
        </p:nvSpPr>
        <p:spPr>
          <a:xfrm>
            <a:off x="2043113" y="158460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427"/>
                </a:solidFill>
              </a:rPr>
              <a:t>(from previous screen)</a:t>
            </a:r>
          </a:p>
        </p:txBody>
      </p:sp>
    </p:spTree>
    <p:extLst>
      <p:ext uri="{BB962C8B-B14F-4D97-AF65-F5344CB8AC3E}">
        <p14:creationId xmlns:p14="http://schemas.microsoft.com/office/powerpoint/2010/main" xmlns="" val="258568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96414-8E9C-1A85-4912-0BFFC87F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082675"/>
          </a:xfrm>
        </p:spPr>
        <p:txBody>
          <a:bodyPr/>
          <a:lstStyle/>
          <a:p>
            <a:r>
              <a:rPr lang="en-US" dirty="0"/>
              <a:t>Radiation Pattern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DE1016-645E-8233-6979-AC26D6778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1"/>
            <a:ext cx="7886700" cy="5276849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Nulls</a:t>
            </a:r>
            <a:r>
              <a:rPr lang="en-US" dirty="0"/>
              <a:t>: Directions of minimum gain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Lobes</a:t>
            </a:r>
            <a:r>
              <a:rPr lang="en-US" dirty="0"/>
              <a:t>: Regions between nulls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Main lobe</a:t>
            </a:r>
            <a:r>
              <a:rPr lang="en-US" dirty="0"/>
              <a:t>: Lobe with highest gain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Side lobe</a:t>
            </a:r>
            <a:r>
              <a:rPr lang="en-US" dirty="0"/>
              <a:t>: Any lobe other than the main lobe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Forward gain</a:t>
            </a:r>
            <a:r>
              <a:rPr lang="en-US" dirty="0"/>
              <a:t>: Gain in the direction assigned as forward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Azimuth pattern</a:t>
            </a:r>
            <a:r>
              <a:rPr lang="en-US" dirty="0"/>
              <a:t>: Radiation pattern showing gain in all horizontal directions around the antenna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Elevation pattern</a:t>
            </a:r>
            <a:r>
              <a:rPr lang="en-US" dirty="0"/>
              <a:t>: Radiation pattern showing gain at all vertical angles from the antenna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Often restricted to angles above horizontal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Front-to-back ratio</a:t>
            </a:r>
            <a:r>
              <a:rPr lang="en-US" dirty="0"/>
              <a:t>: Ratio of forward gain to gain in the opposite direction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Front-to-side ratio</a:t>
            </a:r>
            <a:r>
              <a:rPr lang="en-US" dirty="0"/>
              <a:t>: Ratio of forward gain to gain at right angles to the forward direction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64801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AEF70A-9B21-9719-05C8-AB2E0F5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Decibel (dB</a:t>
            </a:r>
            <a:r>
              <a:rPr lang="en-US" dirty="0">
                <a:solidFill>
                  <a:srgbClr val="DA3427"/>
                </a:solidFill>
              </a:rPr>
              <a:t>*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BFC8F6-E79B-BE82-77BA-C4D6639E9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27475"/>
          </a:xfrm>
        </p:spPr>
        <p:txBody>
          <a:bodyPr>
            <a:normAutofit/>
          </a:bodyPr>
          <a:lstStyle/>
          <a:p>
            <a:r>
              <a:rPr lang="en-US" dirty="0"/>
              <a:t>A ratio expressed as a power of 10 to make large numbers easier to work with</a:t>
            </a:r>
          </a:p>
          <a:p>
            <a:r>
              <a:rPr lang="en-US" dirty="0"/>
              <a:t>Decibel measures the ratio of two quantities as a power of 10</a:t>
            </a:r>
          </a:p>
          <a:p>
            <a:pPr lvl="1"/>
            <a:r>
              <a:rPr lang="en-US" dirty="0"/>
              <a:t>dB = 10 log (power ratio)</a:t>
            </a:r>
          </a:p>
          <a:p>
            <a:pPr lvl="1"/>
            <a:r>
              <a:rPr lang="en-US" dirty="0"/>
              <a:t>dB = 20 log (voltage ratio)</a:t>
            </a:r>
          </a:p>
          <a:p>
            <a:r>
              <a:rPr lang="en-US" dirty="0"/>
              <a:t>Positive values in dB indicate ratios &gt; 1 and negative values of dB are for ratios &lt; 1</a:t>
            </a:r>
          </a:p>
          <a:p>
            <a:r>
              <a:rPr lang="en-US" dirty="0"/>
              <a:t>Antenna gain is discussed in terms of dB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935980F-FBC5-C151-35D2-F12980887ECA}"/>
              </a:ext>
            </a:extLst>
          </p:cNvPr>
          <p:cNvSpPr txBox="1"/>
          <p:nvPr/>
        </p:nvSpPr>
        <p:spPr>
          <a:xfrm>
            <a:off x="3057525" y="6031211"/>
            <a:ext cx="398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427"/>
                </a:solidFill>
              </a:rPr>
              <a:t>*</a:t>
            </a:r>
            <a:r>
              <a:rPr lang="en-US" sz="2400" i="1" dirty="0"/>
              <a:t> Pronounced “dee-bee”</a:t>
            </a:r>
          </a:p>
        </p:txBody>
      </p:sp>
    </p:spTree>
    <p:extLst>
      <p:ext uri="{BB962C8B-B14F-4D97-AF65-F5344CB8AC3E}">
        <p14:creationId xmlns:p14="http://schemas.microsoft.com/office/powerpoint/2010/main" xmlns="" val="297692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0EC3E-970C-E261-C488-E2FDB74F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048BEB-CDDE-8E58-D83A-DDED904B8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lower HF frequencies radio waves can follow the Earth’s surface</a:t>
            </a:r>
          </a:p>
          <a:p>
            <a:r>
              <a:rPr lang="en-US" dirty="0"/>
              <a:t>These waves will travel beyond the range of line-of-sight</a:t>
            </a:r>
          </a:p>
          <a:p>
            <a:r>
              <a:rPr lang="en-US" dirty="0"/>
              <a:t>Range of a few hundred miles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781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0188832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antenna gain?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additional power that is added to the transmitter power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additional power that is required in the antenna when transmitting on a higher frequency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increase in signal strength in a specified direction compared to a reference antenna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increase in impedance on receive or transmit compared to a reference antenna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T9A11 C 4-7</a:t>
            </a:r>
          </a:p>
        </p:txBody>
      </p:sp>
    </p:spTree>
    <p:extLst>
      <p:ext uri="{BB962C8B-B14F-4D97-AF65-F5344CB8AC3E}">
        <p14:creationId xmlns:p14="http://schemas.microsoft.com/office/powerpoint/2010/main" xmlns="" val="9620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decibel value most closely represents a power increase from 5 watts to 10 watts?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2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3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10 dB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T5B09 B 4-8</a:t>
            </a:r>
          </a:p>
        </p:txBody>
      </p:sp>
    </p:spTree>
    <p:extLst>
      <p:ext uri="{BB962C8B-B14F-4D97-AF65-F5344CB8AC3E}">
        <p14:creationId xmlns:p14="http://schemas.microsoft.com/office/powerpoint/2010/main" xmlns="" val="170889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decibel value most closely represents a power decrease from 12 watts to 3 watts?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–1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–3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–6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–9 dB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T5B10 C 4-8</a:t>
            </a:r>
          </a:p>
        </p:txBody>
      </p:sp>
    </p:spTree>
    <p:extLst>
      <p:ext uri="{BB962C8B-B14F-4D97-AF65-F5344CB8AC3E}">
        <p14:creationId xmlns:p14="http://schemas.microsoft.com/office/powerpoint/2010/main" xmlns="" val="358211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decibel value represents a power increase from 20 watts to 200 watts?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10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18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28 dB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T5B11 A 4-8</a:t>
            </a:r>
          </a:p>
        </p:txBody>
      </p:sp>
    </p:spTree>
    <p:extLst>
      <p:ext uri="{BB962C8B-B14F-4D97-AF65-F5344CB8AC3E}">
        <p14:creationId xmlns:p14="http://schemas.microsoft.com/office/powerpoint/2010/main" xmlns="" val="41553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1E329E-6554-8F72-6293-5272054F1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Lines &amp; SWR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C07C32-680C-D62F-E673-30E17A021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02187"/>
          </a:xfrm>
        </p:spPr>
        <p:txBody>
          <a:bodyPr>
            <a:normAutofit/>
          </a:bodyPr>
          <a:lstStyle/>
          <a:p>
            <a:r>
              <a:rPr lang="en-US" dirty="0"/>
              <a:t>The purpose of the feed line is to get RF power from your station to the antenna</a:t>
            </a:r>
          </a:p>
          <a:p>
            <a:r>
              <a:rPr lang="en-US" dirty="0"/>
              <a:t>Basic feed line types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Coaxial cable</a:t>
            </a:r>
            <a:r>
              <a:rPr lang="en-US" dirty="0"/>
              <a:t> (coax)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Open-wire line</a:t>
            </a:r>
            <a:r>
              <a:rPr lang="en-US" dirty="0"/>
              <a:t> (OWL) also called </a:t>
            </a:r>
            <a:r>
              <a:rPr lang="en-US" i="1" dirty="0">
                <a:solidFill>
                  <a:srgbClr val="0000FF"/>
                </a:solidFill>
              </a:rPr>
              <a:t>ladder line</a:t>
            </a:r>
            <a:r>
              <a:rPr lang="en-US" dirty="0"/>
              <a:t> or window line</a:t>
            </a:r>
          </a:p>
          <a:p>
            <a:r>
              <a:rPr lang="en-US" dirty="0"/>
              <a:t>Power lost as heat in the feed line is called loss and it increases with frequency</a:t>
            </a:r>
          </a:p>
          <a:p>
            <a:r>
              <a:rPr lang="en-US" dirty="0"/>
              <a:t>Feed lines used at radio frequencies use special materials and construction methods to minimize power being dissipated as heat by </a:t>
            </a:r>
            <a:r>
              <a:rPr lang="en-US" i="1" dirty="0">
                <a:solidFill>
                  <a:srgbClr val="DA3427"/>
                </a:solidFill>
              </a:rPr>
              <a:t>feed line loss </a:t>
            </a:r>
            <a:r>
              <a:rPr lang="en-US" dirty="0"/>
              <a:t>and to avoid signals leaking in or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732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AECD0E-1DFB-233B-DDD7-A1A6AD920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Line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E1D353-F057-FC24-CAB1-B3B0AFC4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Center conductor</a:t>
            </a:r>
            <a:r>
              <a:rPr lang="en-US" dirty="0"/>
              <a:t>: Central wire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Dielectric</a:t>
            </a:r>
            <a:r>
              <a:rPr lang="en-US" dirty="0"/>
              <a:t>: Insulation surrounding center conductor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Shield</a:t>
            </a:r>
            <a:r>
              <a:rPr lang="en-US" dirty="0"/>
              <a:t>: Braid or foil surrounding dielectric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Jacket</a:t>
            </a:r>
            <a:r>
              <a:rPr lang="en-US" dirty="0"/>
              <a:t>: Protective outer plastic coating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Forward (reflected) power</a:t>
            </a:r>
            <a:r>
              <a:rPr lang="en-US" dirty="0"/>
              <a:t>: RF power traveling toward (away from) a load such as an antenna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0010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6F8466-FE40-DA79-4B13-E211A77E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86700" cy="952500"/>
          </a:xfrm>
        </p:spPr>
        <p:txBody>
          <a:bodyPr/>
          <a:lstStyle/>
          <a:p>
            <a:r>
              <a:rPr lang="en-US" altLang="en-US" sz="4400" dirty="0"/>
              <a:t>Coaxial Cable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8F2C941-4AED-95AB-32B9-8FE98C98E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91" y="952501"/>
            <a:ext cx="4204629" cy="28241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46BEF8F-7EBF-F8C3-7B36-38FE08ECA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952502"/>
            <a:ext cx="4485237" cy="28240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E729B23-2F63-FE9B-93FA-9EBD5554D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53" y="3866681"/>
            <a:ext cx="3910670" cy="29913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E88DED3-4E9C-4CC9-120D-5C1521B51C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886188"/>
            <a:ext cx="4308747" cy="28724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7673422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5B564D-5DC9-1888-4F1F-B58ED609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Coaxial Cable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48D7A2-ED79-771A-11D1-7D72A4E41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/>
          </a:bodyPr>
          <a:lstStyle/>
          <a:p>
            <a:r>
              <a:rPr lang="en-US" dirty="0"/>
              <a:t>Most common feed line</a:t>
            </a:r>
          </a:p>
          <a:p>
            <a:r>
              <a:rPr lang="en-US" dirty="0"/>
              <a:t>Easy to use</a:t>
            </a:r>
          </a:p>
          <a:p>
            <a:r>
              <a:rPr lang="en-US" dirty="0"/>
              <a:t>Carries the radio signal on the surface of the center conductor and the inside surface of the shield</a:t>
            </a:r>
          </a:p>
          <a:p>
            <a:pPr lvl="1"/>
            <a:r>
              <a:rPr lang="en-US" dirty="0"/>
              <a:t>Not affected by nearby materials</a:t>
            </a:r>
          </a:p>
          <a:p>
            <a:r>
              <a:rPr lang="en-US" dirty="0"/>
              <a:t>Has higher loss than open-wire line at most frequencies</a:t>
            </a:r>
          </a:p>
          <a:p>
            <a:r>
              <a:rPr lang="en-US" dirty="0"/>
              <a:t>Air-insulated </a:t>
            </a:r>
            <a:r>
              <a:rPr lang="en-US" i="1" dirty="0">
                <a:solidFill>
                  <a:srgbClr val="0000FF"/>
                </a:solidFill>
              </a:rPr>
              <a:t>hard line </a:t>
            </a:r>
            <a:r>
              <a:rPr lang="en-US" dirty="0"/>
              <a:t>has lowest loss (but, limits the amount of bending)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86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161E9-F08D-A177-CE65-95CC428C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7886700" cy="1325563"/>
          </a:xfrm>
        </p:spPr>
        <p:txBody>
          <a:bodyPr/>
          <a:lstStyle/>
          <a:p>
            <a:r>
              <a:rPr lang="en-US" dirty="0"/>
              <a:t>Open-Wire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31A5B2-5C38-A48D-F3D2-3A5DF6E94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2" y="1504950"/>
            <a:ext cx="4260795" cy="51625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Lighter and less expensive than coax</a:t>
            </a:r>
          </a:p>
          <a:p>
            <a:r>
              <a:rPr lang="en-US" dirty="0"/>
              <a:t>Lower loss than coax at most frequencies</a:t>
            </a:r>
          </a:p>
          <a:p>
            <a:r>
              <a:rPr lang="en-US" dirty="0"/>
              <a:t>More difficult to use since it is affected by nearby materials</a:t>
            </a:r>
          </a:p>
          <a:p>
            <a:r>
              <a:rPr lang="en-US" dirty="0"/>
              <a:t>Requires impedance matching equipment to use with most transceivers</a:t>
            </a:r>
          </a:p>
          <a:p>
            <a:r>
              <a:rPr lang="en-US" dirty="0"/>
              <a:t>Open-wire feed lines cannot be buried or installed in metal conduits and must be kept clear of nearby conducting surfaces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C3A59EF-1F0B-A641-4179-4059F0ACB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008" y="1331912"/>
            <a:ext cx="4383962" cy="22304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66F033A-C649-2488-1293-83F282E4A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6" y="3840956"/>
            <a:ext cx="4388048" cy="19502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85442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092C72-8F22-9D92-F0BE-409E2969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Reflect, Refract, Diffract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F3E804-5054-E89C-68DF-1B3F1CB23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1690689"/>
            <a:ext cx="8386763" cy="48021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Radio waves are reflected by any conductive surface</a:t>
            </a:r>
          </a:p>
          <a:p>
            <a:pPr lvl="1"/>
            <a:r>
              <a:rPr lang="en-US" dirty="0"/>
              <a:t>Ground, water, buildings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Refraction</a:t>
            </a:r>
            <a:r>
              <a:rPr lang="en-US" dirty="0"/>
              <a:t> or bending occurs when waves encounter a medium having a different speed of light, such as water or an electrical feed line</a:t>
            </a:r>
          </a:p>
          <a:p>
            <a:r>
              <a:rPr lang="en-US" dirty="0"/>
              <a:t>By bending signals slightly back towards the ground, refraction counteracts the curvature of the Earth and allows signals to be received at distances beyond the visual horizon</a:t>
            </a:r>
          </a:p>
          <a:p>
            <a:pPr>
              <a:buClr>
                <a:schemeClr val="tx1"/>
              </a:buClr>
            </a:pPr>
            <a:r>
              <a:rPr lang="en-US" i="1" dirty="0">
                <a:solidFill>
                  <a:srgbClr val="DA3427"/>
                </a:solidFill>
              </a:rPr>
              <a:t>Knife edge diffraction</a:t>
            </a:r>
            <a:r>
              <a:rPr lang="en-US" dirty="0"/>
              <a:t>: Diffraction as waves travel past sharp edges of large objects</a:t>
            </a:r>
          </a:p>
        </p:txBody>
      </p:sp>
    </p:spTree>
    <p:extLst>
      <p:ext uri="{BB962C8B-B14F-4D97-AF65-F5344CB8AC3E}">
        <p14:creationId xmlns:p14="http://schemas.microsoft.com/office/powerpoint/2010/main" xmlns="" val="95381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91713F-5DFC-BE29-75F0-C5415D804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 Impedance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5FCFB-9DED-B61F-B8ED-12F1B9105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impedance presented to a wave traveling through a feed line</a:t>
            </a:r>
          </a:p>
          <a:p>
            <a:r>
              <a:rPr lang="en-US" dirty="0"/>
              <a:t>Given in ohms (Ω), symbolized as ZØ</a:t>
            </a:r>
          </a:p>
          <a:p>
            <a:r>
              <a:rPr lang="en-US" dirty="0"/>
              <a:t>Depends on how the feed line is constructed and what materials are used</a:t>
            </a:r>
          </a:p>
          <a:p>
            <a:pPr lvl="1"/>
            <a:r>
              <a:rPr lang="en-US" dirty="0"/>
              <a:t>Coax: 50 and 75 Ω</a:t>
            </a:r>
          </a:p>
          <a:p>
            <a:pPr lvl="1"/>
            <a:r>
              <a:rPr lang="en-US" dirty="0"/>
              <a:t>OWL: 300, 450, and 600 Ω</a:t>
            </a:r>
          </a:p>
          <a:p>
            <a:r>
              <a:rPr lang="en-US" dirty="0"/>
              <a:t>Most coaxial cable used in ham radio has a characteristic impedance of 50 Ω</a:t>
            </a:r>
          </a:p>
        </p:txBody>
      </p:sp>
    </p:spTree>
    <p:extLst>
      <p:ext uri="{BB962C8B-B14F-4D97-AF65-F5344CB8AC3E}">
        <p14:creationId xmlns:p14="http://schemas.microsoft.com/office/powerpoint/2010/main" xmlns="" val="53042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9FFE2-E7F8-06D2-9B2C-5D2CAA085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Wave Ratio (SWR)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E14A07-4F70-58FB-3932-13DDE4D8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antenna feed point and feed line impedances are not identical, some RF power is reflected back toward the transmitter</a:t>
            </a:r>
          </a:p>
          <a:p>
            <a:pPr lvl="1"/>
            <a:r>
              <a:rPr lang="en-US" dirty="0"/>
              <a:t>Called a </a:t>
            </a:r>
            <a:r>
              <a:rPr lang="en-US" i="1" dirty="0">
                <a:solidFill>
                  <a:srgbClr val="0000FF"/>
                </a:solidFill>
              </a:rPr>
              <a:t>mismatch</a:t>
            </a:r>
          </a:p>
          <a:p>
            <a:pPr lvl="1"/>
            <a:r>
              <a:rPr lang="en-US" dirty="0"/>
              <a:t>Forward and reflected waves create a pattern of </a:t>
            </a:r>
            <a:r>
              <a:rPr lang="en-US" i="1" dirty="0">
                <a:solidFill>
                  <a:srgbClr val="0000FF"/>
                </a:solidFill>
              </a:rPr>
              <a:t>standing waves </a:t>
            </a:r>
            <a:r>
              <a:rPr lang="en-US" dirty="0"/>
              <a:t>of voltage and current in the line</a:t>
            </a:r>
          </a:p>
          <a:p>
            <a:pPr lvl="1"/>
            <a:r>
              <a:rPr lang="en-US" dirty="0"/>
              <a:t>SWR is the ratio of standing wave max to min</a:t>
            </a:r>
          </a:p>
          <a:p>
            <a:r>
              <a:rPr lang="en-US" dirty="0"/>
              <a:t>Measured with an </a:t>
            </a:r>
            <a:r>
              <a:rPr lang="en-US" i="1" dirty="0">
                <a:solidFill>
                  <a:srgbClr val="0000FF"/>
                </a:solidFill>
              </a:rPr>
              <a:t>SWR meter </a:t>
            </a:r>
            <a:r>
              <a:rPr lang="en-US" dirty="0"/>
              <a:t>or </a:t>
            </a:r>
            <a:r>
              <a:rPr lang="en-US" i="1" dirty="0">
                <a:solidFill>
                  <a:srgbClr val="0000FF"/>
                </a:solidFill>
              </a:rPr>
              <a:t>SWR bridge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217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6EC304-2B46-958A-1761-4403F97B5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3625"/>
          </a:xfrm>
        </p:spPr>
        <p:txBody>
          <a:bodyPr/>
          <a:lstStyle/>
          <a:p>
            <a:r>
              <a:rPr lang="en-US" dirty="0"/>
              <a:t>SWR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C3E2C1-7679-AD46-1A2B-BCF7B6EFF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8750"/>
            <a:ext cx="8058150" cy="5429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Reflected power is re-reflected at the transmitter and bounces back and forth</a:t>
            </a:r>
          </a:p>
          <a:p>
            <a:pPr lvl="1"/>
            <a:r>
              <a:rPr lang="en-US" dirty="0"/>
              <a:t>Some RF power is lost as </a:t>
            </a:r>
            <a:r>
              <a:rPr lang="en-US" i="1" dirty="0">
                <a:solidFill>
                  <a:srgbClr val="DA3427"/>
                </a:solidFill>
              </a:rPr>
              <a:t>heat</a:t>
            </a:r>
            <a:r>
              <a:rPr lang="en-US" dirty="0"/>
              <a:t> on each trip back and forth through the feed line</a:t>
            </a:r>
          </a:p>
          <a:p>
            <a:pPr lvl="1"/>
            <a:r>
              <a:rPr lang="en-US" dirty="0"/>
              <a:t>All RF power is eventually lost as heat or transferred to the antenna or load</a:t>
            </a:r>
          </a:p>
          <a:p>
            <a:r>
              <a:rPr lang="en-US" dirty="0"/>
              <a:t>High SWR means more reflections and more loss of RF power (less transferred to the antenna or load)</a:t>
            </a:r>
          </a:p>
          <a:p>
            <a:r>
              <a:rPr lang="en-US" dirty="0"/>
              <a:t>SWR equals the ratio of feed point (or </a:t>
            </a:r>
            <a:r>
              <a:rPr lang="en-US" i="1" dirty="0">
                <a:solidFill>
                  <a:srgbClr val="0000FF"/>
                </a:solidFill>
              </a:rPr>
              <a:t>load</a:t>
            </a:r>
            <a:r>
              <a:rPr lang="en-US" dirty="0"/>
              <a:t>) and feed line impedance, whichever is greater than 1 (SWR always greater than 1:1)</a:t>
            </a:r>
          </a:p>
          <a:p>
            <a:r>
              <a:rPr lang="en-US" dirty="0"/>
              <a:t>What is an acceptable SWR?</a:t>
            </a:r>
          </a:p>
          <a:p>
            <a:pPr lvl="1"/>
            <a:r>
              <a:rPr lang="en-US" dirty="0"/>
              <a:t>1:1 SWR is perfect – no power reflected</a:t>
            </a:r>
          </a:p>
          <a:p>
            <a:pPr lvl="1"/>
            <a:r>
              <a:rPr lang="en-US" dirty="0"/>
              <a:t>Up to 2:1 SWR is normal</a:t>
            </a:r>
          </a:p>
          <a:p>
            <a:pPr lvl="1"/>
            <a:r>
              <a:rPr lang="en-US" dirty="0"/>
              <a:t>Modern radios lower transmitter output power for protection when SWR is above 2:1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96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F90981-E676-15C6-3935-A3956372A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B291EF-6510-3E57-0D6E-5BB5FEE93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SWR above 3:1 is considered high in most cases</a:t>
            </a:r>
          </a:p>
          <a:p>
            <a:r>
              <a:rPr lang="en-US" dirty="0"/>
              <a:t>Erratic SWR readings may indicate a faulty feed line, faulty feed line connectors, or a faulty antenna</a:t>
            </a:r>
          </a:p>
          <a:p>
            <a:r>
              <a:rPr lang="en-US" dirty="0"/>
              <a:t>High SWR can be corrected by </a:t>
            </a:r>
          </a:p>
          <a:p>
            <a:pPr lvl="1"/>
            <a:r>
              <a:rPr lang="en-US" dirty="0"/>
              <a:t>Tuning or adjusting the antenna </a:t>
            </a:r>
          </a:p>
          <a:p>
            <a:pPr lvl="1"/>
            <a:r>
              <a:rPr lang="en-US" dirty="0"/>
              <a:t>With impedance matching equipment at the transmitter</a:t>
            </a:r>
          </a:p>
          <a:p>
            <a:pPr lvl="1"/>
            <a:r>
              <a:rPr lang="en-US" dirty="0"/>
              <a:t>Called an </a:t>
            </a:r>
            <a:r>
              <a:rPr lang="en-US" i="1" dirty="0">
                <a:solidFill>
                  <a:srgbClr val="0000FF"/>
                </a:solidFill>
              </a:rPr>
              <a:t>antenna tuner</a:t>
            </a:r>
            <a:r>
              <a:rPr lang="en-US" dirty="0"/>
              <a:t> or </a:t>
            </a:r>
            <a:r>
              <a:rPr lang="en-US" i="1" dirty="0">
                <a:solidFill>
                  <a:srgbClr val="0000FF"/>
                </a:solidFill>
              </a:rPr>
              <a:t>transmatch</a:t>
            </a:r>
          </a:p>
          <a:p>
            <a:r>
              <a:rPr lang="en-US" u="sng" dirty="0">
                <a:uFill>
                  <a:solidFill>
                    <a:srgbClr val="DA3427"/>
                  </a:solidFill>
                </a:uFill>
              </a:rPr>
              <a:t>Does not change SWR in the feed line</a:t>
            </a:r>
          </a:p>
        </p:txBody>
      </p:sp>
    </p:spTree>
    <p:extLst>
      <p:ext uri="{BB962C8B-B14F-4D97-AF65-F5344CB8AC3E}">
        <p14:creationId xmlns:p14="http://schemas.microsoft.com/office/powerpoint/2010/main" xmlns="" val="111704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7326960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happens to power lost in a feed line?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It increases the SWR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radiated as harmonics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converted into heat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distorts the signal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T7C07 C 4-9</a:t>
            </a:r>
          </a:p>
        </p:txBody>
      </p:sp>
    </p:spTree>
    <p:extLst>
      <p:ext uri="{BB962C8B-B14F-4D97-AF65-F5344CB8AC3E}">
        <p14:creationId xmlns:p14="http://schemas.microsoft.com/office/powerpoint/2010/main" xmlns="" val="40106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the most common impedance of coaxial cables used in amateur radio?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8 ohms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50 ohms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600 ohms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ohms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T9B02 B 4-9</a:t>
            </a:r>
          </a:p>
        </p:txBody>
      </p:sp>
    </p:spTree>
    <p:extLst>
      <p:ext uri="{BB962C8B-B14F-4D97-AF65-F5344CB8AC3E}">
        <p14:creationId xmlns:p14="http://schemas.microsoft.com/office/powerpoint/2010/main" xmlns="" val="164320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is coaxial cable the most common feed line for amateur radio antenna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It is easy to use and requires few special installation considerations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has less loss than any other type of feed 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can handle more power than any other type of feed 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less expensive than any other type of feed 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T9B03 A 4-9</a:t>
            </a:r>
          </a:p>
        </p:txBody>
      </p:sp>
    </p:spTree>
    <p:extLst>
      <p:ext uri="{BB962C8B-B14F-4D97-AF65-F5344CB8AC3E}">
        <p14:creationId xmlns:p14="http://schemas.microsoft.com/office/powerpoint/2010/main" xmlns="" val="224555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happens as the frequency of a signal in coaxial cable is increased?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characteristic impedance decreases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loss decreases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characteristic impedance increases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loss increases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T9B05 D 4-9</a:t>
            </a:r>
          </a:p>
        </p:txBody>
      </p:sp>
    </p:spTree>
    <p:extLst>
      <p:ext uri="{BB962C8B-B14F-4D97-AF65-F5344CB8AC3E}">
        <p14:creationId xmlns:p14="http://schemas.microsoft.com/office/powerpoint/2010/main" xmlns="" val="194034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types of feed line has the lowest loss at VHF and UHF?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50-ohm flexible coax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Multi-conductor unbalanced cable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Air-insulated hardline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75-ohm flexible coax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T9B11 C 4-17</a:t>
            </a:r>
          </a:p>
        </p:txBody>
      </p:sp>
    </p:spTree>
    <p:extLst>
      <p:ext uri="{BB962C8B-B14F-4D97-AF65-F5344CB8AC3E}">
        <p14:creationId xmlns:p14="http://schemas.microsoft.com/office/powerpoint/2010/main" xmlns="" val="126546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408A08-7D8B-9449-BAE5-F403847B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E73E6B-3A21-8E58-1761-AAC53F5F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Radio signals arriving at a receiver after taking different paths from the transmitter</a:t>
            </a:r>
          </a:p>
          <a:p>
            <a:r>
              <a:rPr lang="en-US" dirty="0"/>
              <a:t>Results in irregular fading, even when reception is generally good</a:t>
            </a:r>
          </a:p>
          <a:p>
            <a:r>
              <a:rPr lang="en-US" dirty="0"/>
              <a:t>Because “dead spots” from multipath are usually spaced about ½-wavelength apart, VHF or UHF signals from a station in motion can take on a rapid variation in strength known as </a:t>
            </a:r>
            <a:r>
              <a:rPr lang="en-US" i="1" dirty="0">
                <a:solidFill>
                  <a:srgbClr val="DA3427"/>
                </a:solidFill>
              </a:rPr>
              <a:t>mobile flutter </a:t>
            </a:r>
            <a:r>
              <a:rPr lang="en-US" dirty="0"/>
              <a:t>or </a:t>
            </a:r>
            <a:r>
              <a:rPr lang="en-US" i="1" dirty="0">
                <a:solidFill>
                  <a:srgbClr val="DA3427"/>
                </a:solidFill>
              </a:rPr>
              <a:t>picket-fencing</a:t>
            </a:r>
          </a:p>
          <a:p>
            <a:r>
              <a:rPr lang="en-US" dirty="0"/>
              <a:t>Distortion caused by multipath can also cause VHF and UHF digital data signals to be received with a higher error rate, even though the signal may be strong</a:t>
            </a:r>
          </a:p>
        </p:txBody>
      </p:sp>
    </p:spTree>
    <p:extLst>
      <p:ext uri="{BB962C8B-B14F-4D97-AF65-F5344CB8AC3E}">
        <p14:creationId xmlns:p14="http://schemas.microsoft.com/office/powerpoint/2010/main" xmlns="" val="253336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Which of the following should be considered when selecting an accessory SWR meter?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frequency and power level at which the measurements will be made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distance that the meter will be located from the antenna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types of modulation being used at the station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T4A02 A 4-10</a:t>
            </a:r>
          </a:p>
        </p:txBody>
      </p:sp>
    </p:spTree>
    <p:extLst>
      <p:ext uri="{BB962C8B-B14F-4D97-AF65-F5344CB8AC3E}">
        <p14:creationId xmlns:p14="http://schemas.microsoft.com/office/powerpoint/2010/main" xmlns="" val="270587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reading on an SWR meter indicates a perfect impedance match between the antenna and the feed line?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50:50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Zero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1:1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Full Scale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T7C04 C 4-10</a:t>
            </a:r>
          </a:p>
        </p:txBody>
      </p:sp>
    </p:spTree>
    <p:extLst>
      <p:ext uri="{BB962C8B-B14F-4D97-AF65-F5344CB8AC3E}">
        <p14:creationId xmlns:p14="http://schemas.microsoft.com/office/powerpoint/2010/main" xmlns="" val="419183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Why do most solid-state transmitters reduce output power as SWR increases beyond a certain level?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To protect the output amplifier transistors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comply with FCC rules on spectral purity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Because power supplies cannot supply enough current at high SWR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To lower the SWR on the transmission 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T7C05 A 4-10</a:t>
            </a:r>
          </a:p>
        </p:txBody>
      </p:sp>
    </p:spTree>
    <p:extLst>
      <p:ext uri="{BB962C8B-B14F-4D97-AF65-F5344CB8AC3E}">
        <p14:creationId xmlns:p14="http://schemas.microsoft.com/office/powerpoint/2010/main" xmlns="" val="404909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does an SWR reading of 4:1 indicate?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Loss of -4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Good impedance match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Gain of +4 dB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Impedance mismatch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T7C06 D 4-10</a:t>
            </a:r>
          </a:p>
        </p:txBody>
      </p:sp>
    </p:spTree>
    <p:extLst>
      <p:ext uri="{BB962C8B-B14F-4D97-AF65-F5344CB8AC3E}">
        <p14:creationId xmlns:p14="http://schemas.microsoft.com/office/powerpoint/2010/main" xmlns="" val="396541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a benefit of low SWR?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Reduced television interference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Reduced signal loss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Less antenna wear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these choices are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T9B01 B 4-10</a:t>
            </a:r>
          </a:p>
        </p:txBody>
      </p:sp>
    </p:spTree>
    <p:extLst>
      <p:ext uri="{BB962C8B-B14F-4D97-AF65-F5344CB8AC3E}">
        <p14:creationId xmlns:p14="http://schemas.microsoft.com/office/powerpoint/2010/main" xmlns="" val="23552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can cause erratic changes in SWR?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Local thunderstorm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Loose connection in the antenna or feed 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Over-modulation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Overload from a strong local station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T9B09 B 4-10</a:t>
            </a:r>
          </a:p>
        </p:txBody>
      </p:sp>
    </p:spTree>
    <p:extLst>
      <p:ext uri="{BB962C8B-B14F-4D97-AF65-F5344CB8AC3E}">
        <p14:creationId xmlns:p14="http://schemas.microsoft.com/office/powerpoint/2010/main" xmlns="" val="347526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76FC-7F98-42B2-E27C-611B3920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6" y="365126"/>
            <a:ext cx="8224405" cy="1325563"/>
          </a:xfrm>
        </p:spPr>
        <p:txBody>
          <a:bodyPr>
            <a:normAutofit/>
          </a:bodyPr>
          <a:lstStyle/>
          <a:p>
            <a:r>
              <a:rPr lang="en-US" sz="3400" b="1" dirty="0"/>
              <a:t>What is standing wave ratio (SWR)?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0F9B5A-A353-DF51-C337-BD12B4E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6" y="2227407"/>
            <a:ext cx="8224405" cy="3799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measure of how well a load is matched to a transmission 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ratio of amplifier power output to input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transmitter efficiency ratio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 indication of the quality of your station’s ground connection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8BB73E-E005-9387-E864-50784335AE08}"/>
              </a:ext>
            </a:extLst>
          </p:cNvPr>
          <p:cNvSpPr txBox="1"/>
          <p:nvPr/>
        </p:nvSpPr>
        <p:spPr>
          <a:xfrm>
            <a:off x="290945" y="6317674"/>
            <a:ext cx="39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427"/>
                </a:solidFill>
              </a:rPr>
              <a:t>T9B12 A 4-9</a:t>
            </a:r>
          </a:p>
        </p:txBody>
      </p:sp>
    </p:spTree>
    <p:extLst>
      <p:ext uri="{BB962C8B-B14F-4D97-AF65-F5344CB8AC3E}">
        <p14:creationId xmlns:p14="http://schemas.microsoft.com/office/powerpoint/2010/main" xmlns="" val="241966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5D356A-141F-829E-652F-26F7E9C2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Tropospheric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19FF26-E57C-FAF7-AD38-69E09EBD3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Propagation at and above VHF frequencies are assisted by variations in the atmosphere</a:t>
            </a:r>
          </a:p>
          <a:p>
            <a:r>
              <a:rPr lang="en-US" dirty="0"/>
              <a:t>Variations such as weather fronts or temperature inversions create layers of air next to each other that have different characteristics</a:t>
            </a:r>
          </a:p>
          <a:p>
            <a:r>
              <a:rPr lang="en-US" dirty="0"/>
              <a:t>The layers form structures called ducts that can guide even microwave signals for long distances</a:t>
            </a:r>
          </a:p>
          <a:p>
            <a:r>
              <a:rPr lang="en-US" dirty="0"/>
              <a:t>Regularly used by amateurs to make VHF and UHF contacts that would otherwise be impossible by line-of-sight propagation (300 miles or more)</a:t>
            </a:r>
          </a:p>
        </p:txBody>
      </p:sp>
    </p:spTree>
    <p:extLst>
      <p:ext uri="{BB962C8B-B14F-4D97-AF65-F5344CB8AC3E}">
        <p14:creationId xmlns:p14="http://schemas.microsoft.com/office/powerpoint/2010/main" xmlns="" val="107168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12D13-C8CB-EC06-5931-0B40155B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2664981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DA3427"/>
                </a:solidFill>
              </a:rPr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5002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3671</Words>
  <Application>Microsoft Office PowerPoint</Application>
  <PresentationFormat>On-screen Show (4:3)</PresentationFormat>
  <Paragraphs>441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Slide 1</vt:lpstr>
      <vt:lpstr>Amateur Radio Technician Exam Prep Course</vt:lpstr>
      <vt:lpstr>Propagation</vt:lpstr>
      <vt:lpstr>Line of Sight</vt:lpstr>
      <vt:lpstr>Ground Wave</vt:lpstr>
      <vt:lpstr>Reflect, Refract, Diffract</vt:lpstr>
      <vt:lpstr>Multipath</vt:lpstr>
      <vt:lpstr>Tropospheric Propagation</vt:lpstr>
      <vt:lpstr>PRACTICE QUESTIONS</vt:lpstr>
      <vt:lpstr>Why do VHF signal strengths sometimes vary greatly when the antenna is moved only a few feet?</vt:lpstr>
      <vt:lpstr>What is the effect of vegetation on UHF and microwave signals?</vt:lpstr>
      <vt:lpstr>What is the meaning of the term “picket fencing”?</vt:lpstr>
      <vt:lpstr>What weather condition might decrease range at microwave frequencies?</vt:lpstr>
      <vt:lpstr>What is a likely cause of irregular fading of signals propagated by the ionosphere?</vt:lpstr>
      <vt:lpstr>What effect does multi-path propagation have on data transmissions?</vt:lpstr>
      <vt:lpstr>What is the effect of fog and rain on signals in the 10 meter and 6 meter bands?</vt:lpstr>
      <vt:lpstr>Which of the following effects may allow radio signals to travel beyond obstructions between the transmitting and receiving stations?</vt:lpstr>
      <vt:lpstr>What type of propagation is responsible for allowing over-the-horizon VHF and UHF communications to ranges of approximately 300 miles on a regular basis?</vt:lpstr>
      <vt:lpstr>What causes tropospheric ducting?</vt:lpstr>
      <vt:lpstr>Why is the radio horizon for VHF and UHF signals more distant than the visual horizon?</vt:lpstr>
      <vt:lpstr>The Ionosphere</vt:lpstr>
      <vt:lpstr>Ionosphere Layers</vt:lpstr>
      <vt:lpstr>Sunspot Cycle / Activity</vt:lpstr>
      <vt:lpstr>The Ionosphere – An RF Mirror</vt:lpstr>
      <vt:lpstr>Ionosphere (cont.)</vt:lpstr>
      <vt:lpstr>PRACTICE QUESTIONS</vt:lpstr>
      <vt:lpstr>Which region of the atmosphere can refract or bend HF and VHF radio waves?</vt:lpstr>
      <vt:lpstr>Why are simplex UHF signals rarely heard beyond their radio horizon?</vt:lpstr>
      <vt:lpstr>What is a characteristic of HF communication compared with communications on VHF and higher frequencies?</vt:lpstr>
      <vt:lpstr>What is a characteristic of VHF signals received via auroral backscatter?</vt:lpstr>
      <vt:lpstr>Which of the following types of propagation is most commonly associated with occasional strong signals on the 10, 6, and 2 meter bands from beyond the radio horizon?</vt:lpstr>
      <vt:lpstr>What band is best suited for communicating via meteor scatter?</vt:lpstr>
      <vt:lpstr>What is generally the best time for long-distance 10 meter band propagation via the F region?</vt:lpstr>
      <vt:lpstr>Which of the following bands may provide long-distance communications via the ionosphere’s F region during the peak of the sunspot cycle?</vt:lpstr>
      <vt:lpstr>Antenna and Radio Wave Basics</vt:lpstr>
      <vt:lpstr>Antenna Vocabulary</vt:lpstr>
      <vt:lpstr>Electromagnetic Waves</vt:lpstr>
      <vt:lpstr>Wave Polarization</vt:lpstr>
      <vt:lpstr>PRACTICE QUESTIONS</vt:lpstr>
      <vt:lpstr>What happens when antennas at opposite ends of a VHF or UHF line of sight radio link are not using the same polarization?</vt:lpstr>
      <vt:lpstr>Which of the following results from the fact that signals propagated by the ionosphere are elliptically polarized?</vt:lpstr>
      <vt:lpstr>What is the relationship between the electric and magnetic fields of an electromagnetic wave?</vt:lpstr>
      <vt:lpstr>What property of a radio wave defines its polarization?</vt:lpstr>
      <vt:lpstr>What are the two components of a radio wave?</vt:lpstr>
      <vt:lpstr>Antenna (Some Vocabulary)</vt:lpstr>
      <vt:lpstr>Antenna Radiation Patterns</vt:lpstr>
      <vt:lpstr>Antenna Radiation Patterns (cont.)</vt:lpstr>
      <vt:lpstr>Radiation Pattern Vocabulary</vt:lpstr>
      <vt:lpstr>The Decibel (dB*)</vt:lpstr>
      <vt:lpstr>PRACTICE QUESTIONS</vt:lpstr>
      <vt:lpstr>What is antenna gain?</vt:lpstr>
      <vt:lpstr>Which decibel value most closely represents a power increase from 5 watts to 10 watts?</vt:lpstr>
      <vt:lpstr>Which decibel value most closely represents a power decrease from 12 watts to 3 watts?</vt:lpstr>
      <vt:lpstr>Which decibel value represents a power increase from 20 watts to 200 watts?</vt:lpstr>
      <vt:lpstr>Feed Lines &amp; SWR</vt:lpstr>
      <vt:lpstr>Feed Line Vocabulary</vt:lpstr>
      <vt:lpstr>Coaxial Cable</vt:lpstr>
      <vt:lpstr>Coaxial Cable (cont.)</vt:lpstr>
      <vt:lpstr>Open-Wire Line</vt:lpstr>
      <vt:lpstr>Characteristic Impedance</vt:lpstr>
      <vt:lpstr>Standing Wave Ratio (SWR)</vt:lpstr>
      <vt:lpstr>SWR (cont.)</vt:lpstr>
      <vt:lpstr>SWR (cont.)</vt:lpstr>
      <vt:lpstr>PRACTICE QUESTIONS</vt:lpstr>
      <vt:lpstr>What happens to power lost in a feed line?</vt:lpstr>
      <vt:lpstr>What is the most common impedance of coaxial cables used in amateur radio?</vt:lpstr>
      <vt:lpstr>Why is coaxial cable the most common feed line for amateur radio antenna systems?</vt:lpstr>
      <vt:lpstr>What happens as the frequency of a signal in coaxial cable is increased?</vt:lpstr>
      <vt:lpstr>Which of the following types of feed line has the lowest loss at VHF and UHF?</vt:lpstr>
      <vt:lpstr>Which of the following should be considered when selecting an accessory SWR meter?</vt:lpstr>
      <vt:lpstr>What reading on an SWR meter indicates a perfect impedance match between the antenna and the feed line?</vt:lpstr>
      <vt:lpstr>Why do most solid-state transmitters reduce output power as SWR increases beyond a certain level?</vt:lpstr>
      <vt:lpstr>What does an SWR reading of 4:1 indicate?</vt:lpstr>
      <vt:lpstr>What is a benefit of low SWR?</vt:lpstr>
      <vt:lpstr>What can cause erratic changes in SWR?</vt:lpstr>
      <vt:lpstr>What is standing wave ratio (SWR)?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Kathy</cp:lastModifiedBy>
  <cp:revision>1</cp:revision>
  <dcterms:created xsi:type="dcterms:W3CDTF">2024-09-04T02:04:38Z</dcterms:created>
  <dcterms:modified xsi:type="dcterms:W3CDTF">2024-09-04T02:05:20Z</dcterms:modified>
</cp:coreProperties>
</file>