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11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7B8C70-33F3-4845-9858-0964C9CAA18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BF531-1E84-43F9-904F-8FF7A922859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7B8C70-33F3-4845-9858-0964C9CAA18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BF531-1E84-43F9-904F-8FF7A922859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7B8C70-33F3-4845-9858-0964C9CAA18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BF531-1E84-43F9-904F-8FF7A922859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7B8C70-33F3-4845-9858-0964C9CAA18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BF531-1E84-43F9-904F-8FF7A922859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7B8C70-33F3-4845-9858-0964C9CAA18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BF531-1E84-43F9-904F-8FF7A922859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7B8C70-33F3-4845-9858-0964C9CAA18E}"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BF531-1E84-43F9-904F-8FF7A922859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7B8C70-33F3-4845-9858-0964C9CAA18E}" type="datetimeFigureOut">
              <a:rPr lang="en-US" smtClean="0"/>
              <a:t>9/10/2024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CBF531-1E84-43F9-904F-8FF7A922859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7B8C70-33F3-4845-9858-0964C9CAA18E}" type="datetimeFigureOut">
              <a:rPr lang="en-US" smtClean="0"/>
              <a:t>9/10/2024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CBF531-1E84-43F9-904F-8FF7A922859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7B8C70-33F3-4845-9858-0964C9CAA18E}" type="datetimeFigureOut">
              <a:rPr lang="en-US" smtClean="0"/>
              <a:t>9/10/2024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CBF531-1E84-43F9-904F-8FF7A922859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7B8C70-33F3-4845-9858-0964C9CAA18E}"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BF531-1E84-43F9-904F-8FF7A922859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7B8C70-33F3-4845-9858-0964C9CAA18E}"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BF531-1E84-43F9-904F-8FF7A922859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7B8C70-33F3-4845-9858-0964C9CAA18E}" type="datetimeFigureOut">
              <a:rPr lang="en-US" smtClean="0"/>
              <a:t>9/10/2024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CBF531-1E84-43F9-904F-8FF7A922859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repeaterbook.com/" TargetMode="External"/><Relationship Id="rId2" Type="http://schemas.openxmlformats.org/officeDocument/2006/relationships/hyperlink" Target="http://www.arrl.org/"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176D22-3224-0BCB-9A6B-76706C5BB4FE}"/>
              </a:ext>
            </a:extLst>
          </p:cNvPr>
          <p:cNvSpPr>
            <a:spLocks noGrp="1"/>
          </p:cNvSpPr>
          <p:nvPr>
            <p:ph type="title"/>
          </p:nvPr>
        </p:nvSpPr>
        <p:spPr/>
        <p:txBody>
          <a:bodyPr/>
          <a:lstStyle/>
          <a:p>
            <a:r>
              <a:rPr lang="en-US" dirty="0"/>
              <a:t>Using Repeaters</a:t>
            </a:r>
          </a:p>
        </p:txBody>
      </p:sp>
      <p:sp>
        <p:nvSpPr>
          <p:cNvPr id="3" name="Content Placeholder 2">
            <a:extLst>
              <a:ext uri="{FF2B5EF4-FFF2-40B4-BE49-F238E27FC236}">
                <a16:creationId xmlns:a16="http://schemas.microsoft.com/office/drawing/2014/main" xmlns="" id="{41DEB918-C527-F26D-CA6E-9C18C4D16C74}"/>
              </a:ext>
            </a:extLst>
          </p:cNvPr>
          <p:cNvSpPr>
            <a:spLocks noGrp="1"/>
          </p:cNvSpPr>
          <p:nvPr>
            <p:ph idx="1"/>
          </p:nvPr>
        </p:nvSpPr>
        <p:spPr>
          <a:xfrm>
            <a:off x="628650" y="1825625"/>
            <a:ext cx="7886700" cy="4896017"/>
          </a:xfrm>
        </p:spPr>
        <p:txBody>
          <a:bodyPr>
            <a:normAutofit fontScale="85000" lnSpcReduction="20000"/>
          </a:bodyPr>
          <a:lstStyle/>
          <a:p>
            <a:r>
              <a:rPr lang="en-US" dirty="0"/>
              <a:t>Technicians commonly make contacts through </a:t>
            </a:r>
            <a:r>
              <a:rPr lang="en-US" i="1" dirty="0">
                <a:solidFill>
                  <a:srgbClr val="DA3427"/>
                </a:solidFill>
              </a:rPr>
              <a:t>repeaters</a:t>
            </a:r>
          </a:p>
          <a:p>
            <a:r>
              <a:rPr lang="en-US" dirty="0"/>
              <a:t>To find repeaters in your area, you’ll need a listing sorted by area …</a:t>
            </a:r>
          </a:p>
          <a:p>
            <a:pPr lvl="1"/>
            <a:r>
              <a:rPr lang="en-US" dirty="0"/>
              <a:t>ARRL Repeater Directory (</a:t>
            </a:r>
            <a:r>
              <a:rPr lang="en-US" dirty="0">
                <a:hlinkClick r:id="rId2"/>
              </a:rPr>
              <a:t>www.arrl.org</a:t>
            </a:r>
            <a:r>
              <a:rPr lang="en-US" dirty="0"/>
              <a:t>)</a:t>
            </a:r>
          </a:p>
          <a:p>
            <a:pPr lvl="1"/>
            <a:r>
              <a:rPr lang="en-US" dirty="0"/>
              <a:t>Repeater Book (</a:t>
            </a:r>
            <a:r>
              <a:rPr lang="en-US" dirty="0">
                <a:hlinkClick r:id="rId3"/>
              </a:rPr>
              <a:t>www.repeaterbook.com</a:t>
            </a:r>
            <a:r>
              <a:rPr lang="en-US" dirty="0"/>
              <a:t>)</a:t>
            </a:r>
          </a:p>
          <a:p>
            <a:r>
              <a:rPr lang="en-US" dirty="0"/>
              <a:t>You can use the </a:t>
            </a:r>
            <a:r>
              <a:rPr lang="en-US" i="1" dirty="0">
                <a:solidFill>
                  <a:srgbClr val="DA3427"/>
                </a:solidFill>
              </a:rPr>
              <a:t>scanning function </a:t>
            </a:r>
            <a:r>
              <a:rPr lang="en-US" dirty="0"/>
              <a:t>of your radio to listen for activity on repeater or simplex channels</a:t>
            </a:r>
          </a:p>
          <a:p>
            <a:r>
              <a:rPr lang="en-US" dirty="0"/>
              <a:t>To access a repeater you will need to know three things …</a:t>
            </a:r>
          </a:p>
          <a:p>
            <a:pPr marL="914400" lvl="1" indent="-457200">
              <a:buFont typeface="+mj-lt"/>
              <a:buAutoNum type="arabicPeriod"/>
            </a:pPr>
            <a:r>
              <a:rPr lang="en-US" dirty="0"/>
              <a:t>Repeater transmitter’s </a:t>
            </a:r>
            <a:r>
              <a:rPr lang="en-US" i="1" dirty="0">
                <a:solidFill>
                  <a:srgbClr val="DA3427"/>
                </a:solidFill>
              </a:rPr>
              <a:t>output</a:t>
            </a:r>
            <a:r>
              <a:rPr lang="en-US" dirty="0"/>
              <a:t> or </a:t>
            </a:r>
            <a:r>
              <a:rPr lang="en-US" i="1" dirty="0">
                <a:solidFill>
                  <a:srgbClr val="DA3427"/>
                </a:solidFill>
              </a:rPr>
              <a:t>transmit frequency</a:t>
            </a:r>
          </a:p>
          <a:p>
            <a:pPr marL="914400" lvl="1" indent="-457200">
              <a:buFont typeface="+mj-lt"/>
              <a:buAutoNum type="arabicPeriod"/>
            </a:pPr>
            <a:r>
              <a:rPr lang="en-US" dirty="0"/>
              <a:t>Repeater receiver’s </a:t>
            </a:r>
            <a:r>
              <a:rPr lang="en-US" i="1" dirty="0">
                <a:solidFill>
                  <a:srgbClr val="DA3427"/>
                </a:solidFill>
              </a:rPr>
              <a:t>input</a:t>
            </a:r>
            <a:r>
              <a:rPr lang="en-US" dirty="0"/>
              <a:t> or </a:t>
            </a:r>
            <a:r>
              <a:rPr lang="en-US" i="1" dirty="0">
                <a:solidFill>
                  <a:srgbClr val="DA3427"/>
                </a:solidFill>
              </a:rPr>
              <a:t>receive frequency</a:t>
            </a:r>
          </a:p>
          <a:p>
            <a:pPr marL="914400" lvl="1" indent="-457200">
              <a:buFont typeface="+mj-lt"/>
              <a:buAutoNum type="arabicPeriod"/>
            </a:pPr>
            <a:r>
              <a:rPr lang="en-US" dirty="0"/>
              <a:t>Frequency of any </a:t>
            </a:r>
            <a:r>
              <a:rPr lang="en-US" i="1" dirty="0">
                <a:solidFill>
                  <a:srgbClr val="DA3427"/>
                </a:solidFill>
              </a:rPr>
              <a:t>access control tones</a:t>
            </a:r>
          </a:p>
          <a:p>
            <a:endParaRPr lang="en-US" dirty="0"/>
          </a:p>
          <a:p>
            <a:endParaRPr lang="en-US" dirty="0"/>
          </a:p>
          <a:p>
            <a:endParaRPr lang="en-US" dirty="0"/>
          </a:p>
        </p:txBody>
      </p:sp>
    </p:spTree>
    <p:extLst>
      <p:ext uri="{BB962C8B-B14F-4D97-AF65-F5344CB8AC3E}">
        <p14:creationId xmlns:p14="http://schemas.microsoft.com/office/powerpoint/2010/main" xmlns="" val="1683556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fontScale="90000"/>
          </a:bodyPr>
          <a:lstStyle/>
          <a:p>
            <a:r>
              <a:rPr lang="en-US" sz="3400" b="1" dirty="0"/>
              <a:t>What term describes the use of a sub-audible tone transmitted along with normal voice audio to open the squelch of a receiver?</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lstStyle/>
          <a:p>
            <a:pPr marL="514350" indent="-514350">
              <a:buFont typeface="+mj-lt"/>
              <a:buAutoNum type="alphaUcPeriod"/>
            </a:pPr>
            <a:r>
              <a:rPr lang="en-US" dirty="0"/>
              <a:t>Carrier squelch</a:t>
            </a:r>
          </a:p>
          <a:p>
            <a:pPr marL="514350" indent="-514350">
              <a:buFont typeface="+mj-lt"/>
              <a:buAutoNum type="alphaUcPeriod"/>
            </a:pPr>
            <a:r>
              <a:rPr lang="en-US" dirty="0"/>
              <a:t>Tone burst</a:t>
            </a:r>
          </a:p>
          <a:p>
            <a:pPr marL="514350" indent="-514350">
              <a:buFont typeface="+mj-lt"/>
              <a:buAutoNum type="alphaUcPeriod"/>
            </a:pPr>
            <a:r>
              <a:rPr lang="en-US" dirty="0"/>
              <a:t>DTMF</a:t>
            </a:r>
          </a:p>
          <a:p>
            <a:pPr marL="514350" indent="-514350">
              <a:buFont typeface="+mj-lt"/>
              <a:buAutoNum type="alphaUcPeriod"/>
            </a:pPr>
            <a:r>
              <a:rPr lang="en-US" dirty="0"/>
              <a:t>CTCSS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T2B02 D 6-12</a:t>
            </a:r>
          </a:p>
        </p:txBody>
      </p:sp>
    </p:spTree>
    <p:extLst>
      <p:ext uri="{BB962C8B-B14F-4D97-AF65-F5344CB8AC3E}">
        <p14:creationId xmlns:p14="http://schemas.microsoft.com/office/powerpoint/2010/main" xmlns="" val="277848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could be the reason you are unable to access a repeater whose output you can hear?</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lstStyle/>
          <a:p>
            <a:pPr marL="514350" indent="-514350">
              <a:buFont typeface="+mj-lt"/>
              <a:buAutoNum type="alphaUcPeriod"/>
            </a:pPr>
            <a:r>
              <a:rPr lang="en-US" dirty="0"/>
              <a:t>Improper transceiver offset</a:t>
            </a:r>
          </a:p>
          <a:p>
            <a:pPr marL="514350" indent="-514350">
              <a:buFont typeface="+mj-lt"/>
              <a:buAutoNum type="alphaUcPeriod"/>
            </a:pPr>
            <a:r>
              <a:rPr lang="en-US" dirty="0"/>
              <a:t>You are using the wrong CTCSS tone</a:t>
            </a:r>
          </a:p>
          <a:p>
            <a:pPr marL="514350" indent="-514350">
              <a:buFont typeface="+mj-lt"/>
              <a:buAutoNum type="alphaUcPeriod"/>
            </a:pPr>
            <a:r>
              <a:rPr lang="en-US" dirty="0"/>
              <a:t>You are using the wrong DCS code</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T2B04 D 6-12</a:t>
            </a:r>
          </a:p>
        </p:txBody>
      </p:sp>
    </p:spTree>
    <p:extLst>
      <p:ext uri="{BB962C8B-B14F-4D97-AF65-F5344CB8AC3E}">
        <p14:creationId xmlns:p14="http://schemas.microsoft.com/office/powerpoint/2010/main" xmlns="" val="3097726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2A3E03-C0FD-8441-0F87-921CE80F4C30}"/>
              </a:ext>
            </a:extLst>
          </p:cNvPr>
          <p:cNvSpPr>
            <a:spLocks noGrp="1"/>
          </p:cNvSpPr>
          <p:nvPr>
            <p:ph type="title"/>
          </p:nvPr>
        </p:nvSpPr>
        <p:spPr/>
        <p:txBody>
          <a:bodyPr/>
          <a:lstStyle/>
          <a:p>
            <a:r>
              <a:rPr lang="en-US" dirty="0"/>
              <a:t>Digital Repeater Systems</a:t>
            </a:r>
          </a:p>
        </p:txBody>
      </p:sp>
      <p:sp>
        <p:nvSpPr>
          <p:cNvPr id="3" name="Content Placeholder 2">
            <a:extLst>
              <a:ext uri="{FF2B5EF4-FFF2-40B4-BE49-F238E27FC236}">
                <a16:creationId xmlns:a16="http://schemas.microsoft.com/office/drawing/2014/main" xmlns="" id="{BA37F564-568A-E9DC-5005-2C50344C9885}"/>
              </a:ext>
            </a:extLst>
          </p:cNvPr>
          <p:cNvSpPr>
            <a:spLocks noGrp="1"/>
          </p:cNvSpPr>
          <p:nvPr>
            <p:ph idx="1"/>
          </p:nvPr>
        </p:nvSpPr>
        <p:spPr>
          <a:xfrm>
            <a:off x="628650" y="1690689"/>
            <a:ext cx="7886700" cy="4802187"/>
          </a:xfrm>
        </p:spPr>
        <p:txBody>
          <a:bodyPr>
            <a:normAutofit/>
          </a:bodyPr>
          <a:lstStyle/>
          <a:p>
            <a:r>
              <a:rPr lang="en-US" dirty="0"/>
              <a:t>Ham radio and the Internet can link repeaters and communicate nearly anywhere on Earth … some of these systems include:</a:t>
            </a:r>
          </a:p>
          <a:p>
            <a:pPr lvl="1"/>
            <a:r>
              <a:rPr lang="en-US" dirty="0"/>
              <a:t>IRLP (Internet Radio Linking Project)</a:t>
            </a:r>
          </a:p>
          <a:p>
            <a:pPr lvl="1"/>
            <a:r>
              <a:rPr lang="en-US" dirty="0"/>
              <a:t>EchoLink</a:t>
            </a:r>
          </a:p>
          <a:p>
            <a:pPr lvl="1"/>
            <a:r>
              <a:rPr lang="en-US" dirty="0"/>
              <a:t>WIRES II — a proprietary system of the Yaesu company</a:t>
            </a:r>
          </a:p>
          <a:p>
            <a:pPr lvl="1"/>
            <a:r>
              <a:rPr lang="en-US" dirty="0"/>
              <a:t>D-STAR — a system based on the public D-STAR standard</a:t>
            </a:r>
          </a:p>
          <a:p>
            <a:pPr lvl="1"/>
            <a:r>
              <a:rPr lang="en-US" dirty="0"/>
              <a:t>DMR — Digital Mobile Radio</a:t>
            </a:r>
          </a:p>
          <a:p>
            <a:r>
              <a:rPr lang="en-US" dirty="0"/>
              <a:t>IRLP and EchoLink use VoIP (</a:t>
            </a:r>
            <a:r>
              <a:rPr lang="en-US" i="1" dirty="0">
                <a:solidFill>
                  <a:srgbClr val="DA3427"/>
                </a:solidFill>
              </a:rPr>
              <a:t>Voice over Internet Protocol</a:t>
            </a:r>
            <a:r>
              <a:rPr lang="en-US" dirty="0"/>
              <a:t>) technology</a:t>
            </a:r>
          </a:p>
          <a:p>
            <a:r>
              <a:rPr lang="en-US" dirty="0"/>
              <a:t>EchoLink uses VoIP to enable stations to transmit through an internet-connected repeater </a:t>
            </a:r>
            <a:r>
              <a:rPr lang="en-US" b="1" dirty="0">
                <a:solidFill>
                  <a:srgbClr val="DA3427"/>
                </a:solidFill>
              </a:rPr>
              <a:t>without</a:t>
            </a:r>
            <a:r>
              <a:rPr lang="en-US" dirty="0"/>
              <a:t> using a radio to initiate the transmission (a call sign &amp; proof of license are required)</a:t>
            </a:r>
          </a:p>
        </p:txBody>
      </p:sp>
    </p:spTree>
    <p:extLst>
      <p:ext uri="{BB962C8B-B14F-4D97-AF65-F5344CB8AC3E}">
        <p14:creationId xmlns:p14="http://schemas.microsoft.com/office/powerpoint/2010/main" xmlns="" val="674388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5B68C7-6387-0446-7F15-A3B15E208FF4}"/>
              </a:ext>
            </a:extLst>
          </p:cNvPr>
          <p:cNvSpPr>
            <a:spLocks noGrp="1"/>
          </p:cNvSpPr>
          <p:nvPr>
            <p:ph type="title"/>
          </p:nvPr>
        </p:nvSpPr>
        <p:spPr/>
        <p:txBody>
          <a:bodyPr/>
          <a:lstStyle/>
          <a:p>
            <a:r>
              <a:rPr lang="en-US" dirty="0"/>
              <a:t>Digital Repeater Systems (cont.)</a:t>
            </a:r>
          </a:p>
        </p:txBody>
      </p:sp>
      <p:sp>
        <p:nvSpPr>
          <p:cNvPr id="3" name="Content Placeholder 2">
            <a:extLst>
              <a:ext uri="{FF2B5EF4-FFF2-40B4-BE49-F238E27FC236}">
                <a16:creationId xmlns:a16="http://schemas.microsoft.com/office/drawing/2014/main" xmlns="" id="{FC946256-C72C-5F44-8351-7C74812ED6C6}"/>
              </a:ext>
            </a:extLst>
          </p:cNvPr>
          <p:cNvSpPr>
            <a:spLocks noGrp="1"/>
          </p:cNvSpPr>
          <p:nvPr>
            <p:ph idx="1"/>
          </p:nvPr>
        </p:nvSpPr>
        <p:spPr>
          <a:xfrm>
            <a:off x="481263" y="1690688"/>
            <a:ext cx="8229600" cy="5167312"/>
          </a:xfrm>
        </p:spPr>
        <p:txBody>
          <a:bodyPr>
            <a:normAutofit fontScale="92500"/>
          </a:bodyPr>
          <a:lstStyle/>
          <a:p>
            <a:r>
              <a:rPr lang="en-US" dirty="0"/>
              <a:t>IRLP and EchoLink contacts differ from a regular repeater contacts … </a:t>
            </a:r>
            <a:r>
              <a:rPr lang="en-US" i="1" dirty="0"/>
              <a:t>initiating station must know the repeater control code to request an IRLP connection </a:t>
            </a:r>
            <a:r>
              <a:rPr lang="en-US" dirty="0"/>
              <a:t>… a sequence of DTMF or </a:t>
            </a:r>
            <a:r>
              <a:rPr lang="en-US" i="1" dirty="0">
                <a:solidFill>
                  <a:srgbClr val="DA3427"/>
                </a:solidFill>
              </a:rPr>
              <a:t>Dual-tone Multi-Frequency</a:t>
            </a:r>
            <a:r>
              <a:rPr lang="en-US" dirty="0"/>
              <a:t> tones</a:t>
            </a:r>
          </a:p>
          <a:p>
            <a:r>
              <a:rPr lang="en-US" dirty="0"/>
              <a:t>WIRES II uses voice-only standard developed by radio manufacturer Yaesu</a:t>
            </a:r>
          </a:p>
          <a:p>
            <a:r>
              <a:rPr lang="en-US" dirty="0"/>
              <a:t>D-STAR combines digital voice and data communications</a:t>
            </a:r>
          </a:p>
          <a:p>
            <a:r>
              <a:rPr lang="en-US" dirty="0"/>
              <a:t>DMR is a technique for time-multiplexing two digital voice signals on a single 12.5 kHz repeater channel … digital codes called color codes are used to access a specific repeater, similar to CTCSS or PL access tones on an analog FM repeater</a:t>
            </a:r>
          </a:p>
          <a:p>
            <a:pPr lvl="1"/>
            <a:r>
              <a:rPr lang="en-US" dirty="0"/>
              <a:t>By programming your radio with those IDs and codes, you can join the group and your audio will be shared with all other members of the group</a:t>
            </a:r>
          </a:p>
          <a:p>
            <a:pPr lvl="1"/>
            <a:r>
              <a:rPr lang="en-US" dirty="0"/>
              <a:t>Talk groups allow groups of users to share a channel at different times without being heard by other users on the channel … data are contained in a code plug computer file</a:t>
            </a:r>
          </a:p>
          <a:p>
            <a:endParaRPr lang="en-US" dirty="0"/>
          </a:p>
        </p:txBody>
      </p:sp>
    </p:spTree>
    <p:extLst>
      <p:ext uri="{BB962C8B-B14F-4D97-AF65-F5344CB8AC3E}">
        <p14:creationId xmlns:p14="http://schemas.microsoft.com/office/powerpoint/2010/main" xmlns="" val="1445469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5BE4C8-0DD4-AC91-D0E0-2CA4ECBA3C19}"/>
              </a:ext>
            </a:extLst>
          </p:cNvPr>
          <p:cNvSpPr>
            <a:spLocks noGrp="1"/>
          </p:cNvSpPr>
          <p:nvPr>
            <p:ph type="title"/>
          </p:nvPr>
        </p:nvSpPr>
        <p:spPr/>
        <p:txBody>
          <a:bodyPr/>
          <a:lstStyle/>
          <a:p>
            <a:r>
              <a:rPr lang="en-US" dirty="0"/>
              <a:t>Digital Repeater Systems (cont.)</a:t>
            </a:r>
          </a:p>
        </p:txBody>
      </p:sp>
      <p:sp>
        <p:nvSpPr>
          <p:cNvPr id="3" name="Content Placeholder 2">
            <a:extLst>
              <a:ext uri="{FF2B5EF4-FFF2-40B4-BE49-F238E27FC236}">
                <a16:creationId xmlns:a16="http://schemas.microsoft.com/office/drawing/2014/main" xmlns="" id="{FC48C509-97F1-E725-16BC-E0AEDD5A336B}"/>
              </a:ext>
            </a:extLst>
          </p:cNvPr>
          <p:cNvSpPr>
            <a:spLocks noGrp="1"/>
          </p:cNvSpPr>
          <p:nvPr>
            <p:ph idx="1"/>
          </p:nvPr>
        </p:nvSpPr>
        <p:spPr/>
        <p:txBody>
          <a:bodyPr/>
          <a:lstStyle/>
          <a:p>
            <a:r>
              <a:rPr lang="en-US" dirty="0"/>
              <a:t>You don’t need different radios for each digital voice system … </a:t>
            </a:r>
            <a:r>
              <a:rPr lang="en-US" i="1" dirty="0">
                <a:solidFill>
                  <a:srgbClr val="DA3427"/>
                </a:solidFill>
              </a:rPr>
              <a:t>hot spots</a:t>
            </a:r>
            <a:r>
              <a:rPr lang="en-US" dirty="0"/>
              <a:t> are used that link your digital transceiver to the internet, and software in the hot spot makes the connection</a:t>
            </a:r>
          </a:p>
          <a:p>
            <a:r>
              <a:rPr lang="en-US" dirty="0"/>
              <a:t>WIRES II/System Fusion, D-STAR, DMR, P25, and NXDN all use talk groups in one form or another</a:t>
            </a:r>
          </a:p>
          <a:p>
            <a:pPr lvl="1"/>
            <a:r>
              <a:rPr lang="en-US" dirty="0"/>
              <a:t>To join a talk group, you’ll need to know the group’s identification code or number</a:t>
            </a:r>
          </a:p>
          <a:p>
            <a:pPr lvl="1"/>
            <a:r>
              <a:rPr lang="en-US" dirty="0"/>
              <a:t>You’ll also have to enter your own identification code (and call sign for D-STAR) into the transceiver so the system knows who you are</a:t>
            </a:r>
          </a:p>
          <a:p>
            <a:endParaRPr lang="en-US" dirty="0"/>
          </a:p>
        </p:txBody>
      </p:sp>
    </p:spTree>
    <p:extLst>
      <p:ext uri="{BB962C8B-B14F-4D97-AF65-F5344CB8AC3E}">
        <p14:creationId xmlns:p14="http://schemas.microsoft.com/office/powerpoint/2010/main" xmlns="" val="1356002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0767BB-C44A-1D83-0E59-A98F5BD01A4B}"/>
              </a:ext>
            </a:extLst>
          </p:cNvPr>
          <p:cNvSpPr>
            <a:spLocks noGrp="1"/>
          </p:cNvSpPr>
          <p:nvPr>
            <p:ph type="title"/>
          </p:nvPr>
        </p:nvSpPr>
        <p:spPr/>
        <p:txBody>
          <a:bodyPr/>
          <a:lstStyle/>
          <a:p>
            <a:r>
              <a:rPr lang="en-US" dirty="0"/>
              <a:t>Nets</a:t>
            </a:r>
          </a:p>
        </p:txBody>
      </p:sp>
      <p:sp>
        <p:nvSpPr>
          <p:cNvPr id="3" name="Content Placeholder 2">
            <a:extLst>
              <a:ext uri="{FF2B5EF4-FFF2-40B4-BE49-F238E27FC236}">
                <a16:creationId xmlns:a16="http://schemas.microsoft.com/office/drawing/2014/main" xmlns="" id="{8A2B63D0-9A24-AC4D-4D78-E23FDC0CFC23}"/>
              </a:ext>
            </a:extLst>
          </p:cNvPr>
          <p:cNvSpPr>
            <a:spLocks noGrp="1"/>
          </p:cNvSpPr>
          <p:nvPr>
            <p:ph idx="1"/>
          </p:nvPr>
        </p:nvSpPr>
        <p:spPr>
          <a:xfrm>
            <a:off x="628650" y="1690689"/>
            <a:ext cx="7886700" cy="5046995"/>
          </a:xfrm>
        </p:spPr>
        <p:txBody>
          <a:bodyPr>
            <a:normAutofit lnSpcReduction="10000"/>
          </a:bodyPr>
          <a:lstStyle/>
          <a:p>
            <a:r>
              <a:rPr lang="en-US" dirty="0"/>
              <a:t>In the early days of radio, </a:t>
            </a:r>
            <a:r>
              <a:rPr lang="en-US" i="1" dirty="0">
                <a:solidFill>
                  <a:srgbClr val="DA3427"/>
                </a:solidFill>
              </a:rPr>
              <a:t>nets</a:t>
            </a:r>
            <a:r>
              <a:rPr lang="en-US" dirty="0"/>
              <a:t> helped stations meet on the air to share news and messages</a:t>
            </a:r>
          </a:p>
          <a:p>
            <a:r>
              <a:rPr lang="en-US" dirty="0"/>
              <a:t>Today’s nets include support for emergency communications and public service activities</a:t>
            </a:r>
          </a:p>
          <a:p>
            <a:r>
              <a:rPr lang="en-US" dirty="0"/>
              <a:t>Nets usually have two purposes:</a:t>
            </a:r>
          </a:p>
          <a:p>
            <a:pPr marL="914400" lvl="1" indent="-457200">
              <a:buFont typeface="+mj-lt"/>
              <a:buAutoNum type="arabicPeriod"/>
            </a:pPr>
            <a:r>
              <a:rPr lang="en-US" dirty="0"/>
              <a:t>Pass emergency messages </a:t>
            </a:r>
          </a:p>
          <a:p>
            <a:pPr marL="914400" lvl="1" indent="-457200">
              <a:buFont typeface="+mj-lt"/>
              <a:buAutoNum type="arabicPeriod"/>
            </a:pPr>
            <a:r>
              <a:rPr lang="en-US" dirty="0"/>
              <a:t>Coordinate reporting and response activities</a:t>
            </a:r>
          </a:p>
          <a:p>
            <a:r>
              <a:rPr lang="en-US" dirty="0"/>
              <a:t>Net messages are called </a:t>
            </a:r>
            <a:r>
              <a:rPr lang="en-US" i="1" dirty="0">
                <a:solidFill>
                  <a:srgbClr val="DA3427"/>
                </a:solidFill>
              </a:rPr>
              <a:t>traffic</a:t>
            </a:r>
            <a:r>
              <a:rPr lang="en-US" dirty="0">
                <a:solidFill>
                  <a:schemeClr val="tx1"/>
                </a:solidFill>
              </a:rPr>
              <a:t>, which often have built-in routing information to get the message to the right place</a:t>
            </a:r>
          </a:p>
          <a:p>
            <a:pPr>
              <a:buClr>
                <a:schemeClr val="tx1"/>
              </a:buClr>
            </a:pPr>
            <a:r>
              <a:rPr lang="en-US" dirty="0">
                <a:solidFill>
                  <a:schemeClr val="tx1"/>
                </a:solidFill>
              </a:rPr>
              <a:t>Exchanging messages is called </a:t>
            </a:r>
            <a:r>
              <a:rPr lang="en-US" i="1" dirty="0">
                <a:solidFill>
                  <a:srgbClr val="DA3427"/>
                </a:solidFill>
              </a:rPr>
              <a:t>traffic handling</a:t>
            </a:r>
          </a:p>
          <a:p>
            <a:pPr>
              <a:buClr>
                <a:schemeClr val="tx1"/>
              </a:buClr>
            </a:pPr>
            <a:r>
              <a:rPr lang="en-US" dirty="0">
                <a:solidFill>
                  <a:schemeClr val="tx1"/>
                </a:solidFill>
              </a:rPr>
              <a:t>Between activations, emergency nets are activated for practice and to conduct training exercises</a:t>
            </a:r>
          </a:p>
          <a:p>
            <a:endParaRPr lang="en-US" dirty="0"/>
          </a:p>
        </p:txBody>
      </p:sp>
    </p:spTree>
    <p:extLst>
      <p:ext uri="{BB962C8B-B14F-4D97-AF65-F5344CB8AC3E}">
        <p14:creationId xmlns:p14="http://schemas.microsoft.com/office/powerpoint/2010/main" xmlns="" val="3837347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B47478-28F1-060F-999A-3B825F5036BF}"/>
              </a:ext>
            </a:extLst>
          </p:cNvPr>
          <p:cNvSpPr>
            <a:spLocks noGrp="1"/>
          </p:cNvSpPr>
          <p:nvPr>
            <p:ph type="title"/>
          </p:nvPr>
        </p:nvSpPr>
        <p:spPr/>
        <p:txBody>
          <a:bodyPr/>
          <a:lstStyle/>
          <a:p>
            <a:r>
              <a:rPr lang="en-US" dirty="0"/>
              <a:t>Net Structure and Participation</a:t>
            </a:r>
          </a:p>
        </p:txBody>
      </p:sp>
      <p:sp>
        <p:nvSpPr>
          <p:cNvPr id="3" name="Content Placeholder 2">
            <a:extLst>
              <a:ext uri="{FF2B5EF4-FFF2-40B4-BE49-F238E27FC236}">
                <a16:creationId xmlns:a16="http://schemas.microsoft.com/office/drawing/2014/main" xmlns="" id="{A17BEFEF-9E43-5093-AD69-D055AC11A8DE}"/>
              </a:ext>
            </a:extLst>
          </p:cNvPr>
          <p:cNvSpPr>
            <a:spLocks noGrp="1"/>
          </p:cNvSpPr>
          <p:nvPr>
            <p:ph idx="1"/>
          </p:nvPr>
        </p:nvSpPr>
        <p:spPr/>
        <p:txBody>
          <a:bodyPr/>
          <a:lstStyle/>
          <a:p>
            <a:r>
              <a:rPr lang="en-US" dirty="0"/>
              <a:t>A </a:t>
            </a:r>
            <a:r>
              <a:rPr lang="en-US" i="1" dirty="0">
                <a:solidFill>
                  <a:srgbClr val="DA3427"/>
                </a:solidFill>
              </a:rPr>
              <a:t>Net Control Station </a:t>
            </a:r>
            <a:r>
              <a:rPr lang="en-US" dirty="0"/>
              <a:t>(NCS) directs the net by calling it to order and directing communications between stations checking into the net</a:t>
            </a:r>
          </a:p>
          <a:p>
            <a:r>
              <a:rPr lang="en-US" dirty="0"/>
              <a:t>A station with </a:t>
            </a:r>
            <a:r>
              <a:rPr lang="en-US" i="1" dirty="0">
                <a:solidFill>
                  <a:srgbClr val="DA3427"/>
                </a:solidFill>
              </a:rPr>
              <a:t>emergency traffic </a:t>
            </a:r>
            <a:r>
              <a:rPr lang="en-US" dirty="0"/>
              <a:t>should break in at any time</a:t>
            </a:r>
          </a:p>
          <a:p>
            <a:r>
              <a:rPr lang="en-US" dirty="0"/>
              <a:t>Do not transmit unless you are specifically requested or authorized to do so or a request is made for capabilities or info that you can provide</a:t>
            </a:r>
          </a:p>
          <a:p>
            <a:endParaRPr lang="en-US" dirty="0"/>
          </a:p>
        </p:txBody>
      </p:sp>
    </p:spTree>
    <p:extLst>
      <p:ext uri="{BB962C8B-B14F-4D97-AF65-F5344CB8AC3E}">
        <p14:creationId xmlns:p14="http://schemas.microsoft.com/office/powerpoint/2010/main" xmlns="" val="405720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4F217A-6722-3B17-5DB5-2511AF0C9687}"/>
              </a:ext>
            </a:extLst>
          </p:cNvPr>
          <p:cNvSpPr>
            <a:spLocks noGrp="1"/>
          </p:cNvSpPr>
          <p:nvPr>
            <p:ph type="title"/>
          </p:nvPr>
        </p:nvSpPr>
        <p:spPr/>
        <p:txBody>
          <a:bodyPr/>
          <a:lstStyle/>
          <a:p>
            <a:r>
              <a:rPr lang="en-US" dirty="0"/>
              <a:t>Exchanging Messages on the Net</a:t>
            </a:r>
          </a:p>
        </p:txBody>
      </p:sp>
      <p:sp>
        <p:nvSpPr>
          <p:cNvPr id="3" name="Content Placeholder 2">
            <a:extLst>
              <a:ext uri="{FF2B5EF4-FFF2-40B4-BE49-F238E27FC236}">
                <a16:creationId xmlns:a16="http://schemas.microsoft.com/office/drawing/2014/main" xmlns="" id="{720FB9DD-1EA5-57ED-7071-B57DB0D2D6C5}"/>
              </a:ext>
            </a:extLst>
          </p:cNvPr>
          <p:cNvSpPr>
            <a:spLocks noGrp="1"/>
          </p:cNvSpPr>
          <p:nvPr>
            <p:ph idx="1"/>
          </p:nvPr>
        </p:nvSpPr>
        <p:spPr/>
        <p:txBody>
          <a:bodyPr/>
          <a:lstStyle/>
          <a:p>
            <a:r>
              <a:rPr lang="en-US" dirty="0"/>
              <a:t>The most important job during emergency and disaster net operation is the ability to </a:t>
            </a:r>
            <a:r>
              <a:rPr lang="en-US" u="sng" dirty="0"/>
              <a:t>accurately</a:t>
            </a:r>
            <a:r>
              <a:rPr lang="en-US" dirty="0"/>
              <a:t> relay or </a:t>
            </a:r>
            <a:r>
              <a:rPr lang="en-US" i="1" dirty="0">
                <a:solidFill>
                  <a:srgbClr val="DA3427"/>
                </a:solidFill>
              </a:rPr>
              <a:t>pass</a:t>
            </a:r>
            <a:r>
              <a:rPr lang="en-US" dirty="0"/>
              <a:t> messages</a:t>
            </a:r>
          </a:p>
          <a:p>
            <a:r>
              <a:rPr lang="en-US" dirty="0"/>
              <a:t>Messages are often formatted as </a:t>
            </a:r>
            <a:r>
              <a:rPr lang="en-US" i="1" dirty="0">
                <a:solidFill>
                  <a:srgbClr val="DA3427"/>
                </a:solidFill>
              </a:rPr>
              <a:t>radiograms</a:t>
            </a:r>
          </a:p>
          <a:p>
            <a:r>
              <a:rPr lang="en-US" dirty="0"/>
              <a:t>The </a:t>
            </a:r>
            <a:r>
              <a:rPr lang="en-US" i="1" dirty="0">
                <a:solidFill>
                  <a:srgbClr val="DA3427"/>
                </a:solidFill>
              </a:rPr>
              <a:t>preamble</a:t>
            </a:r>
            <a:r>
              <a:rPr lang="en-US" dirty="0"/>
              <a:t> or </a:t>
            </a:r>
            <a:r>
              <a:rPr lang="en-US" i="1" dirty="0">
                <a:solidFill>
                  <a:srgbClr val="DA3427"/>
                </a:solidFill>
              </a:rPr>
              <a:t>header</a:t>
            </a:r>
            <a:r>
              <a:rPr lang="en-US" dirty="0"/>
              <a:t> contains bits of information about the message so that it can be handled and tracked appropriately (see following slide for header details)</a:t>
            </a:r>
          </a:p>
          <a:p>
            <a:r>
              <a:rPr lang="en-US" dirty="0"/>
              <a:t>Following the preamble is the text of the radiogram … to ensure accuracy, names are spelled out using standard phonetics</a:t>
            </a:r>
          </a:p>
          <a:p>
            <a:endParaRPr lang="en-US" dirty="0"/>
          </a:p>
          <a:p>
            <a:pPr lvl="1"/>
            <a:endParaRPr lang="en-US" dirty="0"/>
          </a:p>
        </p:txBody>
      </p:sp>
    </p:spTree>
    <p:extLst>
      <p:ext uri="{BB962C8B-B14F-4D97-AF65-F5344CB8AC3E}">
        <p14:creationId xmlns:p14="http://schemas.microsoft.com/office/powerpoint/2010/main" xmlns="" val="504019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871B09-88A4-B8B5-82E2-29EF02D93A42}"/>
              </a:ext>
            </a:extLst>
          </p:cNvPr>
          <p:cNvSpPr>
            <a:spLocks noGrp="1"/>
          </p:cNvSpPr>
          <p:nvPr>
            <p:ph type="title"/>
          </p:nvPr>
        </p:nvSpPr>
        <p:spPr/>
        <p:txBody>
          <a:bodyPr/>
          <a:lstStyle/>
          <a:p>
            <a:r>
              <a:rPr lang="en-US" dirty="0"/>
              <a:t>Message Headers Contain …</a:t>
            </a:r>
          </a:p>
        </p:txBody>
      </p:sp>
      <p:sp>
        <p:nvSpPr>
          <p:cNvPr id="3" name="Content Placeholder 2">
            <a:extLst>
              <a:ext uri="{FF2B5EF4-FFF2-40B4-BE49-F238E27FC236}">
                <a16:creationId xmlns:a16="http://schemas.microsoft.com/office/drawing/2014/main" xmlns="" id="{9B29F7F3-BA41-7DFF-A7ED-AC5784BF830F}"/>
              </a:ext>
            </a:extLst>
          </p:cNvPr>
          <p:cNvSpPr>
            <a:spLocks noGrp="1"/>
          </p:cNvSpPr>
          <p:nvPr>
            <p:ph idx="1"/>
          </p:nvPr>
        </p:nvSpPr>
        <p:spPr>
          <a:xfrm>
            <a:off x="628650" y="1825625"/>
            <a:ext cx="7886700" cy="4667250"/>
          </a:xfrm>
        </p:spPr>
        <p:txBody>
          <a:bodyPr>
            <a:normAutofit lnSpcReduction="10000"/>
          </a:bodyPr>
          <a:lstStyle/>
          <a:p>
            <a:r>
              <a:rPr lang="en-US" dirty="0"/>
              <a:t>Number —number assigned by the station that creates the radiogram</a:t>
            </a:r>
          </a:p>
          <a:p>
            <a:r>
              <a:rPr lang="en-US" dirty="0"/>
              <a:t>Precedence — a description of the nature of the radiogram</a:t>
            </a:r>
          </a:p>
          <a:p>
            <a:r>
              <a:rPr lang="en-US" dirty="0"/>
              <a:t>Handling Instructions</a:t>
            </a:r>
          </a:p>
          <a:p>
            <a:r>
              <a:rPr lang="en-US" dirty="0"/>
              <a:t>Station of Origin — the sending station’s call sign</a:t>
            </a:r>
          </a:p>
          <a:p>
            <a:r>
              <a:rPr lang="en-US" dirty="0"/>
              <a:t>Check — the number of words and word equivalents in the radiogram</a:t>
            </a:r>
          </a:p>
          <a:p>
            <a:r>
              <a:rPr lang="en-US" dirty="0"/>
              <a:t>Place of Origin — the name of the town from which the radiogram started</a:t>
            </a:r>
          </a:p>
          <a:p>
            <a:r>
              <a:rPr lang="en-US" dirty="0"/>
              <a:t>Time and Date</a:t>
            </a:r>
          </a:p>
          <a:p>
            <a:r>
              <a:rPr lang="en-US" dirty="0"/>
              <a:t>Address — the complete name, street and number, city and state to whom the radiogram is going</a:t>
            </a:r>
          </a:p>
        </p:txBody>
      </p:sp>
    </p:spTree>
    <p:extLst>
      <p:ext uri="{BB962C8B-B14F-4D97-AF65-F5344CB8AC3E}">
        <p14:creationId xmlns:p14="http://schemas.microsoft.com/office/powerpoint/2010/main" xmlns="" val="1803584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F12D13-C8CB-EC06-5931-0B40155B7D5D}"/>
              </a:ext>
            </a:extLst>
          </p:cNvPr>
          <p:cNvSpPr>
            <a:spLocks noGrp="1"/>
          </p:cNvSpPr>
          <p:nvPr>
            <p:ph type="title"/>
          </p:nvPr>
        </p:nvSpPr>
        <p:spPr>
          <a:xfrm>
            <a:off x="524741" y="2664981"/>
            <a:ext cx="7886700" cy="1325563"/>
          </a:xfrm>
        </p:spPr>
        <p:txBody>
          <a:bodyPr/>
          <a:lstStyle/>
          <a:p>
            <a:pPr algn="ctr"/>
            <a:r>
              <a:rPr lang="en-US" b="1" dirty="0">
                <a:solidFill>
                  <a:srgbClr val="DA3427"/>
                </a:solidFill>
              </a:rPr>
              <a:t>PRACTICE QUESTIONS</a:t>
            </a:r>
          </a:p>
        </p:txBody>
      </p:sp>
    </p:spTree>
    <p:extLst>
      <p:ext uri="{BB962C8B-B14F-4D97-AF65-F5344CB8AC3E}">
        <p14:creationId xmlns:p14="http://schemas.microsoft.com/office/powerpoint/2010/main" xmlns="" val="3921933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2AB4AB-7D7D-F2E1-11F7-79330FD7CFAD}"/>
              </a:ext>
            </a:extLst>
          </p:cNvPr>
          <p:cNvSpPr>
            <a:spLocks noGrp="1"/>
          </p:cNvSpPr>
          <p:nvPr>
            <p:ph type="title"/>
          </p:nvPr>
        </p:nvSpPr>
        <p:spPr/>
        <p:txBody>
          <a:bodyPr/>
          <a:lstStyle/>
          <a:p>
            <a:r>
              <a:rPr lang="en-US" dirty="0"/>
              <a:t>Repeater Offset (Shift)</a:t>
            </a:r>
          </a:p>
        </p:txBody>
      </p:sp>
      <p:sp>
        <p:nvSpPr>
          <p:cNvPr id="3" name="Content Placeholder 2">
            <a:extLst>
              <a:ext uri="{FF2B5EF4-FFF2-40B4-BE49-F238E27FC236}">
                <a16:creationId xmlns:a16="http://schemas.microsoft.com/office/drawing/2014/main" xmlns="" id="{153B0041-0BD0-7863-425A-7F16A2691943}"/>
              </a:ext>
            </a:extLst>
          </p:cNvPr>
          <p:cNvSpPr>
            <a:spLocks noGrp="1"/>
          </p:cNvSpPr>
          <p:nvPr>
            <p:ph idx="1"/>
          </p:nvPr>
        </p:nvSpPr>
        <p:spPr/>
        <p:txBody>
          <a:bodyPr>
            <a:normAutofit fontScale="92500"/>
          </a:bodyPr>
          <a:lstStyle/>
          <a:p>
            <a:r>
              <a:rPr lang="en-US" dirty="0"/>
              <a:t>To </a:t>
            </a:r>
            <a:r>
              <a:rPr lang="en-US" i="1" dirty="0">
                <a:solidFill>
                  <a:srgbClr val="DA3427"/>
                </a:solidFill>
              </a:rPr>
              <a:t>listen</a:t>
            </a:r>
            <a:r>
              <a:rPr lang="en-US" dirty="0"/>
              <a:t> to a repeater, tune to its </a:t>
            </a:r>
            <a:r>
              <a:rPr lang="en-US" i="1" dirty="0">
                <a:solidFill>
                  <a:srgbClr val="DA3427"/>
                </a:solidFill>
              </a:rPr>
              <a:t>output</a:t>
            </a:r>
            <a:r>
              <a:rPr lang="en-US" dirty="0"/>
              <a:t> frequency</a:t>
            </a:r>
          </a:p>
          <a:p>
            <a:r>
              <a:rPr lang="en-US" dirty="0"/>
              <a:t>To </a:t>
            </a:r>
            <a:r>
              <a:rPr lang="en-US" i="1" dirty="0">
                <a:solidFill>
                  <a:srgbClr val="DA3427"/>
                </a:solidFill>
              </a:rPr>
              <a:t>send</a:t>
            </a:r>
            <a:r>
              <a:rPr lang="en-US" dirty="0"/>
              <a:t> a signal through the repeater, you must transmit on the repeater’s </a:t>
            </a:r>
            <a:r>
              <a:rPr lang="en-US" i="1" dirty="0">
                <a:solidFill>
                  <a:srgbClr val="DA3427"/>
                </a:solidFill>
              </a:rPr>
              <a:t>input</a:t>
            </a:r>
            <a:r>
              <a:rPr lang="en-US" dirty="0"/>
              <a:t> frequency</a:t>
            </a:r>
          </a:p>
          <a:p>
            <a:r>
              <a:rPr lang="en-US" dirty="0"/>
              <a:t>The </a:t>
            </a:r>
            <a:r>
              <a:rPr lang="en-US" i="1" dirty="0">
                <a:solidFill>
                  <a:srgbClr val="DA3427"/>
                </a:solidFill>
              </a:rPr>
              <a:t>difference</a:t>
            </a:r>
            <a:r>
              <a:rPr lang="en-US" dirty="0"/>
              <a:t> between repeater input and output frequencies is called the repeater’s </a:t>
            </a:r>
            <a:r>
              <a:rPr lang="en-US" i="1" dirty="0">
                <a:solidFill>
                  <a:srgbClr val="DA3427"/>
                </a:solidFill>
              </a:rPr>
              <a:t>offset</a:t>
            </a:r>
            <a:r>
              <a:rPr lang="en-US" dirty="0"/>
              <a:t> or </a:t>
            </a:r>
            <a:r>
              <a:rPr lang="en-US" i="1" dirty="0">
                <a:solidFill>
                  <a:srgbClr val="DA3427"/>
                </a:solidFill>
              </a:rPr>
              <a:t>shift</a:t>
            </a:r>
          </a:p>
          <a:p>
            <a:pPr lvl="1"/>
            <a:r>
              <a:rPr lang="en-US" dirty="0"/>
              <a:t>For 2 meters, usually ±600 kHz</a:t>
            </a:r>
          </a:p>
          <a:p>
            <a:pPr lvl="1"/>
            <a:r>
              <a:rPr lang="en-US" dirty="0"/>
              <a:t>For 70 centimeters, usually ±5 MHz</a:t>
            </a:r>
          </a:p>
          <a:p>
            <a:pPr lvl="1"/>
            <a:endParaRPr lang="en-US" dirty="0"/>
          </a:p>
        </p:txBody>
      </p:sp>
    </p:spTree>
    <p:extLst>
      <p:ext uri="{BB962C8B-B14F-4D97-AF65-F5344CB8AC3E}">
        <p14:creationId xmlns:p14="http://schemas.microsoft.com/office/powerpoint/2010/main" xmlns="" val="3115308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type of signaling uses pairs of audio tones?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lstStyle/>
          <a:p>
            <a:pPr marL="514350" indent="-514350">
              <a:buFont typeface="+mj-lt"/>
              <a:buAutoNum type="alphaUcPeriod"/>
            </a:pPr>
            <a:r>
              <a:rPr lang="en-US" dirty="0"/>
              <a:t>DTMF</a:t>
            </a:r>
          </a:p>
          <a:p>
            <a:pPr marL="514350" indent="-514350">
              <a:buFont typeface="+mj-lt"/>
              <a:buAutoNum type="alphaUcPeriod"/>
            </a:pPr>
            <a:r>
              <a:rPr lang="en-US" dirty="0"/>
              <a:t>CTCSS</a:t>
            </a:r>
          </a:p>
          <a:p>
            <a:pPr marL="514350" indent="-514350">
              <a:buFont typeface="+mj-lt"/>
              <a:buAutoNum type="alphaUcPeriod"/>
            </a:pPr>
            <a:r>
              <a:rPr lang="en-US" dirty="0"/>
              <a:t>GPRS</a:t>
            </a:r>
          </a:p>
          <a:p>
            <a:pPr marL="514350" indent="-514350">
              <a:buFont typeface="+mj-lt"/>
              <a:buAutoNum type="alphaUcPeriod"/>
            </a:pPr>
            <a:r>
              <a:rPr lang="en-US" dirty="0"/>
              <a:t>D-STAR</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T2B06 A 6-13</a:t>
            </a:r>
          </a:p>
        </p:txBody>
      </p:sp>
    </p:spTree>
    <p:extLst>
      <p:ext uri="{BB962C8B-B14F-4D97-AF65-F5344CB8AC3E}">
        <p14:creationId xmlns:p14="http://schemas.microsoft.com/office/powerpoint/2010/main" xmlns="" val="2816029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How can you join a digital repeater’s “talkgroup”?</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lstStyle/>
          <a:p>
            <a:pPr marL="514350" indent="-514350">
              <a:buFont typeface="+mj-lt"/>
              <a:buAutoNum type="alphaUcPeriod"/>
            </a:pPr>
            <a:r>
              <a:rPr lang="en-US" dirty="0"/>
              <a:t>Register your radio with the local FCC office</a:t>
            </a:r>
          </a:p>
          <a:p>
            <a:pPr marL="514350" indent="-514350">
              <a:buFont typeface="+mj-lt"/>
              <a:buAutoNum type="alphaUcPeriod"/>
            </a:pPr>
            <a:r>
              <a:rPr lang="en-US" dirty="0"/>
              <a:t>Join the repeater owner’s club</a:t>
            </a:r>
          </a:p>
          <a:p>
            <a:pPr marL="514350" indent="-514350">
              <a:buFont typeface="+mj-lt"/>
              <a:buAutoNum type="alphaUcPeriod"/>
            </a:pPr>
            <a:r>
              <a:rPr lang="en-US" dirty="0"/>
              <a:t>Program your radio with the group’s ID or code</a:t>
            </a:r>
          </a:p>
          <a:p>
            <a:pPr marL="514350" indent="-514350">
              <a:buFont typeface="+mj-lt"/>
              <a:buAutoNum type="alphaUcPeriod"/>
            </a:pPr>
            <a:r>
              <a:rPr lang="en-US" dirty="0"/>
              <a:t>Sign your call after the courtesy tone</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T2B07 C 6-13</a:t>
            </a:r>
          </a:p>
        </p:txBody>
      </p:sp>
    </p:spTree>
    <p:extLst>
      <p:ext uri="{BB962C8B-B14F-4D97-AF65-F5344CB8AC3E}">
        <p14:creationId xmlns:p14="http://schemas.microsoft.com/office/powerpoint/2010/main" xmlns="" val="647654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the purpose of the color code used on DMR repeater systems?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lstStyle/>
          <a:p>
            <a:pPr marL="514350" indent="-514350">
              <a:buFont typeface="+mj-lt"/>
              <a:buAutoNum type="alphaUcPeriod"/>
            </a:pPr>
            <a:r>
              <a:rPr lang="en-US" dirty="0"/>
              <a:t>Must match the repeater color code for access</a:t>
            </a:r>
          </a:p>
          <a:p>
            <a:pPr marL="514350" indent="-514350">
              <a:buFont typeface="+mj-lt"/>
              <a:buAutoNum type="alphaUcPeriod"/>
            </a:pPr>
            <a:r>
              <a:rPr lang="en-US" dirty="0"/>
              <a:t>Defines the frequency pair to use</a:t>
            </a:r>
          </a:p>
          <a:p>
            <a:pPr marL="514350" indent="-514350">
              <a:buFont typeface="+mj-lt"/>
              <a:buAutoNum type="alphaUcPeriod"/>
            </a:pPr>
            <a:r>
              <a:rPr lang="en-US" dirty="0"/>
              <a:t>Identifies the codec used</a:t>
            </a:r>
          </a:p>
          <a:p>
            <a:pPr marL="514350" indent="-514350">
              <a:buFont typeface="+mj-lt"/>
              <a:buAutoNum type="alphaUcPeriod"/>
            </a:pPr>
            <a:r>
              <a:rPr lang="en-US" dirty="0"/>
              <a:t>Defines the minimum signal level required for access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T2B12 A 6-13</a:t>
            </a:r>
          </a:p>
        </p:txBody>
      </p:sp>
    </p:spTree>
    <p:extLst>
      <p:ext uri="{BB962C8B-B14F-4D97-AF65-F5344CB8AC3E}">
        <p14:creationId xmlns:p14="http://schemas.microsoft.com/office/powerpoint/2010/main" xmlns="" val="2357925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function is performed with a transceiver and a digital mode hot spot?</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lstStyle/>
          <a:p>
            <a:pPr marL="514350" indent="-514350">
              <a:buFont typeface="+mj-lt"/>
              <a:buAutoNum type="alphaUcPeriod"/>
            </a:pPr>
            <a:r>
              <a:rPr lang="en-US" dirty="0"/>
              <a:t>Communication using digital voice or data systems via the internet</a:t>
            </a:r>
          </a:p>
          <a:p>
            <a:pPr marL="514350" indent="-514350">
              <a:buFont typeface="+mj-lt"/>
              <a:buAutoNum type="alphaUcPeriod"/>
            </a:pPr>
            <a:r>
              <a:rPr lang="en-US" dirty="0"/>
              <a:t>FT8 digital communications via AFSK</a:t>
            </a:r>
          </a:p>
          <a:p>
            <a:pPr marL="514350" indent="-514350">
              <a:buFont typeface="+mj-lt"/>
              <a:buAutoNum type="alphaUcPeriod"/>
            </a:pPr>
            <a:r>
              <a:rPr lang="en-US" dirty="0"/>
              <a:t>RTTY encoding and decoding without a computer</a:t>
            </a:r>
          </a:p>
          <a:p>
            <a:pPr marL="514350" indent="-514350">
              <a:buFont typeface="+mj-lt"/>
              <a:buAutoNum type="alphaUcPeriod"/>
            </a:pPr>
            <a:r>
              <a:rPr lang="en-US" dirty="0"/>
              <a:t>High-speed digital communications for meteor scatter</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T4A10 A 6-13</a:t>
            </a:r>
          </a:p>
        </p:txBody>
      </p:sp>
    </p:spTree>
    <p:extLst>
      <p:ext uri="{BB962C8B-B14F-4D97-AF65-F5344CB8AC3E}">
        <p14:creationId xmlns:p14="http://schemas.microsoft.com/office/powerpoint/2010/main" xmlns="" val="334402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does a DMR “code plug” contain?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lstStyle/>
          <a:p>
            <a:pPr marL="514350" indent="-514350">
              <a:buFont typeface="+mj-lt"/>
              <a:buAutoNum type="alphaUcPeriod"/>
            </a:pPr>
            <a:r>
              <a:rPr lang="en-US" dirty="0"/>
              <a:t>Your call sign in CW for automatic identification</a:t>
            </a:r>
          </a:p>
          <a:p>
            <a:pPr marL="514350" indent="-514350">
              <a:buFont typeface="+mj-lt"/>
              <a:buAutoNum type="alphaUcPeriod"/>
            </a:pPr>
            <a:r>
              <a:rPr lang="en-US" dirty="0"/>
              <a:t>Access information for repeaters and talkgroups</a:t>
            </a:r>
          </a:p>
          <a:p>
            <a:pPr marL="514350" indent="-514350">
              <a:buFont typeface="+mj-lt"/>
              <a:buAutoNum type="alphaUcPeriod"/>
            </a:pPr>
            <a:r>
              <a:rPr lang="en-US" dirty="0"/>
              <a:t>The codec for digitizing audio</a:t>
            </a:r>
          </a:p>
          <a:p>
            <a:pPr marL="514350" indent="-514350">
              <a:buFont typeface="+mj-lt"/>
              <a:buAutoNum type="alphaUcPeriod"/>
            </a:pPr>
            <a:r>
              <a:rPr lang="en-US" dirty="0"/>
              <a:t>The DMR software version</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T4B07 B 6-13</a:t>
            </a:r>
          </a:p>
        </p:txBody>
      </p:sp>
    </p:spTree>
    <p:extLst>
      <p:ext uri="{BB962C8B-B14F-4D97-AF65-F5344CB8AC3E}">
        <p14:creationId xmlns:p14="http://schemas.microsoft.com/office/powerpoint/2010/main" xmlns="" val="1224802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How is a specific group of stations selected on a digital voice transceiver?</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lstStyle/>
          <a:p>
            <a:pPr marL="514350" indent="-514350">
              <a:buFont typeface="+mj-lt"/>
              <a:buAutoNum type="alphaUcPeriod"/>
            </a:pPr>
            <a:r>
              <a:rPr lang="en-US" dirty="0"/>
              <a:t>By retrieving the frequencies from transceiver memory</a:t>
            </a:r>
          </a:p>
          <a:p>
            <a:pPr marL="514350" indent="-514350">
              <a:buFont typeface="+mj-lt"/>
              <a:buAutoNum type="alphaUcPeriod"/>
            </a:pPr>
            <a:r>
              <a:rPr lang="en-US" dirty="0"/>
              <a:t>By enabling the group’s CTCSS tone</a:t>
            </a:r>
          </a:p>
          <a:p>
            <a:pPr marL="514350" indent="-514350">
              <a:buFont typeface="+mj-lt"/>
              <a:buAutoNum type="alphaUcPeriod"/>
            </a:pPr>
            <a:r>
              <a:rPr lang="en-US" dirty="0"/>
              <a:t>By entering the group’s identification code</a:t>
            </a:r>
          </a:p>
          <a:p>
            <a:pPr marL="514350" indent="-514350">
              <a:buFont typeface="+mj-lt"/>
              <a:buAutoNum type="alphaUcPeriod"/>
            </a:pPr>
            <a:r>
              <a:rPr lang="en-US" dirty="0"/>
              <a:t>By activating automatic identification</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T4B09 C 6-13</a:t>
            </a:r>
          </a:p>
        </p:txBody>
      </p:sp>
    </p:spTree>
    <p:extLst>
      <p:ext uri="{BB962C8B-B14F-4D97-AF65-F5344CB8AC3E}">
        <p14:creationId xmlns:p14="http://schemas.microsoft.com/office/powerpoint/2010/main" xmlns="" val="3376175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must be programmed into a D-STAR digital transceiver before transmitting?</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lstStyle/>
          <a:p>
            <a:pPr marL="514350" indent="-514350">
              <a:buFont typeface="+mj-lt"/>
              <a:buAutoNum type="alphaUcPeriod"/>
            </a:pPr>
            <a:r>
              <a:rPr lang="en-US" dirty="0"/>
              <a:t>Your call sign</a:t>
            </a:r>
          </a:p>
          <a:p>
            <a:pPr marL="514350" indent="-514350">
              <a:buFont typeface="+mj-lt"/>
              <a:buAutoNum type="alphaUcPeriod"/>
            </a:pPr>
            <a:r>
              <a:rPr lang="en-US" dirty="0"/>
              <a:t>Your output power</a:t>
            </a:r>
          </a:p>
          <a:p>
            <a:pPr marL="514350" indent="-514350">
              <a:buFont typeface="+mj-lt"/>
              <a:buAutoNum type="alphaUcPeriod"/>
            </a:pPr>
            <a:r>
              <a:rPr lang="en-US" dirty="0"/>
              <a:t>The codec type being used</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T4B11 A 6-13</a:t>
            </a:r>
          </a:p>
        </p:txBody>
      </p:sp>
    </p:spTree>
    <p:extLst>
      <p:ext uri="{BB962C8B-B14F-4D97-AF65-F5344CB8AC3E}">
        <p14:creationId xmlns:p14="http://schemas.microsoft.com/office/powerpoint/2010/main" xmlns="" val="186201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How is over the air access to IRLP nodes accomplished?</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lstStyle/>
          <a:p>
            <a:pPr marL="514350" indent="-514350">
              <a:buFont typeface="+mj-lt"/>
              <a:buAutoNum type="alphaUcPeriod"/>
            </a:pPr>
            <a:r>
              <a:rPr lang="en-US" dirty="0"/>
              <a:t>By obtaining a password that is sent via voice to the node</a:t>
            </a:r>
          </a:p>
          <a:p>
            <a:pPr marL="514350" indent="-514350">
              <a:buFont typeface="+mj-lt"/>
              <a:buAutoNum type="alphaUcPeriod"/>
            </a:pPr>
            <a:r>
              <a:rPr lang="en-US" dirty="0"/>
              <a:t>By using DTMF signals</a:t>
            </a:r>
          </a:p>
          <a:p>
            <a:pPr marL="514350" indent="-514350">
              <a:buFont typeface="+mj-lt"/>
              <a:buAutoNum type="alphaUcPeriod"/>
            </a:pPr>
            <a:r>
              <a:rPr lang="en-US" dirty="0"/>
              <a:t>By entering the proper internet password</a:t>
            </a:r>
          </a:p>
          <a:p>
            <a:pPr marL="514350" indent="-514350">
              <a:buFont typeface="+mj-lt"/>
              <a:buAutoNum type="alphaUcPeriod"/>
            </a:pPr>
            <a:r>
              <a:rPr lang="en-US" dirty="0"/>
              <a:t>By using CTCSS tone codes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T8C06 B 6-13</a:t>
            </a:r>
          </a:p>
        </p:txBody>
      </p:sp>
    </p:spTree>
    <p:extLst>
      <p:ext uri="{BB962C8B-B14F-4D97-AF65-F5344CB8AC3E}">
        <p14:creationId xmlns:p14="http://schemas.microsoft.com/office/powerpoint/2010/main" xmlns="" val="232555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Voice Over Internet Protocol (VoIP)?</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A set of rules specifying how to identify your station when linked over the internet to another station</a:t>
            </a:r>
          </a:p>
          <a:p>
            <a:pPr marL="514350" indent="-514350">
              <a:buFont typeface="+mj-lt"/>
              <a:buAutoNum type="alphaUcPeriod"/>
            </a:pPr>
            <a:r>
              <a:rPr lang="en-US" dirty="0"/>
              <a:t>A technique employed to “spot” DX stations via the internet</a:t>
            </a:r>
          </a:p>
          <a:p>
            <a:pPr marL="514350" indent="-514350">
              <a:buFont typeface="+mj-lt"/>
              <a:buAutoNum type="alphaUcPeriod"/>
            </a:pPr>
            <a:r>
              <a:rPr lang="en-US" dirty="0"/>
              <a:t>A technique for measuring the modulation quality of a transmitter using remote sites monitored via the internet</a:t>
            </a:r>
          </a:p>
          <a:p>
            <a:pPr marL="514350" indent="-514350">
              <a:buFont typeface="+mj-lt"/>
              <a:buAutoNum type="alphaUcPeriod"/>
            </a:pPr>
            <a:r>
              <a:rPr lang="en-US" dirty="0"/>
              <a:t>A method of delivering voice communications over the internet using digital techniques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T8C07 D 6-13</a:t>
            </a:r>
          </a:p>
        </p:txBody>
      </p:sp>
    </p:spTree>
    <p:extLst>
      <p:ext uri="{BB962C8B-B14F-4D97-AF65-F5344CB8AC3E}">
        <p14:creationId xmlns:p14="http://schemas.microsoft.com/office/powerpoint/2010/main" xmlns="" val="923080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the Internet Radio Linking Project (IRLP)?</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A technique to connect amateur radio systems, such as repeaters, via the internet using Voice Over Internet Protocol (VoIP)</a:t>
            </a:r>
          </a:p>
          <a:p>
            <a:pPr marL="514350" indent="-514350">
              <a:buFont typeface="+mj-lt"/>
              <a:buAutoNum type="alphaUcPeriod"/>
            </a:pPr>
            <a:r>
              <a:rPr lang="en-US" dirty="0"/>
              <a:t>A system for providing access to websites via amateur radio</a:t>
            </a:r>
          </a:p>
          <a:p>
            <a:pPr marL="514350" indent="-514350">
              <a:buFont typeface="+mj-lt"/>
              <a:buAutoNum type="alphaUcPeriod"/>
            </a:pPr>
            <a:r>
              <a:rPr lang="en-US" dirty="0"/>
              <a:t>A system for informing amateurs in real time of the frequency of active DX stations</a:t>
            </a:r>
          </a:p>
          <a:p>
            <a:pPr marL="514350" indent="-514350">
              <a:buFont typeface="+mj-lt"/>
              <a:buAutoNum type="alphaUcPeriod"/>
            </a:pPr>
            <a:r>
              <a:rPr lang="en-US" dirty="0"/>
              <a:t>A technique for measuring signal strength of an amateur transmitter via the internet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T8C08 A 6-13</a:t>
            </a:r>
          </a:p>
        </p:txBody>
      </p:sp>
    </p:spTree>
    <p:extLst>
      <p:ext uri="{BB962C8B-B14F-4D97-AF65-F5344CB8AC3E}">
        <p14:creationId xmlns:p14="http://schemas.microsoft.com/office/powerpoint/2010/main" xmlns="" val="2010221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158E20-A78D-4A33-3E51-13E99D05D5A1}"/>
              </a:ext>
            </a:extLst>
          </p:cNvPr>
          <p:cNvSpPr>
            <a:spLocks noGrp="1"/>
          </p:cNvSpPr>
          <p:nvPr>
            <p:ph type="title"/>
          </p:nvPr>
        </p:nvSpPr>
        <p:spPr/>
        <p:txBody>
          <a:bodyPr>
            <a:normAutofit fontScale="90000"/>
          </a:bodyPr>
          <a:lstStyle/>
          <a:p>
            <a:r>
              <a:rPr lang="en-US" dirty="0"/>
              <a:t>Linked Repeater Systems &amp; Access Tones</a:t>
            </a:r>
          </a:p>
        </p:txBody>
      </p:sp>
      <p:sp>
        <p:nvSpPr>
          <p:cNvPr id="3" name="Content Placeholder 2">
            <a:extLst>
              <a:ext uri="{FF2B5EF4-FFF2-40B4-BE49-F238E27FC236}">
                <a16:creationId xmlns:a16="http://schemas.microsoft.com/office/drawing/2014/main" xmlns="" id="{6855A43B-09F0-4FA0-98DC-B89F368C8D3E}"/>
              </a:ext>
            </a:extLst>
          </p:cNvPr>
          <p:cNvSpPr>
            <a:spLocks noGrp="1"/>
          </p:cNvSpPr>
          <p:nvPr>
            <p:ph idx="1"/>
          </p:nvPr>
        </p:nvSpPr>
        <p:spPr>
          <a:xfrm>
            <a:off x="628650" y="1487607"/>
            <a:ext cx="7886700" cy="5213445"/>
          </a:xfrm>
        </p:spPr>
        <p:txBody>
          <a:bodyPr>
            <a:normAutofit fontScale="62500" lnSpcReduction="20000"/>
          </a:bodyPr>
          <a:lstStyle/>
          <a:p>
            <a:r>
              <a:rPr lang="en-US" dirty="0"/>
              <a:t>To extend their range, repeaters sometimes use remote receivers</a:t>
            </a:r>
          </a:p>
          <a:p>
            <a:r>
              <a:rPr lang="en-US" dirty="0"/>
              <a:t>Repeaters can also be </a:t>
            </a:r>
            <a:r>
              <a:rPr lang="en-US" i="1" dirty="0">
                <a:solidFill>
                  <a:srgbClr val="DA3427"/>
                </a:solidFill>
              </a:rPr>
              <a:t>linked</a:t>
            </a:r>
            <a:r>
              <a:rPr lang="en-US" dirty="0"/>
              <a:t> to other repeaters (by sharing the signals each receives and retransmitting them)</a:t>
            </a:r>
          </a:p>
          <a:p>
            <a:r>
              <a:rPr lang="en-US" dirty="0"/>
              <a:t>Most repeaters won’t pass a signal from the receiver to the transmitter for retransmission unless it contains an </a:t>
            </a:r>
            <a:r>
              <a:rPr lang="en-US" i="1" dirty="0">
                <a:solidFill>
                  <a:srgbClr val="DA3427"/>
                </a:solidFill>
              </a:rPr>
              <a:t>access tone</a:t>
            </a:r>
          </a:p>
          <a:p>
            <a:pPr lvl="1"/>
            <a:r>
              <a:rPr lang="en-US" dirty="0"/>
              <a:t>Also called </a:t>
            </a:r>
            <a:r>
              <a:rPr lang="en-US" i="1" dirty="0">
                <a:solidFill>
                  <a:srgbClr val="DA3427"/>
                </a:solidFill>
              </a:rPr>
              <a:t>Continuous Tone Coded Squelch System </a:t>
            </a:r>
            <a:r>
              <a:rPr lang="en-US" dirty="0"/>
              <a:t>(CTCSS), </a:t>
            </a:r>
            <a:r>
              <a:rPr lang="en-US" i="1" dirty="0">
                <a:solidFill>
                  <a:srgbClr val="DA3427"/>
                </a:solidFill>
              </a:rPr>
              <a:t>PL</a:t>
            </a:r>
            <a:r>
              <a:rPr lang="en-US" dirty="0"/>
              <a:t> (for Private Line, the Motorola trade name) or </a:t>
            </a:r>
            <a:r>
              <a:rPr lang="en-US" i="1" dirty="0">
                <a:solidFill>
                  <a:srgbClr val="DA3427"/>
                </a:solidFill>
              </a:rPr>
              <a:t>sub-audible</a:t>
            </a:r>
          </a:p>
          <a:p>
            <a:pPr lvl="1"/>
            <a:r>
              <a:rPr lang="en-US" dirty="0"/>
              <a:t>Your radio’s operating manual will explain how to select and activate the tone</a:t>
            </a:r>
          </a:p>
          <a:p>
            <a:pPr lvl="2"/>
            <a:r>
              <a:rPr lang="en-US" dirty="0"/>
              <a:t>There may be several tone options, such as tone squelch and digital code squelch (DCS)</a:t>
            </a:r>
          </a:p>
          <a:p>
            <a:r>
              <a:rPr lang="en-US" dirty="0"/>
              <a:t>Troubleshooting repeaters … </a:t>
            </a:r>
            <a:r>
              <a:rPr lang="en-US" i="1" dirty="0"/>
              <a:t>If you can hear a repeater’s signal, but it can’t hear you </a:t>
            </a:r>
            <a:r>
              <a:rPr lang="en-US" dirty="0"/>
              <a:t>…</a:t>
            </a:r>
          </a:p>
          <a:p>
            <a:pPr lvl="1"/>
            <a:r>
              <a:rPr lang="en-US" dirty="0"/>
              <a:t>Make you’re sure you are using the right offset</a:t>
            </a:r>
          </a:p>
          <a:p>
            <a:pPr lvl="1"/>
            <a:r>
              <a:rPr lang="en-US" dirty="0"/>
              <a:t>Make sure you have your radio set up to use the right type or frequency of access tone (CTCSS)</a:t>
            </a:r>
          </a:p>
          <a:p>
            <a:pPr lvl="1"/>
            <a:r>
              <a:rPr lang="en-US" dirty="0"/>
              <a:t>Make sure your radio’s digital code squelch settings are correct (DCS)</a:t>
            </a:r>
          </a:p>
        </p:txBody>
      </p:sp>
    </p:spTree>
    <p:extLst>
      <p:ext uri="{BB962C8B-B14F-4D97-AF65-F5344CB8AC3E}">
        <p14:creationId xmlns:p14="http://schemas.microsoft.com/office/powerpoint/2010/main" xmlns="" val="1506230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240633"/>
            <a:ext cx="8224405" cy="1695828"/>
          </a:xfrm>
        </p:spPr>
        <p:txBody>
          <a:bodyPr>
            <a:normAutofit/>
          </a:bodyPr>
          <a:lstStyle/>
          <a:p>
            <a:r>
              <a:rPr lang="en-US" sz="3400" b="1" dirty="0"/>
              <a:t>Which of the following protocols enables an amateur station to transmit through a repeater without using a radio to initiate the transmission?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nl-NL" dirty="0"/>
              <a:t>IRLP</a:t>
            </a:r>
          </a:p>
          <a:p>
            <a:pPr marL="514350" indent="-514350">
              <a:buFont typeface="+mj-lt"/>
              <a:buAutoNum type="alphaUcPeriod"/>
            </a:pPr>
            <a:r>
              <a:rPr lang="nl-NL" dirty="0"/>
              <a:t>D-STAR</a:t>
            </a:r>
          </a:p>
          <a:p>
            <a:pPr marL="514350" indent="-514350">
              <a:buFont typeface="+mj-lt"/>
              <a:buAutoNum type="alphaUcPeriod"/>
            </a:pPr>
            <a:r>
              <a:rPr lang="nl-NL" dirty="0"/>
              <a:t>DMR</a:t>
            </a:r>
          </a:p>
          <a:p>
            <a:pPr marL="514350" indent="-514350">
              <a:buFont typeface="+mj-lt"/>
              <a:buAutoNum type="alphaUcPeriod"/>
            </a:pPr>
            <a:r>
              <a:rPr lang="nl-NL" dirty="0"/>
              <a:t>EchoLink</a:t>
            </a:r>
            <a:endParaRPr lang="en-US" dirty="0"/>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T8C09 D 6-13</a:t>
            </a:r>
          </a:p>
        </p:txBody>
      </p:sp>
    </p:spTree>
    <p:extLst>
      <p:ext uri="{BB962C8B-B14F-4D97-AF65-F5344CB8AC3E}">
        <p14:creationId xmlns:p14="http://schemas.microsoft.com/office/powerpoint/2010/main" xmlns="" val="2930357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required before using the EchoLink system?</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Complete the required EchoLink training</a:t>
            </a:r>
          </a:p>
          <a:p>
            <a:pPr marL="514350" indent="-514350">
              <a:buFont typeface="+mj-lt"/>
              <a:buAutoNum type="alphaUcPeriod"/>
            </a:pPr>
            <a:r>
              <a:rPr lang="en-US" dirty="0"/>
              <a:t>Purchase a license to use the EchoLink software</a:t>
            </a:r>
          </a:p>
          <a:p>
            <a:pPr marL="514350" indent="-514350">
              <a:buFont typeface="+mj-lt"/>
              <a:buAutoNum type="alphaUcPeriod"/>
            </a:pPr>
            <a:r>
              <a:rPr lang="en-US" dirty="0"/>
              <a:t>Register your call sign and provide proof of license</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T8C10 C 6-13</a:t>
            </a:r>
          </a:p>
        </p:txBody>
      </p:sp>
    </p:spTree>
    <p:extLst>
      <p:ext uri="{BB962C8B-B14F-4D97-AF65-F5344CB8AC3E}">
        <p14:creationId xmlns:p14="http://schemas.microsoft.com/office/powerpoint/2010/main" xmlns="" val="1330390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a Talkgroup on a DMR repeater?</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A group of operators sharing common interests</a:t>
            </a:r>
          </a:p>
          <a:p>
            <a:pPr marL="514350" indent="-514350">
              <a:buFont typeface="+mj-lt"/>
              <a:buAutoNum type="alphaUcPeriod"/>
            </a:pPr>
            <a:r>
              <a:rPr lang="en-US" dirty="0"/>
              <a:t>A way for groups of users to share a channel at different times without hearing other users on the channel</a:t>
            </a:r>
          </a:p>
          <a:p>
            <a:pPr marL="514350" indent="-514350">
              <a:buFont typeface="+mj-lt"/>
              <a:buAutoNum type="alphaUcPeriod"/>
            </a:pPr>
            <a:r>
              <a:rPr lang="en-US" dirty="0"/>
              <a:t>A protocol that increases the signal-to-noise ratio when multiple repeaters are linked together</a:t>
            </a:r>
          </a:p>
          <a:p>
            <a:pPr marL="514350" indent="-514350">
              <a:buFont typeface="+mj-lt"/>
              <a:buAutoNum type="alphaUcPeriod"/>
            </a:pPr>
            <a:r>
              <a:rPr lang="en-US" dirty="0"/>
              <a:t>A net that meets at a specified time</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T8D02 B 6-14</a:t>
            </a:r>
          </a:p>
        </p:txBody>
      </p:sp>
    </p:spTree>
    <p:extLst>
      <p:ext uri="{BB962C8B-B14F-4D97-AF65-F5344CB8AC3E}">
        <p14:creationId xmlns:p14="http://schemas.microsoft.com/office/powerpoint/2010/main" xmlns="" val="3190469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describes DMR?</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A technique for time-multiplexing two digital voice signals on a single 12.5 kHz repeater channel</a:t>
            </a:r>
          </a:p>
          <a:p>
            <a:pPr marL="514350" indent="-514350">
              <a:buFont typeface="+mj-lt"/>
              <a:buAutoNum type="alphaUcPeriod"/>
            </a:pPr>
            <a:r>
              <a:rPr lang="en-US" dirty="0"/>
              <a:t>An automatic position tracking mode for FM mobiles communicating through repeaters</a:t>
            </a:r>
          </a:p>
          <a:p>
            <a:pPr marL="514350" indent="-514350">
              <a:buFont typeface="+mj-lt"/>
              <a:buAutoNum type="alphaUcPeriod"/>
            </a:pPr>
            <a:r>
              <a:rPr lang="en-US" dirty="0"/>
              <a:t>An automatic computer logging technique for hands-off logging when communicating while operating a vehicle</a:t>
            </a:r>
          </a:p>
          <a:p>
            <a:pPr marL="514350" indent="-514350">
              <a:buFont typeface="+mj-lt"/>
              <a:buAutoNum type="alphaUcPeriod"/>
            </a:pPr>
            <a:r>
              <a:rPr lang="en-US" dirty="0"/>
              <a:t>A digital technique for transmitting on two repeater inputs simultaneously for automatic error correction</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T8D07 A 6-14</a:t>
            </a:r>
          </a:p>
        </p:txBody>
      </p:sp>
    </p:spTree>
    <p:extLst>
      <p:ext uri="{BB962C8B-B14F-4D97-AF65-F5344CB8AC3E}">
        <p14:creationId xmlns:p14="http://schemas.microsoft.com/office/powerpoint/2010/main" xmlns="" val="299044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does the term “traffic” refer to in net operation?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Messages exchanged by net stations</a:t>
            </a:r>
          </a:p>
          <a:p>
            <a:pPr marL="514350" indent="-514350">
              <a:buFont typeface="+mj-lt"/>
              <a:buAutoNum type="alphaUcPeriod"/>
            </a:pPr>
            <a:r>
              <a:rPr lang="en-US" dirty="0"/>
              <a:t>The number of stations checking in and out of a net</a:t>
            </a:r>
          </a:p>
          <a:p>
            <a:pPr marL="514350" indent="-514350">
              <a:buFont typeface="+mj-lt"/>
              <a:buAutoNum type="alphaUcPeriod"/>
            </a:pPr>
            <a:r>
              <a:rPr lang="en-US" dirty="0"/>
              <a:t>Operation by mobile or portable stations</a:t>
            </a:r>
          </a:p>
          <a:p>
            <a:pPr marL="514350" indent="-514350">
              <a:buFont typeface="+mj-lt"/>
              <a:buAutoNum type="alphaUcPeriod"/>
            </a:pPr>
            <a:r>
              <a:rPr lang="en-US" dirty="0"/>
              <a:t>Requests to activate the net by a served agency</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T2C05 A 6-16</a:t>
            </a:r>
          </a:p>
        </p:txBody>
      </p:sp>
    </p:spTree>
    <p:extLst>
      <p:ext uri="{BB962C8B-B14F-4D97-AF65-F5344CB8AC3E}">
        <p14:creationId xmlns:p14="http://schemas.microsoft.com/office/powerpoint/2010/main" xmlns="" val="1627610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is standard practice when you participate in a net?</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When first responding to the net control station, transmit your call sign, name, and address as in the FCC database</a:t>
            </a:r>
          </a:p>
          <a:p>
            <a:pPr marL="514350" indent="-514350">
              <a:buFont typeface="+mj-lt"/>
              <a:buAutoNum type="alphaUcPeriod"/>
            </a:pPr>
            <a:r>
              <a:rPr lang="en-US" dirty="0"/>
              <a:t>Record the time of each of your transmissions</a:t>
            </a:r>
          </a:p>
          <a:p>
            <a:pPr marL="514350" indent="-514350">
              <a:buFont typeface="+mj-lt"/>
              <a:buAutoNum type="alphaUcPeriod"/>
            </a:pPr>
            <a:r>
              <a:rPr lang="en-US" dirty="0"/>
              <a:t>Unless you are reporting an emergency, transmit only when directed by the net control station</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T2C07 C 6-16</a:t>
            </a:r>
          </a:p>
        </p:txBody>
      </p:sp>
    </p:spTree>
    <p:extLst>
      <p:ext uri="{BB962C8B-B14F-4D97-AF65-F5344CB8AC3E}">
        <p14:creationId xmlns:p14="http://schemas.microsoft.com/office/powerpoint/2010/main" xmlns="" val="240539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are typical duties of a Net Control Station?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Choose the regular net meeting time and frequency</a:t>
            </a:r>
          </a:p>
          <a:p>
            <a:pPr marL="514350" indent="-514350">
              <a:buFont typeface="+mj-lt"/>
              <a:buAutoNum type="alphaUcPeriod"/>
            </a:pPr>
            <a:r>
              <a:rPr lang="en-US" dirty="0"/>
              <a:t>Ensure that all stations checking into the net are properly licensed for operation on the net frequency</a:t>
            </a:r>
          </a:p>
          <a:p>
            <a:pPr marL="514350" indent="-514350">
              <a:buFont typeface="+mj-lt"/>
              <a:buAutoNum type="alphaUcPeriod"/>
            </a:pPr>
            <a:r>
              <a:rPr lang="en-US" dirty="0"/>
              <a:t>Call the net to order and direct communications between stations checking in</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T2C02 C 6-16</a:t>
            </a:r>
          </a:p>
        </p:txBody>
      </p:sp>
    </p:spTree>
    <p:extLst>
      <p:ext uri="{BB962C8B-B14F-4D97-AF65-F5344CB8AC3E}">
        <p14:creationId xmlns:p14="http://schemas.microsoft.com/office/powerpoint/2010/main" xmlns="" val="2506797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technique is used to ensure that voice messages containing unusual words are received correctly?</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Send the words by voice and Morse code</a:t>
            </a:r>
          </a:p>
          <a:p>
            <a:pPr marL="514350" indent="-514350">
              <a:buFont typeface="+mj-lt"/>
              <a:buAutoNum type="alphaUcPeriod"/>
            </a:pPr>
            <a:r>
              <a:rPr lang="en-US" dirty="0"/>
              <a:t>Speak very loudly into the microphone</a:t>
            </a:r>
          </a:p>
          <a:p>
            <a:pPr marL="514350" indent="-514350">
              <a:buFont typeface="+mj-lt"/>
              <a:buAutoNum type="alphaUcPeriod"/>
            </a:pPr>
            <a:r>
              <a:rPr lang="en-US" dirty="0"/>
              <a:t>Spell the words using a standard phonetic alphabet</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T2C03 C 6-17</a:t>
            </a:r>
          </a:p>
        </p:txBody>
      </p:sp>
    </p:spTree>
    <p:extLst>
      <p:ext uri="{BB962C8B-B14F-4D97-AF65-F5344CB8AC3E}">
        <p14:creationId xmlns:p14="http://schemas.microsoft.com/office/powerpoint/2010/main" xmlns="" val="3364895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is a characteristic of good traffic handling?</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Passing messages exactly as received</a:t>
            </a:r>
          </a:p>
          <a:p>
            <a:pPr marL="514350" indent="-514350">
              <a:buFont typeface="+mj-lt"/>
              <a:buAutoNum type="alphaUcPeriod"/>
            </a:pPr>
            <a:r>
              <a:rPr lang="en-US" dirty="0"/>
              <a:t>Making decisions as to whether messages are worthy of relay or delivery</a:t>
            </a:r>
          </a:p>
          <a:p>
            <a:pPr marL="514350" indent="-514350">
              <a:buFont typeface="+mj-lt"/>
              <a:buAutoNum type="alphaUcPeriod"/>
            </a:pPr>
            <a:r>
              <a:rPr lang="en-US" dirty="0"/>
              <a:t>Ensuring that any newsworthy messages are relayed to the news media</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T2C08 A 6-17</a:t>
            </a:r>
          </a:p>
        </p:txBody>
      </p:sp>
    </p:spTree>
    <p:extLst>
      <p:ext uri="{BB962C8B-B14F-4D97-AF65-F5344CB8AC3E}">
        <p14:creationId xmlns:p14="http://schemas.microsoft.com/office/powerpoint/2010/main" xmlns="" val="3537873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information is contained in the preamble of a formal traffic message?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The email address of the originating station</a:t>
            </a:r>
          </a:p>
          <a:p>
            <a:pPr marL="514350" indent="-514350">
              <a:buFont typeface="+mj-lt"/>
              <a:buAutoNum type="alphaUcPeriod"/>
            </a:pPr>
            <a:r>
              <a:rPr lang="en-US" dirty="0"/>
              <a:t>The address of the intended recipient</a:t>
            </a:r>
          </a:p>
          <a:p>
            <a:pPr marL="514350" indent="-514350">
              <a:buFont typeface="+mj-lt"/>
              <a:buAutoNum type="alphaUcPeriod"/>
            </a:pPr>
            <a:r>
              <a:rPr lang="en-US" dirty="0"/>
              <a:t>The telephone number of the addressee</a:t>
            </a:r>
          </a:p>
          <a:p>
            <a:pPr marL="514350" indent="-514350">
              <a:buFont typeface="+mj-lt"/>
              <a:buAutoNum type="alphaUcPeriod"/>
            </a:pPr>
            <a:r>
              <a:rPr lang="en-US" dirty="0"/>
              <a:t>Information needed to track the message</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T2C10 D 6-17</a:t>
            </a:r>
          </a:p>
        </p:txBody>
      </p:sp>
    </p:spTree>
    <p:extLst>
      <p:ext uri="{BB962C8B-B14F-4D97-AF65-F5344CB8AC3E}">
        <p14:creationId xmlns:p14="http://schemas.microsoft.com/office/powerpoint/2010/main" xmlns="" val="3553124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F12D13-C8CB-EC06-5931-0B40155B7D5D}"/>
              </a:ext>
            </a:extLst>
          </p:cNvPr>
          <p:cNvSpPr>
            <a:spLocks noGrp="1"/>
          </p:cNvSpPr>
          <p:nvPr>
            <p:ph type="title"/>
          </p:nvPr>
        </p:nvSpPr>
        <p:spPr>
          <a:xfrm>
            <a:off x="524741" y="2664981"/>
            <a:ext cx="7886700" cy="1325563"/>
          </a:xfrm>
        </p:spPr>
        <p:txBody>
          <a:bodyPr/>
          <a:lstStyle/>
          <a:p>
            <a:pPr algn="ctr"/>
            <a:r>
              <a:rPr lang="en-US" b="1" dirty="0">
                <a:solidFill>
                  <a:srgbClr val="DA3427"/>
                </a:solidFill>
              </a:rPr>
              <a:t>PRACTICE QUESTIONS</a:t>
            </a:r>
          </a:p>
        </p:txBody>
      </p:sp>
    </p:spTree>
    <p:extLst>
      <p:ext uri="{BB962C8B-B14F-4D97-AF65-F5344CB8AC3E}">
        <p14:creationId xmlns:p14="http://schemas.microsoft.com/office/powerpoint/2010/main" xmlns="" val="39438844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meant by “check” in a radiogram header?</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The number of words or word equivalents in the text portion of the message</a:t>
            </a:r>
          </a:p>
          <a:p>
            <a:pPr marL="514350" indent="-514350">
              <a:buFont typeface="+mj-lt"/>
              <a:buAutoNum type="alphaUcPeriod"/>
            </a:pPr>
            <a:r>
              <a:rPr lang="en-US" dirty="0"/>
              <a:t>The call sign of the originating station</a:t>
            </a:r>
          </a:p>
          <a:p>
            <a:pPr marL="514350" indent="-514350">
              <a:buFont typeface="+mj-lt"/>
              <a:buAutoNum type="alphaUcPeriod"/>
            </a:pPr>
            <a:r>
              <a:rPr lang="en-US" dirty="0"/>
              <a:t>A list of stations that have relayed the message</a:t>
            </a:r>
          </a:p>
          <a:p>
            <a:pPr marL="514350" indent="-514350">
              <a:buFont typeface="+mj-lt"/>
              <a:buAutoNum type="alphaUcPeriod"/>
            </a:pPr>
            <a:r>
              <a:rPr lang="en-US" dirty="0"/>
              <a:t>A box on the message form that indicates that the message was received and/or relayed</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T2C11 A 6-17</a:t>
            </a:r>
          </a:p>
        </p:txBody>
      </p:sp>
    </p:spTree>
    <p:extLst>
      <p:ext uri="{BB962C8B-B14F-4D97-AF65-F5344CB8AC3E}">
        <p14:creationId xmlns:p14="http://schemas.microsoft.com/office/powerpoint/2010/main" xmlns="" val="2527629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94C59A-C7CA-B553-DA35-5974D5B80DDC}"/>
              </a:ext>
            </a:extLst>
          </p:cNvPr>
          <p:cNvSpPr>
            <a:spLocks noGrp="1"/>
          </p:cNvSpPr>
          <p:nvPr>
            <p:ph type="title"/>
          </p:nvPr>
        </p:nvSpPr>
        <p:spPr>
          <a:xfrm>
            <a:off x="628650" y="258887"/>
            <a:ext cx="7886700" cy="1325563"/>
          </a:xfrm>
        </p:spPr>
        <p:txBody>
          <a:bodyPr/>
          <a:lstStyle/>
          <a:p>
            <a:r>
              <a:rPr lang="en-US" dirty="0"/>
              <a:t>Communications for Public Service</a:t>
            </a:r>
            <a:br>
              <a:rPr lang="en-US" dirty="0"/>
            </a:br>
            <a:r>
              <a:rPr lang="en-US" dirty="0"/>
              <a:t>   </a:t>
            </a:r>
            <a:r>
              <a:rPr lang="en-US" sz="3600" dirty="0"/>
              <a:t>ARES &amp; RACES</a:t>
            </a:r>
          </a:p>
        </p:txBody>
      </p:sp>
      <p:sp>
        <p:nvSpPr>
          <p:cNvPr id="3" name="Content Placeholder 2">
            <a:extLst>
              <a:ext uri="{FF2B5EF4-FFF2-40B4-BE49-F238E27FC236}">
                <a16:creationId xmlns:a16="http://schemas.microsoft.com/office/drawing/2014/main" xmlns="" id="{9187BAE5-DD2D-CCB7-6DB0-429A7343DC27}"/>
              </a:ext>
            </a:extLst>
          </p:cNvPr>
          <p:cNvSpPr>
            <a:spLocks noGrp="1"/>
          </p:cNvSpPr>
          <p:nvPr>
            <p:ph idx="1"/>
          </p:nvPr>
        </p:nvSpPr>
        <p:spPr/>
        <p:txBody>
          <a:bodyPr/>
          <a:lstStyle/>
          <a:p>
            <a:r>
              <a:rPr lang="en-US" dirty="0"/>
              <a:t>The two largest Amateur Radio emergency response organizations are ARES (</a:t>
            </a:r>
            <a:r>
              <a:rPr lang="en-US" i="1" dirty="0">
                <a:solidFill>
                  <a:srgbClr val="DA3427"/>
                </a:solidFill>
              </a:rPr>
              <a:t>Amateur Radio Emergency Service</a:t>
            </a:r>
            <a:r>
              <a:rPr lang="en-US" dirty="0"/>
              <a:t>) and RACES (</a:t>
            </a:r>
            <a:r>
              <a:rPr lang="en-US" i="1" dirty="0">
                <a:solidFill>
                  <a:srgbClr val="DA3427"/>
                </a:solidFill>
              </a:rPr>
              <a:t>Radio Amateur Civil Emergency Service</a:t>
            </a:r>
            <a:r>
              <a:rPr lang="en-US" dirty="0"/>
              <a:t>)</a:t>
            </a:r>
          </a:p>
          <a:p>
            <a:r>
              <a:rPr lang="en-US" dirty="0"/>
              <a:t>ARES consists of licensed amateurs who have registered their qualifications and equipment for duty in the public service</a:t>
            </a:r>
          </a:p>
          <a:p>
            <a:pPr lvl="1"/>
            <a:r>
              <a:rPr lang="en-US" dirty="0"/>
              <a:t>Sponsored by ARRL</a:t>
            </a:r>
          </a:p>
          <a:p>
            <a:r>
              <a:rPr lang="en-US" dirty="0"/>
              <a:t>RACES is a special part of the FCC Part 97 Amateur service to provide civil defense communications during national emergencies</a:t>
            </a:r>
          </a:p>
        </p:txBody>
      </p:sp>
    </p:spTree>
    <p:extLst>
      <p:ext uri="{BB962C8B-B14F-4D97-AF65-F5344CB8AC3E}">
        <p14:creationId xmlns:p14="http://schemas.microsoft.com/office/powerpoint/2010/main" xmlns="" val="3406498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29D116-F0A4-F078-FA51-21C27A333EEB}"/>
              </a:ext>
            </a:extLst>
          </p:cNvPr>
          <p:cNvSpPr>
            <a:spLocks noGrp="1"/>
          </p:cNvSpPr>
          <p:nvPr>
            <p:ph type="title"/>
          </p:nvPr>
        </p:nvSpPr>
        <p:spPr/>
        <p:txBody>
          <a:bodyPr/>
          <a:lstStyle/>
          <a:p>
            <a:r>
              <a:rPr lang="en-US" dirty="0"/>
              <a:t>Threats to Life and Property</a:t>
            </a:r>
          </a:p>
        </p:txBody>
      </p:sp>
      <p:sp>
        <p:nvSpPr>
          <p:cNvPr id="3" name="Content Placeholder 2">
            <a:extLst>
              <a:ext uri="{FF2B5EF4-FFF2-40B4-BE49-F238E27FC236}">
                <a16:creationId xmlns:a16="http://schemas.microsoft.com/office/drawing/2014/main" xmlns="" id="{FFE92B32-F6BB-78DC-352A-113766EEB29D}"/>
              </a:ext>
            </a:extLst>
          </p:cNvPr>
          <p:cNvSpPr>
            <a:spLocks noGrp="1"/>
          </p:cNvSpPr>
          <p:nvPr>
            <p:ph idx="1"/>
          </p:nvPr>
        </p:nvSpPr>
        <p:spPr>
          <a:xfrm>
            <a:off x="628650" y="1444466"/>
            <a:ext cx="7886700" cy="644859"/>
          </a:xfrm>
        </p:spPr>
        <p:txBody>
          <a:bodyPr/>
          <a:lstStyle/>
          <a:p>
            <a:pPr marL="0" indent="0">
              <a:buNone/>
            </a:pPr>
            <a:r>
              <a:rPr lang="en-US" dirty="0"/>
              <a:t>FCC Part 97.403 states …</a:t>
            </a:r>
          </a:p>
        </p:txBody>
      </p:sp>
      <p:sp>
        <p:nvSpPr>
          <p:cNvPr id="4" name="TextBox 3">
            <a:extLst>
              <a:ext uri="{FF2B5EF4-FFF2-40B4-BE49-F238E27FC236}">
                <a16:creationId xmlns:a16="http://schemas.microsoft.com/office/drawing/2014/main" xmlns="" id="{1FE149FB-DAA1-1F18-C37B-9A63672F1459}"/>
              </a:ext>
            </a:extLst>
          </p:cNvPr>
          <p:cNvSpPr txBox="1"/>
          <p:nvPr/>
        </p:nvSpPr>
        <p:spPr>
          <a:xfrm>
            <a:off x="486527" y="2045279"/>
            <a:ext cx="8354428" cy="1938992"/>
          </a:xfrm>
          <a:prstGeom prst="rect">
            <a:avLst/>
          </a:prstGeom>
          <a:noFill/>
        </p:spPr>
        <p:txBody>
          <a:bodyPr wrap="square" rtlCol="0">
            <a:spAutoFit/>
          </a:bodyPr>
          <a:lstStyle/>
          <a:p>
            <a:pPr algn="ctr"/>
            <a:r>
              <a:rPr lang="en-US" sz="2400" dirty="0"/>
              <a:t>“No provision of these rules prevents the use by an amateur station of any means of radiocommunication at its disposal to provide essential communication needs in connection with the immediate safety of human life and immediate protection of property when normal communication systems are not available.”</a:t>
            </a:r>
          </a:p>
        </p:txBody>
      </p:sp>
      <p:sp>
        <p:nvSpPr>
          <p:cNvPr id="5" name="TextBox 4">
            <a:extLst>
              <a:ext uri="{FF2B5EF4-FFF2-40B4-BE49-F238E27FC236}">
                <a16:creationId xmlns:a16="http://schemas.microsoft.com/office/drawing/2014/main" xmlns="" id="{3B467BB4-8FB6-0114-FDC4-57A944A3DDA6}"/>
              </a:ext>
            </a:extLst>
          </p:cNvPr>
          <p:cNvSpPr txBox="1"/>
          <p:nvPr/>
        </p:nvSpPr>
        <p:spPr>
          <a:xfrm>
            <a:off x="628650" y="3969531"/>
            <a:ext cx="8070182" cy="1384995"/>
          </a:xfrm>
          <a:prstGeom prst="rect">
            <a:avLst/>
          </a:prstGeom>
          <a:noFill/>
        </p:spPr>
        <p:txBody>
          <a:bodyPr wrap="square" rtlCol="0">
            <a:spAutoFit/>
          </a:bodyPr>
          <a:lstStyle/>
          <a:p>
            <a:pPr algn="ctr"/>
            <a:r>
              <a:rPr lang="en-US" sz="2800" i="1" dirty="0">
                <a:solidFill>
                  <a:srgbClr val="DA3427"/>
                </a:solidFill>
              </a:rPr>
              <a:t>In an emergency, you may use any means possible to address that risk, including </a:t>
            </a:r>
            <a:r>
              <a:rPr lang="en-US" sz="2800" i="1" u="sng" dirty="0">
                <a:solidFill>
                  <a:srgbClr val="DA3427"/>
                </a:solidFill>
              </a:rPr>
              <a:t>operating outside the frequency privileges </a:t>
            </a:r>
            <a:r>
              <a:rPr lang="en-US" sz="2800" i="1" dirty="0">
                <a:solidFill>
                  <a:srgbClr val="DA3427"/>
                </a:solidFill>
              </a:rPr>
              <a:t>of your license.</a:t>
            </a:r>
          </a:p>
        </p:txBody>
      </p:sp>
      <p:sp>
        <p:nvSpPr>
          <p:cNvPr id="6" name="TextBox 5">
            <a:extLst>
              <a:ext uri="{FF2B5EF4-FFF2-40B4-BE49-F238E27FC236}">
                <a16:creationId xmlns:a16="http://schemas.microsoft.com/office/drawing/2014/main" xmlns="" id="{B9A8D725-339A-3FB5-F71C-529593BD43A0}"/>
              </a:ext>
            </a:extLst>
          </p:cNvPr>
          <p:cNvSpPr txBox="1"/>
          <p:nvPr/>
        </p:nvSpPr>
        <p:spPr>
          <a:xfrm>
            <a:off x="1004637" y="5470359"/>
            <a:ext cx="7134726" cy="1384995"/>
          </a:xfrm>
          <a:prstGeom prst="rect">
            <a:avLst/>
          </a:prstGeom>
          <a:noFill/>
        </p:spPr>
        <p:txBody>
          <a:bodyPr wrap="square" rtlCol="0">
            <a:spAutoFit/>
          </a:bodyPr>
          <a:lstStyle/>
          <a:p>
            <a:pPr algn="ctr"/>
            <a:r>
              <a:rPr lang="en-US" sz="2800" i="1" dirty="0">
                <a:solidFill>
                  <a:srgbClr val="0000FF"/>
                </a:solidFill>
              </a:rPr>
              <a:t>You are bound by FCC rules at all times, even if using your radio in support of a public safety agency.</a:t>
            </a:r>
          </a:p>
        </p:txBody>
      </p:sp>
    </p:spTree>
    <p:extLst>
      <p:ext uri="{BB962C8B-B14F-4D97-AF65-F5344CB8AC3E}">
        <p14:creationId xmlns:p14="http://schemas.microsoft.com/office/powerpoint/2010/main" xmlns="" val="3238500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50EA07-1012-3C63-AF19-E89BA2321806}"/>
              </a:ext>
            </a:extLst>
          </p:cNvPr>
          <p:cNvSpPr>
            <a:spLocks noGrp="1"/>
          </p:cNvSpPr>
          <p:nvPr>
            <p:ph type="title"/>
          </p:nvPr>
        </p:nvSpPr>
        <p:spPr/>
        <p:txBody>
          <a:bodyPr/>
          <a:lstStyle/>
          <a:p>
            <a:r>
              <a:rPr lang="en-US" dirty="0"/>
              <a:t>Satellite Operating</a:t>
            </a:r>
          </a:p>
        </p:txBody>
      </p:sp>
      <p:sp>
        <p:nvSpPr>
          <p:cNvPr id="3" name="Content Placeholder 2">
            <a:extLst>
              <a:ext uri="{FF2B5EF4-FFF2-40B4-BE49-F238E27FC236}">
                <a16:creationId xmlns:a16="http://schemas.microsoft.com/office/drawing/2014/main" xmlns="" id="{62B401CE-8826-154A-9B0A-4A9BA5A4A4E3}"/>
              </a:ext>
            </a:extLst>
          </p:cNvPr>
          <p:cNvSpPr>
            <a:spLocks noGrp="1"/>
          </p:cNvSpPr>
          <p:nvPr>
            <p:ph idx="1"/>
          </p:nvPr>
        </p:nvSpPr>
        <p:spPr>
          <a:xfrm>
            <a:off x="628650" y="1825625"/>
            <a:ext cx="8190497" cy="4896017"/>
          </a:xfrm>
        </p:spPr>
        <p:txBody>
          <a:bodyPr>
            <a:normAutofit lnSpcReduction="10000"/>
          </a:bodyPr>
          <a:lstStyle/>
          <a:p>
            <a:r>
              <a:rPr lang="en-US" dirty="0"/>
              <a:t>International Space Station</a:t>
            </a:r>
          </a:p>
          <a:p>
            <a:pPr lvl="1"/>
            <a:r>
              <a:rPr lang="en-US" dirty="0"/>
              <a:t>Most astronauts hold an amateur radio license</a:t>
            </a:r>
          </a:p>
          <a:p>
            <a:pPr lvl="1"/>
            <a:r>
              <a:rPr lang="en-US" dirty="0"/>
              <a:t>Any amateur licensed to use 2 meter and 70 cm bands can communicate with ISS (this means Technician)</a:t>
            </a:r>
          </a:p>
          <a:p>
            <a:pPr lvl="1"/>
            <a:r>
              <a:rPr lang="en-US" dirty="0"/>
              <a:t>To call the space station, call sign NA1SS, transmit on 145.990 MHz and listen on 145.800 MHz</a:t>
            </a:r>
          </a:p>
          <a:p>
            <a:r>
              <a:rPr lang="en-US" dirty="0"/>
              <a:t>Amateurs have built more than 50 satellites since 1961</a:t>
            </a:r>
          </a:p>
          <a:p>
            <a:r>
              <a:rPr lang="en-US" dirty="0"/>
              <a:t>Amateur satellites are nicknamed OSCAR for Orbiting Satellite Carrying Amateur Radio</a:t>
            </a:r>
          </a:p>
          <a:p>
            <a:r>
              <a:rPr lang="en-US" dirty="0"/>
              <a:t>A Technician can communicate through a satellite listening for </a:t>
            </a:r>
            <a:r>
              <a:rPr lang="en-US" i="1" dirty="0">
                <a:solidFill>
                  <a:srgbClr val="DA3427"/>
                </a:solidFill>
              </a:rPr>
              <a:t>uplink</a:t>
            </a:r>
            <a:r>
              <a:rPr lang="en-US" dirty="0"/>
              <a:t> signals on 2 meters and transmitting on a 10 meter </a:t>
            </a:r>
            <a:r>
              <a:rPr lang="en-US" i="1" dirty="0">
                <a:solidFill>
                  <a:srgbClr val="DA3427"/>
                </a:solidFill>
              </a:rPr>
              <a:t>downlink</a:t>
            </a:r>
            <a:r>
              <a:rPr lang="en-US" dirty="0"/>
              <a:t> frequency even though a Technician is not permitted to </a:t>
            </a:r>
            <a:r>
              <a:rPr lang="en-US" u="sng" dirty="0"/>
              <a:t>transmit</a:t>
            </a:r>
            <a:r>
              <a:rPr lang="en-US" dirty="0"/>
              <a:t> on 10 meters</a:t>
            </a:r>
          </a:p>
          <a:p>
            <a:pPr lvl="1"/>
            <a:endParaRPr lang="en-US" dirty="0"/>
          </a:p>
        </p:txBody>
      </p:sp>
    </p:spTree>
    <p:extLst>
      <p:ext uri="{BB962C8B-B14F-4D97-AF65-F5344CB8AC3E}">
        <p14:creationId xmlns:p14="http://schemas.microsoft.com/office/powerpoint/2010/main" xmlns="" val="3717331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3373C5-FE95-44F4-2242-A1BBC8EF8146}"/>
              </a:ext>
            </a:extLst>
          </p:cNvPr>
          <p:cNvSpPr>
            <a:spLocks noGrp="1"/>
          </p:cNvSpPr>
          <p:nvPr>
            <p:ph type="title"/>
          </p:nvPr>
        </p:nvSpPr>
        <p:spPr/>
        <p:txBody>
          <a:bodyPr/>
          <a:lstStyle/>
          <a:p>
            <a:r>
              <a:rPr lang="en-US" dirty="0"/>
              <a:t>Satellite Definitions</a:t>
            </a:r>
          </a:p>
        </p:txBody>
      </p:sp>
      <p:sp>
        <p:nvSpPr>
          <p:cNvPr id="3" name="Content Placeholder 2">
            <a:extLst>
              <a:ext uri="{FF2B5EF4-FFF2-40B4-BE49-F238E27FC236}">
                <a16:creationId xmlns:a16="http://schemas.microsoft.com/office/drawing/2014/main" xmlns="" id="{1BEA4B31-62D5-08FE-2035-35C8B4F0EA35}"/>
              </a:ext>
            </a:extLst>
          </p:cNvPr>
          <p:cNvSpPr>
            <a:spLocks noGrp="1"/>
          </p:cNvSpPr>
          <p:nvPr>
            <p:ph idx="1"/>
          </p:nvPr>
        </p:nvSpPr>
        <p:spPr>
          <a:xfrm>
            <a:off x="628650" y="1825625"/>
            <a:ext cx="7886700" cy="4667250"/>
          </a:xfrm>
        </p:spPr>
        <p:txBody>
          <a:bodyPr>
            <a:normAutofit fontScale="92500" lnSpcReduction="20000"/>
          </a:bodyPr>
          <a:lstStyle/>
          <a:p>
            <a:r>
              <a:rPr lang="en-US" dirty="0"/>
              <a:t>Apogee — The point of a satellite’s orbit that is farthest from Earth</a:t>
            </a:r>
          </a:p>
          <a:p>
            <a:r>
              <a:rPr lang="en-US" dirty="0"/>
              <a:t>Beacon — A signal from the satellite containing information about a satellite</a:t>
            </a:r>
          </a:p>
          <a:p>
            <a:r>
              <a:rPr lang="en-US" dirty="0"/>
              <a:t>Doppler shift — An observed change in signal frequency caused by relative motion between the satellite and the Earth station</a:t>
            </a:r>
          </a:p>
          <a:p>
            <a:r>
              <a:rPr lang="en-US" dirty="0"/>
              <a:t>Elliptical orbit — An orbit with a large difference between apogee and perigee</a:t>
            </a:r>
          </a:p>
          <a:p>
            <a:r>
              <a:rPr lang="en-US" dirty="0"/>
              <a:t>LEO — A satellite in low-Earth orbit</a:t>
            </a:r>
          </a:p>
          <a:p>
            <a:r>
              <a:rPr lang="en-US" dirty="0"/>
              <a:t>Perigee — The point of a satellite’s orbit that is nearest the Earth</a:t>
            </a:r>
          </a:p>
          <a:p>
            <a:r>
              <a:rPr lang="en-US" dirty="0"/>
              <a:t>Space station — Defined by the FCC as an amateur station located more than 50 km above the Earth’s surface</a:t>
            </a:r>
          </a:p>
          <a:p>
            <a:r>
              <a:rPr lang="en-US" dirty="0"/>
              <a:t>Spin fading — Signal fading caused by rotation of the satellite and its antennas</a:t>
            </a:r>
          </a:p>
        </p:txBody>
      </p:sp>
    </p:spTree>
    <p:extLst>
      <p:ext uri="{BB962C8B-B14F-4D97-AF65-F5344CB8AC3E}">
        <p14:creationId xmlns:p14="http://schemas.microsoft.com/office/powerpoint/2010/main" xmlns="" val="36597360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6F6BF8-F329-6695-80F7-5701EE3556D2}"/>
              </a:ext>
            </a:extLst>
          </p:cNvPr>
          <p:cNvSpPr>
            <a:spLocks noGrp="1"/>
          </p:cNvSpPr>
          <p:nvPr>
            <p:ph type="title"/>
          </p:nvPr>
        </p:nvSpPr>
        <p:spPr/>
        <p:txBody>
          <a:bodyPr/>
          <a:lstStyle/>
          <a:p>
            <a:r>
              <a:rPr lang="en-US" dirty="0"/>
              <a:t>Tracking a Satellite</a:t>
            </a:r>
          </a:p>
        </p:txBody>
      </p:sp>
      <p:sp>
        <p:nvSpPr>
          <p:cNvPr id="3" name="Content Placeholder 2">
            <a:extLst>
              <a:ext uri="{FF2B5EF4-FFF2-40B4-BE49-F238E27FC236}">
                <a16:creationId xmlns:a16="http://schemas.microsoft.com/office/drawing/2014/main" xmlns="" id="{64DE867A-48AA-89E7-447E-BBBA1D9E70F2}"/>
              </a:ext>
            </a:extLst>
          </p:cNvPr>
          <p:cNvSpPr>
            <a:spLocks noGrp="1"/>
          </p:cNvSpPr>
          <p:nvPr>
            <p:ph idx="1"/>
          </p:nvPr>
        </p:nvSpPr>
        <p:spPr/>
        <p:txBody>
          <a:bodyPr/>
          <a:lstStyle/>
          <a:p>
            <a:r>
              <a:rPr lang="en-US" dirty="0"/>
              <a:t>A </a:t>
            </a:r>
            <a:r>
              <a:rPr lang="en-US" i="1" dirty="0">
                <a:solidFill>
                  <a:srgbClr val="DA3427"/>
                </a:solidFill>
              </a:rPr>
              <a:t>satellite tracking program </a:t>
            </a:r>
            <a:r>
              <a:rPr lang="en-US" dirty="0"/>
              <a:t>is used to determine satellite schedules</a:t>
            </a:r>
          </a:p>
          <a:p>
            <a:r>
              <a:rPr lang="en-US" dirty="0"/>
              <a:t>The tracking program needs certain bits of data about the satellite’s orbit called the </a:t>
            </a:r>
            <a:r>
              <a:rPr lang="en-US" i="1" dirty="0">
                <a:solidFill>
                  <a:srgbClr val="DA3427"/>
                </a:solidFill>
              </a:rPr>
              <a:t>Keplerian elements</a:t>
            </a:r>
          </a:p>
          <a:p>
            <a:r>
              <a:rPr lang="en-US" dirty="0"/>
              <a:t>The software can provide real-time maps of the satellite’s location, the trajectory the satellite will follow across the sky, and the amount of </a:t>
            </a:r>
            <a:r>
              <a:rPr lang="en-US" i="1" dirty="0">
                <a:solidFill>
                  <a:srgbClr val="DA3427"/>
                </a:solidFill>
              </a:rPr>
              <a:t>Doppler shift </a:t>
            </a:r>
            <a:r>
              <a:rPr lang="en-US" dirty="0"/>
              <a:t>the signals will experience</a:t>
            </a:r>
          </a:p>
        </p:txBody>
      </p:sp>
    </p:spTree>
    <p:extLst>
      <p:ext uri="{BB962C8B-B14F-4D97-AF65-F5344CB8AC3E}">
        <p14:creationId xmlns:p14="http://schemas.microsoft.com/office/powerpoint/2010/main" xmlns="" val="3657487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D723FC-B94B-EDE7-1D27-3716CD8C0256}"/>
              </a:ext>
            </a:extLst>
          </p:cNvPr>
          <p:cNvSpPr>
            <a:spLocks noGrp="1"/>
          </p:cNvSpPr>
          <p:nvPr>
            <p:ph type="title"/>
          </p:nvPr>
        </p:nvSpPr>
        <p:spPr/>
        <p:txBody>
          <a:bodyPr/>
          <a:lstStyle/>
          <a:p>
            <a:r>
              <a:rPr lang="en-US" dirty="0"/>
              <a:t>Operating via Satellites</a:t>
            </a:r>
          </a:p>
        </p:txBody>
      </p:sp>
      <p:sp>
        <p:nvSpPr>
          <p:cNvPr id="3" name="Content Placeholder 2">
            <a:extLst>
              <a:ext uri="{FF2B5EF4-FFF2-40B4-BE49-F238E27FC236}">
                <a16:creationId xmlns:a16="http://schemas.microsoft.com/office/drawing/2014/main" xmlns="" id="{4A7A717D-700A-735B-CE4E-9B75DAB821F3}"/>
              </a:ext>
            </a:extLst>
          </p:cNvPr>
          <p:cNvSpPr>
            <a:spLocks noGrp="1"/>
          </p:cNvSpPr>
          <p:nvPr>
            <p:ph idx="1"/>
          </p:nvPr>
        </p:nvSpPr>
        <p:spPr>
          <a:xfrm>
            <a:off x="628650" y="1446663"/>
            <a:ext cx="8143448" cy="5046212"/>
          </a:xfrm>
        </p:spPr>
        <p:txBody>
          <a:bodyPr>
            <a:normAutofit fontScale="92500" lnSpcReduction="10000"/>
          </a:bodyPr>
          <a:lstStyle/>
          <a:p>
            <a:r>
              <a:rPr lang="en-US" dirty="0"/>
              <a:t>Most satellites only have one operational </a:t>
            </a:r>
            <a:r>
              <a:rPr lang="en-US" i="1" dirty="0">
                <a:solidFill>
                  <a:srgbClr val="DA3427"/>
                </a:solidFill>
              </a:rPr>
              <a:t>mode</a:t>
            </a:r>
          </a:p>
          <a:p>
            <a:pPr lvl="1"/>
            <a:r>
              <a:rPr lang="en-US" dirty="0"/>
              <a:t>Specified as two letters separated by a slash</a:t>
            </a:r>
          </a:p>
          <a:p>
            <a:pPr lvl="1"/>
            <a:r>
              <a:rPr lang="en-US" dirty="0"/>
              <a:t>The uplink for a satellite in U/V mode is in the UHF band (70 cm) and a downlink is in the VHF band (2 meters)</a:t>
            </a:r>
          </a:p>
          <a:p>
            <a:pPr lvl="1"/>
            <a:r>
              <a:rPr lang="en-US" dirty="0"/>
              <a:t>Satellites can use any amateur mode … most common are SSB, FM, CW, and data</a:t>
            </a:r>
          </a:p>
          <a:p>
            <a:r>
              <a:rPr lang="en-US" dirty="0"/>
              <a:t>You can tell when the satellite is within range by listening for the </a:t>
            </a:r>
            <a:r>
              <a:rPr lang="en-US" i="1" dirty="0">
                <a:solidFill>
                  <a:srgbClr val="DA3427"/>
                </a:solidFill>
              </a:rPr>
              <a:t>beacon</a:t>
            </a:r>
            <a:r>
              <a:rPr lang="en-US" dirty="0"/>
              <a:t> (transmitted via CW or RTTY)</a:t>
            </a:r>
          </a:p>
          <a:p>
            <a:r>
              <a:rPr lang="en-US" dirty="0"/>
              <a:t>This </a:t>
            </a:r>
            <a:r>
              <a:rPr lang="en-US" i="1" dirty="0">
                <a:solidFill>
                  <a:srgbClr val="DA3427"/>
                </a:solidFill>
              </a:rPr>
              <a:t>telemetry data </a:t>
            </a:r>
            <a:r>
              <a:rPr lang="en-US" dirty="0"/>
              <a:t>from the satellite contains information on the health and status of the satellite</a:t>
            </a:r>
          </a:p>
          <a:p>
            <a:r>
              <a:rPr lang="en-US" dirty="0"/>
              <a:t>Anyone can receive satellite telemetry!</a:t>
            </a:r>
          </a:p>
          <a:p>
            <a:r>
              <a:rPr lang="en-US" dirty="0"/>
              <a:t>Use the minimum amount of transmitter power to contact satellites, since their relay transmitter power is limited by their solar panels and batteries (your signal on the satellite downlink should be about the same strength as that of the satellite’s beacon)</a:t>
            </a:r>
          </a:p>
        </p:txBody>
      </p:sp>
    </p:spTree>
    <p:extLst>
      <p:ext uri="{BB962C8B-B14F-4D97-AF65-F5344CB8AC3E}">
        <p14:creationId xmlns:p14="http://schemas.microsoft.com/office/powerpoint/2010/main" xmlns="" val="3404377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F12D13-C8CB-EC06-5931-0B40155B7D5D}"/>
              </a:ext>
            </a:extLst>
          </p:cNvPr>
          <p:cNvSpPr>
            <a:spLocks noGrp="1"/>
          </p:cNvSpPr>
          <p:nvPr>
            <p:ph type="title"/>
          </p:nvPr>
        </p:nvSpPr>
        <p:spPr>
          <a:xfrm>
            <a:off x="524741" y="2664981"/>
            <a:ext cx="7886700" cy="1325563"/>
          </a:xfrm>
        </p:spPr>
        <p:txBody>
          <a:bodyPr/>
          <a:lstStyle/>
          <a:p>
            <a:pPr algn="ctr"/>
            <a:r>
              <a:rPr lang="en-US" b="1" dirty="0">
                <a:solidFill>
                  <a:srgbClr val="DA3427"/>
                </a:solidFill>
              </a:rPr>
              <a:t>PRACTICE QUESTIONS</a:t>
            </a:r>
          </a:p>
        </p:txBody>
      </p:sp>
    </p:spTree>
    <p:extLst>
      <p:ext uri="{BB962C8B-B14F-4D97-AF65-F5344CB8AC3E}">
        <p14:creationId xmlns:p14="http://schemas.microsoft.com/office/powerpoint/2010/main" xmlns="" val="40954381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the Radio Amateur Civil Emergency Service (RACES)?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A radio service using amateur frequencies for emergency management or civil defense communications</a:t>
            </a:r>
          </a:p>
          <a:p>
            <a:pPr marL="514350" indent="-514350">
              <a:buFont typeface="+mj-lt"/>
              <a:buAutoNum type="alphaUcPeriod"/>
            </a:pPr>
            <a:r>
              <a:rPr lang="en-US" dirty="0"/>
              <a:t>A radio service using amateur stations for emergency management or civil defense communications</a:t>
            </a:r>
          </a:p>
          <a:p>
            <a:pPr marL="514350" indent="-514350">
              <a:buFont typeface="+mj-lt"/>
              <a:buAutoNum type="alphaUcPeriod"/>
            </a:pPr>
            <a:r>
              <a:rPr lang="en-US" dirty="0"/>
              <a:t>An emergency service using amateur operators certified by a civil defense organization as being enrolled in that organization</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830997"/>
          </a:xfrm>
          <a:prstGeom prst="rect">
            <a:avLst/>
          </a:prstGeom>
          <a:noFill/>
        </p:spPr>
        <p:txBody>
          <a:bodyPr wrap="square" rtlCol="0">
            <a:spAutoFit/>
          </a:bodyPr>
          <a:lstStyle/>
          <a:p>
            <a:r>
              <a:rPr lang="en-US" sz="2400" b="1" dirty="0">
                <a:solidFill>
                  <a:srgbClr val="DA3427"/>
                </a:solidFill>
              </a:rPr>
              <a:t>T1A10 D 97.3(a)(38),97.407 6-18</a:t>
            </a:r>
          </a:p>
        </p:txBody>
      </p:sp>
    </p:spTree>
    <p:extLst>
      <p:ext uri="{BB962C8B-B14F-4D97-AF65-F5344CB8AC3E}">
        <p14:creationId xmlns:p14="http://schemas.microsoft.com/office/powerpoint/2010/main" xmlns="" val="2332742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RACES?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An emergency organization combining amateur radio and citizens band operators and frequencies</a:t>
            </a:r>
          </a:p>
          <a:p>
            <a:pPr marL="514350" indent="-514350">
              <a:buFont typeface="+mj-lt"/>
              <a:buAutoNum type="alphaUcPeriod"/>
            </a:pPr>
            <a:r>
              <a:rPr lang="en-US" dirty="0"/>
              <a:t>An international radio experimentation society</a:t>
            </a:r>
          </a:p>
          <a:p>
            <a:pPr marL="514350" indent="-514350">
              <a:buFont typeface="+mj-lt"/>
              <a:buAutoNum type="alphaUcPeriod"/>
            </a:pPr>
            <a:r>
              <a:rPr lang="en-US" dirty="0"/>
              <a:t>A radio contest held in a short period, sometimes called a “sprint”</a:t>
            </a:r>
          </a:p>
          <a:p>
            <a:pPr marL="514350" indent="-514350">
              <a:buFont typeface="+mj-lt"/>
              <a:buAutoNum type="alphaUcPeriod"/>
            </a:pPr>
            <a:r>
              <a:rPr lang="en-US" dirty="0"/>
              <a:t>An FCC part 97 amateur radio service for civil defense communications during national emergencies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T2C04 D 6-18</a:t>
            </a:r>
          </a:p>
        </p:txBody>
      </p:sp>
    </p:spTree>
    <p:extLst>
      <p:ext uri="{BB962C8B-B14F-4D97-AF65-F5344CB8AC3E}">
        <p14:creationId xmlns:p14="http://schemas.microsoft.com/office/powerpoint/2010/main" xmlns="" val="3838237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does the scanning function of an FM transceiver do?</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lstStyle/>
          <a:p>
            <a:pPr marL="514350" indent="-514350">
              <a:buFont typeface="+mj-lt"/>
              <a:buAutoNum type="alphaUcPeriod"/>
            </a:pPr>
            <a:r>
              <a:rPr lang="en-US" dirty="0"/>
              <a:t>Checks incoming signal deviation</a:t>
            </a:r>
          </a:p>
          <a:p>
            <a:pPr marL="514350" indent="-514350">
              <a:buFont typeface="+mj-lt"/>
              <a:buAutoNum type="alphaUcPeriod"/>
            </a:pPr>
            <a:r>
              <a:rPr lang="en-US" dirty="0"/>
              <a:t>Prevents interference to nearby repeaters</a:t>
            </a:r>
          </a:p>
          <a:p>
            <a:pPr marL="514350" indent="-514350">
              <a:buFont typeface="+mj-lt"/>
              <a:buAutoNum type="alphaUcPeriod"/>
            </a:pPr>
            <a:r>
              <a:rPr lang="en-US" dirty="0"/>
              <a:t>Tunes through a range of frequencies to check for activity</a:t>
            </a:r>
          </a:p>
          <a:p>
            <a:pPr marL="514350" indent="-514350">
              <a:buFont typeface="+mj-lt"/>
              <a:buAutoNum type="alphaUcPeriod"/>
            </a:pPr>
            <a:r>
              <a:rPr lang="en-US" dirty="0"/>
              <a:t>Checks for messages left on a digital bulletin board</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T4B05 C 6-10</a:t>
            </a:r>
          </a:p>
        </p:txBody>
      </p:sp>
    </p:spTree>
    <p:extLst>
      <p:ext uri="{BB962C8B-B14F-4D97-AF65-F5344CB8AC3E}">
        <p14:creationId xmlns:p14="http://schemas.microsoft.com/office/powerpoint/2010/main" xmlns="" val="303548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the Amateur Radio Emergency Service (ARES)?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fontScale="92500"/>
          </a:bodyPr>
          <a:lstStyle/>
          <a:p>
            <a:pPr marL="514350" indent="-514350">
              <a:buFont typeface="+mj-lt"/>
              <a:buAutoNum type="alphaUcPeriod"/>
            </a:pPr>
            <a:r>
              <a:rPr lang="en-US" dirty="0"/>
              <a:t>A group of licensed amateurs who have voluntarily registered their qualifications and equipment for communications duty in the public service</a:t>
            </a:r>
          </a:p>
          <a:p>
            <a:pPr marL="514350" indent="-514350">
              <a:buFont typeface="+mj-lt"/>
              <a:buAutoNum type="alphaUcPeriod"/>
            </a:pPr>
            <a:r>
              <a:rPr lang="en-US" dirty="0"/>
              <a:t>A group of licensed amateurs who are members of the military and who voluntarily agreed to provide message handling services in the case of an emergency</a:t>
            </a:r>
          </a:p>
          <a:p>
            <a:pPr marL="514350" indent="-514350">
              <a:buFont typeface="+mj-lt"/>
              <a:buAutoNum type="alphaUcPeriod"/>
            </a:pPr>
            <a:r>
              <a:rPr lang="en-US" dirty="0"/>
              <a:t>A training program that provides licensing courses for those interested in obtaining an amateur license to use during emergencies</a:t>
            </a:r>
          </a:p>
          <a:p>
            <a:pPr marL="514350" indent="-514350">
              <a:buFont typeface="+mj-lt"/>
              <a:buAutoNum type="alphaUcPeriod"/>
            </a:pPr>
            <a:r>
              <a:rPr lang="en-US" dirty="0"/>
              <a:t>A training program that certifies amateur operators for membership in the Radio Amateur Civil Emergency Service</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T2C06 A 6-18</a:t>
            </a:r>
          </a:p>
        </p:txBody>
      </p:sp>
    </p:spTree>
    <p:extLst>
      <p:ext uri="{BB962C8B-B14F-4D97-AF65-F5344CB8AC3E}">
        <p14:creationId xmlns:p14="http://schemas.microsoft.com/office/powerpoint/2010/main" xmlns="" val="1366941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When do FCC rules NOT apply to the operation of an amateur station?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When operating a RACES station</a:t>
            </a:r>
          </a:p>
          <a:p>
            <a:pPr marL="514350" indent="-514350">
              <a:buFont typeface="+mj-lt"/>
              <a:buAutoNum type="alphaUcPeriod"/>
            </a:pPr>
            <a:r>
              <a:rPr lang="en-US" dirty="0"/>
              <a:t>When operating under special FEMA rules</a:t>
            </a:r>
          </a:p>
          <a:p>
            <a:pPr marL="514350" indent="-514350">
              <a:buFont typeface="+mj-lt"/>
              <a:buAutoNum type="alphaUcPeriod"/>
            </a:pPr>
            <a:r>
              <a:rPr lang="en-US" dirty="0"/>
              <a:t>When operating under special ARES rules</a:t>
            </a:r>
          </a:p>
          <a:p>
            <a:pPr marL="514350" indent="-514350">
              <a:buFont typeface="+mj-lt"/>
              <a:buAutoNum type="alphaUcPeriod"/>
            </a:pPr>
            <a:r>
              <a:rPr lang="en-US" dirty="0"/>
              <a:t>FCC rules always apply</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fr-FR" sz="2400" b="1" dirty="0">
                <a:solidFill>
                  <a:srgbClr val="DA3427"/>
                </a:solidFill>
              </a:rPr>
              <a:t>T2C01 D 97.103(a)  6-19</a:t>
            </a:r>
            <a:endParaRPr lang="en-US" sz="2400" b="1" dirty="0">
              <a:solidFill>
                <a:srgbClr val="DA3427"/>
              </a:solidFill>
            </a:endParaRPr>
          </a:p>
        </p:txBody>
      </p:sp>
    </p:spTree>
    <p:extLst>
      <p:ext uri="{BB962C8B-B14F-4D97-AF65-F5344CB8AC3E}">
        <p14:creationId xmlns:p14="http://schemas.microsoft.com/office/powerpoint/2010/main" xmlns="" val="3545140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fontScale="90000"/>
          </a:bodyPr>
          <a:lstStyle/>
          <a:p>
            <a:r>
              <a:rPr lang="en-US" sz="3400" b="1" dirty="0"/>
              <a:t>Are amateur station control operators ever permitted to operate outside the frequency privileges of their license class?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No</a:t>
            </a:r>
          </a:p>
          <a:p>
            <a:pPr marL="514350" indent="-514350">
              <a:buFont typeface="+mj-lt"/>
              <a:buAutoNum type="alphaUcPeriod"/>
            </a:pPr>
            <a:r>
              <a:rPr lang="en-US" dirty="0"/>
              <a:t>Yes, but only when part of a FEMA emergency plan</a:t>
            </a:r>
          </a:p>
          <a:p>
            <a:pPr marL="514350" indent="-514350">
              <a:buFont typeface="+mj-lt"/>
              <a:buAutoNum type="alphaUcPeriod"/>
            </a:pPr>
            <a:r>
              <a:rPr lang="en-US" dirty="0"/>
              <a:t>Yes, but only when part of a RACES emergency plan</a:t>
            </a:r>
          </a:p>
          <a:p>
            <a:pPr marL="514350" indent="-514350">
              <a:buFont typeface="+mj-lt"/>
              <a:buAutoNum type="alphaUcPeriod"/>
            </a:pPr>
            <a:r>
              <a:rPr lang="en-US" dirty="0"/>
              <a:t>Yes, but only in situations involving the immediate safety of human life or protection of property</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fr-FR" sz="2400" b="1" dirty="0">
                <a:solidFill>
                  <a:srgbClr val="DA3427"/>
                </a:solidFill>
              </a:rPr>
              <a:t>T2C09 D 6-19</a:t>
            </a:r>
            <a:endParaRPr lang="en-US" sz="2400" b="1" dirty="0">
              <a:solidFill>
                <a:srgbClr val="DA3427"/>
              </a:solidFill>
            </a:endParaRPr>
          </a:p>
        </p:txBody>
      </p:sp>
    </p:spTree>
    <p:extLst>
      <p:ext uri="{BB962C8B-B14F-4D97-AF65-F5344CB8AC3E}">
        <p14:creationId xmlns:p14="http://schemas.microsoft.com/office/powerpoint/2010/main" xmlns="" val="431852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amateurs may contact the International Space Station (ISS) on VHF bands?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Any amateur holding a General class or higher license</a:t>
            </a:r>
          </a:p>
          <a:p>
            <a:pPr marL="514350" indent="-514350">
              <a:buFont typeface="+mj-lt"/>
              <a:buAutoNum type="alphaUcPeriod"/>
            </a:pPr>
            <a:r>
              <a:rPr lang="en-US" dirty="0"/>
              <a:t>Any amateur holding a Technician class or higher license</a:t>
            </a:r>
          </a:p>
          <a:p>
            <a:pPr marL="514350" indent="-514350">
              <a:buFont typeface="+mj-lt"/>
              <a:buAutoNum type="alphaUcPeriod"/>
            </a:pPr>
            <a:r>
              <a:rPr lang="en-US" dirty="0"/>
              <a:t>Any amateur holding a General class or higher license who has applied for and received approval from NASA</a:t>
            </a:r>
          </a:p>
          <a:p>
            <a:pPr marL="514350" indent="-514350">
              <a:buFont typeface="+mj-lt"/>
              <a:buAutoNum type="alphaUcPeriod"/>
            </a:pPr>
            <a:r>
              <a:rPr lang="en-US" dirty="0"/>
              <a:t>Any amateur holding a Technician class or higher license who has applied for and received approval from NASA</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830997"/>
          </a:xfrm>
          <a:prstGeom prst="rect">
            <a:avLst/>
          </a:prstGeom>
          <a:noFill/>
        </p:spPr>
        <p:txBody>
          <a:bodyPr wrap="square" rtlCol="0">
            <a:spAutoFit/>
          </a:bodyPr>
          <a:lstStyle/>
          <a:p>
            <a:r>
              <a:rPr lang="de-DE" sz="2400" b="1" dirty="0">
                <a:solidFill>
                  <a:srgbClr val="DA3427"/>
                </a:solidFill>
              </a:rPr>
              <a:t>T1B02 B 97.301,97.207(c) 6-22</a:t>
            </a:r>
            <a:endParaRPr lang="en-US" sz="2400" b="1" dirty="0">
              <a:solidFill>
                <a:srgbClr val="DA3427"/>
              </a:solidFill>
            </a:endParaRPr>
          </a:p>
        </p:txBody>
      </p:sp>
    </p:spTree>
    <p:extLst>
      <p:ext uri="{BB962C8B-B14F-4D97-AF65-F5344CB8AC3E}">
        <p14:creationId xmlns:p14="http://schemas.microsoft.com/office/powerpoint/2010/main" xmlns="" val="1155483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fontScale="90000"/>
          </a:bodyPr>
          <a:lstStyle/>
          <a:p>
            <a:r>
              <a:rPr lang="en-US" sz="3400" b="1" dirty="0"/>
              <a:t>Who may be the control operator of a station communicating through an amateur satellite or space station?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Only an Amateur Extra Class operator</a:t>
            </a:r>
          </a:p>
          <a:p>
            <a:pPr marL="514350" indent="-514350">
              <a:buFont typeface="+mj-lt"/>
              <a:buAutoNum type="alphaUcPeriod"/>
            </a:pPr>
            <a:r>
              <a:rPr lang="en-US" dirty="0"/>
              <a:t>A General class or higher licensee with a satellite operator certification</a:t>
            </a:r>
          </a:p>
          <a:p>
            <a:pPr marL="514350" indent="-514350">
              <a:buFont typeface="+mj-lt"/>
              <a:buAutoNum type="alphaUcPeriod"/>
            </a:pPr>
            <a:r>
              <a:rPr lang="en-US" dirty="0"/>
              <a:t>Only an Amateur Extra Class operator who is also an AMSAT member</a:t>
            </a:r>
          </a:p>
          <a:p>
            <a:pPr marL="514350" indent="-514350">
              <a:buFont typeface="+mj-lt"/>
              <a:buAutoNum type="alphaUcPeriod"/>
            </a:pPr>
            <a:r>
              <a:rPr lang="en-US" dirty="0"/>
              <a:t>Any amateur allowed to transmit on the satellite uplink frequency</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830997"/>
          </a:xfrm>
          <a:prstGeom prst="rect">
            <a:avLst/>
          </a:prstGeom>
          <a:noFill/>
        </p:spPr>
        <p:txBody>
          <a:bodyPr wrap="square" rtlCol="0">
            <a:spAutoFit/>
          </a:bodyPr>
          <a:lstStyle/>
          <a:p>
            <a:r>
              <a:rPr lang="de-DE" sz="2400" b="1" dirty="0">
                <a:solidFill>
                  <a:srgbClr val="DA3427"/>
                </a:solidFill>
              </a:rPr>
              <a:t>T1E02 D 97.301,97.207(c) 6-23</a:t>
            </a:r>
            <a:endParaRPr lang="en-US" sz="2400" b="1" dirty="0">
              <a:solidFill>
                <a:srgbClr val="DA3427"/>
              </a:solidFill>
            </a:endParaRPr>
          </a:p>
        </p:txBody>
      </p:sp>
    </p:spTree>
    <p:extLst>
      <p:ext uri="{BB962C8B-B14F-4D97-AF65-F5344CB8AC3E}">
        <p14:creationId xmlns:p14="http://schemas.microsoft.com/office/powerpoint/2010/main" xmlns="" val="3350144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the FCC Part 97 definition of a space station?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Any satellite orbiting Earth</a:t>
            </a:r>
          </a:p>
          <a:p>
            <a:pPr marL="514350" indent="-514350">
              <a:buFont typeface="+mj-lt"/>
              <a:buAutoNum type="alphaUcPeriod"/>
            </a:pPr>
            <a:r>
              <a:rPr lang="en-US" dirty="0"/>
              <a:t>A manned satellite orbiting Earth</a:t>
            </a:r>
          </a:p>
          <a:p>
            <a:pPr marL="514350" indent="-514350">
              <a:buFont typeface="+mj-lt"/>
              <a:buAutoNum type="alphaUcPeriod"/>
            </a:pPr>
            <a:r>
              <a:rPr lang="en-US" dirty="0"/>
              <a:t>An amateur station located more than 50 km above Earth’s surface</a:t>
            </a:r>
          </a:p>
          <a:p>
            <a:pPr marL="514350" indent="-514350">
              <a:buFont typeface="+mj-lt"/>
              <a:buAutoNum type="alphaUcPeriod"/>
            </a:pPr>
            <a:r>
              <a:rPr lang="en-US" dirty="0"/>
              <a:t>An amateur station using amateur radio satellites for relay of signals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de-DE" sz="2400" b="1" dirty="0">
                <a:solidFill>
                  <a:srgbClr val="DA3427"/>
                </a:solidFill>
              </a:rPr>
              <a:t>T1A07 C 97.3(a)(41) 6-23</a:t>
            </a:r>
            <a:endParaRPr lang="en-US" sz="2400" b="1" dirty="0">
              <a:solidFill>
                <a:srgbClr val="DA3427"/>
              </a:solidFill>
            </a:endParaRPr>
          </a:p>
        </p:txBody>
      </p:sp>
    </p:spTree>
    <p:extLst>
      <p:ext uri="{BB962C8B-B14F-4D97-AF65-F5344CB8AC3E}">
        <p14:creationId xmlns:p14="http://schemas.microsoft.com/office/powerpoint/2010/main" xmlns="" val="3274505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a satellite beacon?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The primary transmit antenna on the satellite</a:t>
            </a:r>
          </a:p>
          <a:p>
            <a:pPr marL="514350" indent="-514350">
              <a:buFont typeface="+mj-lt"/>
              <a:buAutoNum type="alphaUcPeriod"/>
            </a:pPr>
            <a:r>
              <a:rPr lang="en-US" dirty="0"/>
              <a:t>An indicator light that shows where to point your antenna</a:t>
            </a:r>
          </a:p>
          <a:p>
            <a:pPr marL="514350" indent="-514350">
              <a:buFont typeface="+mj-lt"/>
              <a:buAutoNum type="alphaUcPeriod"/>
            </a:pPr>
            <a:r>
              <a:rPr lang="en-US" dirty="0"/>
              <a:t>A reflective surface on the satellite</a:t>
            </a:r>
          </a:p>
          <a:p>
            <a:pPr marL="514350" indent="-514350">
              <a:buFont typeface="+mj-lt"/>
              <a:buAutoNum type="alphaUcPeriod"/>
            </a:pPr>
            <a:r>
              <a:rPr lang="en-US" dirty="0"/>
              <a:t>A transmission from a satellite that contains status information</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de-DE" sz="2400" b="1" dirty="0">
                <a:solidFill>
                  <a:srgbClr val="DA3427"/>
                </a:solidFill>
              </a:rPr>
              <a:t>T8B05 D 6-23</a:t>
            </a:r>
            <a:endParaRPr lang="en-US" sz="2400" b="1" dirty="0">
              <a:solidFill>
                <a:srgbClr val="DA3427"/>
              </a:solidFill>
            </a:endParaRPr>
          </a:p>
        </p:txBody>
      </p:sp>
    </p:spTree>
    <p:extLst>
      <p:ext uri="{BB962C8B-B14F-4D97-AF65-F5344CB8AC3E}">
        <p14:creationId xmlns:p14="http://schemas.microsoft.com/office/powerpoint/2010/main" xmlns="" val="241055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Doppler shift in reference to satellite communications?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A change in the satellite orbit</a:t>
            </a:r>
          </a:p>
          <a:p>
            <a:pPr marL="514350" indent="-514350">
              <a:buFont typeface="+mj-lt"/>
              <a:buAutoNum type="alphaUcPeriod"/>
            </a:pPr>
            <a:r>
              <a:rPr lang="en-US" dirty="0"/>
              <a:t>A mode where the satellite receives signals on one band and transmits on another</a:t>
            </a:r>
          </a:p>
          <a:p>
            <a:pPr marL="514350" indent="-514350">
              <a:buFont typeface="+mj-lt"/>
              <a:buAutoNum type="alphaUcPeriod"/>
            </a:pPr>
            <a:r>
              <a:rPr lang="en-US" dirty="0"/>
              <a:t>An observed change in signal frequency caused by relative motion between the satellite and Earth station</a:t>
            </a:r>
          </a:p>
          <a:p>
            <a:pPr marL="514350" indent="-514350">
              <a:buFont typeface="+mj-lt"/>
              <a:buAutoNum type="alphaUcPeriod"/>
            </a:pPr>
            <a:r>
              <a:rPr lang="en-US" dirty="0"/>
              <a:t>A special digital communications mode for some satellites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de-DE" sz="2400" b="1" dirty="0">
                <a:solidFill>
                  <a:srgbClr val="DA3427"/>
                </a:solidFill>
              </a:rPr>
              <a:t>T8B07 C 6-23</a:t>
            </a:r>
            <a:endParaRPr lang="en-US" sz="2400" b="1" dirty="0">
              <a:solidFill>
                <a:srgbClr val="DA3427"/>
              </a:solidFill>
            </a:endParaRPr>
          </a:p>
        </p:txBody>
      </p:sp>
    </p:spTree>
    <p:extLst>
      <p:ext uri="{BB962C8B-B14F-4D97-AF65-F5344CB8AC3E}">
        <p14:creationId xmlns:p14="http://schemas.microsoft.com/office/powerpoint/2010/main" xmlns="" val="631886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causes spin fading of satellite signals?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Circular polarized noise interference radiated from the sun</a:t>
            </a:r>
          </a:p>
          <a:p>
            <a:pPr marL="514350" indent="-514350">
              <a:buFont typeface="+mj-lt"/>
              <a:buAutoNum type="alphaUcPeriod"/>
            </a:pPr>
            <a:r>
              <a:rPr lang="en-US" dirty="0"/>
              <a:t>Rotation of the satellite and its antennas</a:t>
            </a:r>
          </a:p>
          <a:p>
            <a:pPr marL="514350" indent="-514350">
              <a:buFont typeface="+mj-lt"/>
              <a:buAutoNum type="alphaUcPeriod"/>
            </a:pPr>
            <a:r>
              <a:rPr lang="en-US" dirty="0"/>
              <a:t>Doppler shift of the received signal</a:t>
            </a:r>
          </a:p>
          <a:p>
            <a:pPr marL="514350" indent="-514350">
              <a:buFont typeface="+mj-lt"/>
              <a:buAutoNum type="alphaUcPeriod"/>
            </a:pPr>
            <a:r>
              <a:rPr lang="en-US" dirty="0"/>
              <a:t>Interfering signals within the satellite uplink band</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de-DE" sz="2400" b="1" dirty="0">
                <a:solidFill>
                  <a:srgbClr val="DA3427"/>
                </a:solidFill>
              </a:rPr>
              <a:t>T8B09 B 6-23</a:t>
            </a:r>
            <a:endParaRPr lang="en-US" sz="2400" b="1" dirty="0">
              <a:solidFill>
                <a:srgbClr val="DA3427"/>
              </a:solidFill>
            </a:endParaRPr>
          </a:p>
        </p:txBody>
      </p:sp>
    </p:spTree>
    <p:extLst>
      <p:ext uri="{BB962C8B-B14F-4D97-AF65-F5344CB8AC3E}">
        <p14:creationId xmlns:p14="http://schemas.microsoft.com/office/powerpoint/2010/main" xmlns="" val="487590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a LEO satellite?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A sun synchronous satellite</a:t>
            </a:r>
          </a:p>
          <a:p>
            <a:pPr marL="514350" indent="-514350">
              <a:buFont typeface="+mj-lt"/>
              <a:buAutoNum type="alphaUcPeriod"/>
            </a:pPr>
            <a:r>
              <a:rPr lang="en-US" dirty="0"/>
              <a:t>A highly elliptical orbit satellite</a:t>
            </a:r>
          </a:p>
          <a:p>
            <a:pPr marL="514350" indent="-514350">
              <a:buFont typeface="+mj-lt"/>
              <a:buAutoNum type="alphaUcPeriod"/>
            </a:pPr>
            <a:r>
              <a:rPr lang="en-US" dirty="0"/>
              <a:t>A satellite in low energy operation mode</a:t>
            </a:r>
          </a:p>
          <a:p>
            <a:pPr marL="514350" indent="-514350">
              <a:buFont typeface="+mj-lt"/>
              <a:buAutoNum type="alphaUcPeriod"/>
            </a:pPr>
            <a:r>
              <a:rPr lang="en-US" dirty="0"/>
              <a:t>A satellite in low earth orbit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de-DE" sz="2400" b="1" dirty="0">
                <a:solidFill>
                  <a:srgbClr val="DA3427"/>
                </a:solidFill>
              </a:rPr>
              <a:t>T8B10 D 6-23</a:t>
            </a:r>
            <a:endParaRPr lang="en-US" sz="2400" b="1" dirty="0">
              <a:solidFill>
                <a:srgbClr val="DA3427"/>
              </a:solidFill>
            </a:endParaRPr>
          </a:p>
        </p:txBody>
      </p:sp>
    </p:spTree>
    <p:extLst>
      <p:ext uri="{BB962C8B-B14F-4D97-AF65-F5344CB8AC3E}">
        <p14:creationId xmlns:p14="http://schemas.microsoft.com/office/powerpoint/2010/main" xmlns="" val="21133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a common repeater frequency offset in the 2 meter band?</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lstStyle/>
          <a:p>
            <a:pPr marL="514350" indent="-514350">
              <a:buFont typeface="+mj-lt"/>
              <a:buAutoNum type="alphaUcPeriod"/>
            </a:pPr>
            <a:r>
              <a:rPr lang="fr-FR" dirty="0"/>
              <a:t>Plus or minus 5 MHz</a:t>
            </a:r>
          </a:p>
          <a:p>
            <a:pPr marL="514350" indent="-514350">
              <a:buFont typeface="+mj-lt"/>
              <a:buAutoNum type="alphaUcPeriod"/>
            </a:pPr>
            <a:r>
              <a:rPr lang="fr-FR" dirty="0"/>
              <a:t>Plus or minus 600 kHz</a:t>
            </a:r>
          </a:p>
          <a:p>
            <a:pPr marL="514350" indent="-514350">
              <a:buFont typeface="+mj-lt"/>
              <a:buAutoNum type="alphaUcPeriod"/>
            </a:pPr>
            <a:r>
              <a:rPr lang="fr-FR" dirty="0"/>
              <a:t>Plus or minus 500 kHz</a:t>
            </a:r>
          </a:p>
          <a:p>
            <a:pPr marL="514350" indent="-514350">
              <a:buFont typeface="+mj-lt"/>
              <a:buAutoNum type="alphaUcPeriod"/>
            </a:pPr>
            <a:r>
              <a:rPr lang="fr-FR" dirty="0"/>
              <a:t>Plus or minus 1 MHz</a:t>
            </a:r>
            <a:endParaRPr lang="en-US" dirty="0"/>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T2A01 B 6-11</a:t>
            </a:r>
          </a:p>
        </p:txBody>
      </p:sp>
    </p:spTree>
    <p:extLst>
      <p:ext uri="{BB962C8B-B14F-4D97-AF65-F5344CB8AC3E}">
        <p14:creationId xmlns:p14="http://schemas.microsoft.com/office/powerpoint/2010/main" xmlns="" val="3015703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are provided by satellite tracking programs?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Maps showing the real-time position of the satellite track over Earth</a:t>
            </a:r>
          </a:p>
          <a:p>
            <a:pPr marL="514350" indent="-514350">
              <a:buFont typeface="+mj-lt"/>
              <a:buAutoNum type="alphaUcPeriod"/>
            </a:pPr>
            <a:r>
              <a:rPr lang="en-US" dirty="0"/>
              <a:t>The time, azimuth, and elevation of the start, maximum altitude, and end of a pass</a:t>
            </a:r>
          </a:p>
          <a:p>
            <a:pPr marL="514350" indent="-514350">
              <a:buFont typeface="+mj-lt"/>
              <a:buAutoNum type="alphaUcPeriod"/>
            </a:pPr>
            <a:r>
              <a:rPr lang="en-US" dirty="0"/>
              <a:t>The apparent frequency of the satellite transmission, including effects of Doppler shift</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de-DE" sz="2400" b="1" dirty="0">
                <a:solidFill>
                  <a:srgbClr val="DA3427"/>
                </a:solidFill>
              </a:rPr>
              <a:t>T8B03 D 6-24</a:t>
            </a:r>
            <a:endParaRPr lang="en-US" sz="2400" b="1" dirty="0">
              <a:solidFill>
                <a:srgbClr val="DA3427"/>
              </a:solidFill>
            </a:endParaRPr>
          </a:p>
        </p:txBody>
      </p:sp>
    </p:spTree>
    <p:extLst>
      <p:ext uri="{BB962C8B-B14F-4D97-AF65-F5344CB8AC3E}">
        <p14:creationId xmlns:p14="http://schemas.microsoft.com/office/powerpoint/2010/main" xmlns="" val="201497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are inputs to a satellite tracking program?</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The satellite transmitted power</a:t>
            </a:r>
          </a:p>
          <a:p>
            <a:pPr marL="514350" indent="-514350">
              <a:buFont typeface="+mj-lt"/>
              <a:buAutoNum type="alphaUcPeriod"/>
            </a:pPr>
            <a:r>
              <a:rPr lang="en-US" dirty="0"/>
              <a:t>The Keplerian elements</a:t>
            </a:r>
          </a:p>
          <a:p>
            <a:pPr marL="514350" indent="-514350">
              <a:buFont typeface="+mj-lt"/>
              <a:buAutoNum type="alphaUcPeriod"/>
            </a:pPr>
            <a:r>
              <a:rPr lang="en-US" dirty="0"/>
              <a:t>The last observed time of zero Doppler shift</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de-DE" sz="2400" b="1" dirty="0">
                <a:solidFill>
                  <a:srgbClr val="DA3427"/>
                </a:solidFill>
              </a:rPr>
              <a:t>T8B06 B 6-24</a:t>
            </a:r>
            <a:endParaRPr lang="en-US" sz="2400" b="1" dirty="0">
              <a:solidFill>
                <a:srgbClr val="DA3427"/>
              </a:solidFill>
            </a:endParaRPr>
          </a:p>
        </p:txBody>
      </p:sp>
    </p:spTree>
    <p:extLst>
      <p:ext uri="{BB962C8B-B14F-4D97-AF65-F5344CB8AC3E}">
        <p14:creationId xmlns:p14="http://schemas.microsoft.com/office/powerpoint/2010/main" xmlns="" val="1578116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telemetry information is typically transmitted by satellite beacons?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The signal strength of received signals</a:t>
            </a:r>
          </a:p>
          <a:p>
            <a:pPr marL="514350" indent="-514350">
              <a:buFont typeface="+mj-lt"/>
              <a:buAutoNum type="alphaUcPeriod"/>
            </a:pPr>
            <a:r>
              <a:rPr lang="en-US" dirty="0"/>
              <a:t>Time of day accurate to plus or minus 1/10 second</a:t>
            </a:r>
          </a:p>
          <a:p>
            <a:pPr marL="514350" indent="-514350">
              <a:buFont typeface="+mj-lt"/>
              <a:buAutoNum type="alphaUcPeriod"/>
            </a:pPr>
            <a:r>
              <a:rPr lang="en-US" dirty="0"/>
              <a:t>Health and status of the satellite</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de-DE" sz="2400" b="1" dirty="0">
                <a:solidFill>
                  <a:srgbClr val="DA3427"/>
                </a:solidFill>
              </a:rPr>
              <a:t>T8B01 C 6-24</a:t>
            </a:r>
            <a:endParaRPr lang="en-US" sz="2400" b="1" dirty="0">
              <a:solidFill>
                <a:srgbClr val="DA3427"/>
              </a:solidFill>
            </a:endParaRPr>
          </a:p>
        </p:txBody>
      </p:sp>
    </p:spTree>
    <p:extLst>
      <p:ext uri="{BB962C8B-B14F-4D97-AF65-F5344CB8AC3E}">
        <p14:creationId xmlns:p14="http://schemas.microsoft.com/office/powerpoint/2010/main" xmlns="" val="125586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the impact of using excessive effective radiated power on a satellite uplink?</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Possibility of commanding the satellite to an improper mode</a:t>
            </a:r>
          </a:p>
          <a:p>
            <a:pPr marL="514350" indent="-514350">
              <a:buFont typeface="+mj-lt"/>
              <a:buAutoNum type="alphaUcPeriod"/>
            </a:pPr>
            <a:r>
              <a:rPr lang="en-US" dirty="0"/>
              <a:t>Blocking access by other users</a:t>
            </a:r>
          </a:p>
          <a:p>
            <a:pPr marL="514350" indent="-514350">
              <a:buFont typeface="+mj-lt"/>
              <a:buAutoNum type="alphaUcPeriod"/>
            </a:pPr>
            <a:r>
              <a:rPr lang="en-US" dirty="0"/>
              <a:t>Overloading the satellite batteries</a:t>
            </a:r>
          </a:p>
          <a:p>
            <a:pPr marL="514350" indent="-514350">
              <a:buFont typeface="+mj-lt"/>
              <a:buAutoNum type="alphaUcPeriod"/>
            </a:pPr>
            <a:r>
              <a:rPr lang="en-US" dirty="0"/>
              <a:t>Possibility of rebooting the satellite control computer</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de-DE" sz="2400" b="1" dirty="0">
                <a:solidFill>
                  <a:srgbClr val="DA3427"/>
                </a:solidFill>
              </a:rPr>
              <a:t>T8B02 B 6-24</a:t>
            </a:r>
            <a:endParaRPr lang="en-US" sz="2400" b="1" dirty="0">
              <a:solidFill>
                <a:srgbClr val="DA3427"/>
              </a:solidFill>
            </a:endParaRPr>
          </a:p>
        </p:txBody>
      </p:sp>
    </p:spTree>
    <p:extLst>
      <p:ext uri="{BB962C8B-B14F-4D97-AF65-F5344CB8AC3E}">
        <p14:creationId xmlns:p14="http://schemas.microsoft.com/office/powerpoint/2010/main" xmlns="" val="4069971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mode of transmission is commonly used by amateur radio satellites?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SSB</a:t>
            </a:r>
          </a:p>
          <a:p>
            <a:pPr marL="514350" indent="-514350">
              <a:buFont typeface="+mj-lt"/>
              <a:buAutoNum type="alphaUcPeriod"/>
            </a:pPr>
            <a:r>
              <a:rPr lang="en-US" dirty="0"/>
              <a:t>FM</a:t>
            </a:r>
          </a:p>
          <a:p>
            <a:pPr marL="514350" indent="-514350">
              <a:buFont typeface="+mj-lt"/>
              <a:buAutoNum type="alphaUcPeriod"/>
            </a:pPr>
            <a:r>
              <a:rPr lang="en-US" dirty="0"/>
              <a:t>CW/data</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de-DE" sz="2400" b="1" dirty="0">
                <a:solidFill>
                  <a:srgbClr val="DA3427"/>
                </a:solidFill>
              </a:rPr>
              <a:t>T8B04 D 6-24</a:t>
            </a:r>
            <a:endParaRPr lang="en-US" sz="2400" b="1" dirty="0">
              <a:solidFill>
                <a:srgbClr val="DA3427"/>
              </a:solidFill>
            </a:endParaRPr>
          </a:p>
        </p:txBody>
      </p:sp>
    </p:spTree>
    <p:extLst>
      <p:ext uri="{BB962C8B-B14F-4D97-AF65-F5344CB8AC3E}">
        <p14:creationId xmlns:p14="http://schemas.microsoft.com/office/powerpoint/2010/main" xmlns="" val="138387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meant by the statement that a satellite is operating in U/V mode?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The satellite uplink is in the 15 meter band and the downlink is in the 10 meter band</a:t>
            </a:r>
          </a:p>
          <a:p>
            <a:pPr marL="514350" indent="-514350">
              <a:buFont typeface="+mj-lt"/>
              <a:buAutoNum type="alphaUcPeriod"/>
            </a:pPr>
            <a:r>
              <a:rPr lang="en-US" dirty="0"/>
              <a:t>The satellite uplink is in the 70 centimeter band and the downlink is in the 2 meter band</a:t>
            </a:r>
          </a:p>
          <a:p>
            <a:pPr marL="514350" indent="-514350">
              <a:buFont typeface="+mj-lt"/>
              <a:buAutoNum type="alphaUcPeriod"/>
            </a:pPr>
            <a:r>
              <a:rPr lang="en-US" dirty="0"/>
              <a:t>The satellite operates using ultraviolet frequencies</a:t>
            </a:r>
          </a:p>
          <a:p>
            <a:pPr marL="514350" indent="-514350">
              <a:buFont typeface="+mj-lt"/>
              <a:buAutoNum type="alphaUcPeriod"/>
            </a:pPr>
            <a:r>
              <a:rPr lang="en-US" dirty="0"/>
              <a:t>The satellite frequencies are usually variable</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de-DE" sz="2400" b="1" dirty="0">
                <a:solidFill>
                  <a:srgbClr val="DA3427"/>
                </a:solidFill>
              </a:rPr>
              <a:t>T8B08 B 6-24</a:t>
            </a:r>
            <a:endParaRPr lang="en-US" sz="2400" b="1" dirty="0">
              <a:solidFill>
                <a:srgbClr val="DA3427"/>
              </a:solidFill>
            </a:endParaRPr>
          </a:p>
        </p:txBody>
      </p:sp>
    </p:spTree>
    <p:extLst>
      <p:ext uri="{BB962C8B-B14F-4D97-AF65-F5344CB8AC3E}">
        <p14:creationId xmlns:p14="http://schemas.microsoft.com/office/powerpoint/2010/main" xmlns="" val="1251761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Who may receive telemetry from a space station?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Anyone</a:t>
            </a:r>
          </a:p>
          <a:p>
            <a:pPr marL="514350" indent="-514350">
              <a:buFont typeface="+mj-lt"/>
              <a:buAutoNum type="alphaUcPeriod"/>
            </a:pPr>
            <a:r>
              <a:rPr lang="en-US" dirty="0"/>
              <a:t>A licensed radio amateur with a transmitter equipped for interrogating the satellite</a:t>
            </a:r>
          </a:p>
          <a:p>
            <a:pPr marL="514350" indent="-514350">
              <a:buFont typeface="+mj-lt"/>
              <a:buAutoNum type="alphaUcPeriod"/>
            </a:pPr>
            <a:r>
              <a:rPr lang="en-US" dirty="0"/>
              <a:t>A licensed radio amateur who has been certified by the protocol developer</a:t>
            </a:r>
          </a:p>
          <a:p>
            <a:pPr marL="514350" indent="-514350">
              <a:buFont typeface="+mj-lt"/>
              <a:buAutoNum type="alphaUcPeriod"/>
            </a:pPr>
            <a:r>
              <a:rPr lang="en-US" dirty="0"/>
              <a:t>A licensed radio amateur who has registered for an access code from AMSAT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de-DE" sz="2400" b="1" dirty="0">
                <a:solidFill>
                  <a:srgbClr val="DA3427"/>
                </a:solidFill>
              </a:rPr>
              <a:t>T8B11 A 6-24</a:t>
            </a:r>
            <a:endParaRPr lang="en-US" sz="2400" b="1" dirty="0">
              <a:solidFill>
                <a:srgbClr val="DA3427"/>
              </a:solidFill>
            </a:endParaRPr>
          </a:p>
        </p:txBody>
      </p:sp>
    </p:spTree>
    <p:extLst>
      <p:ext uri="{BB962C8B-B14F-4D97-AF65-F5344CB8AC3E}">
        <p14:creationId xmlns:p14="http://schemas.microsoft.com/office/powerpoint/2010/main" xmlns="" val="2803542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is a way to determine whether your satellite uplink power is neither too low nor too high?</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Check your signal strength report in the telemetry data</a:t>
            </a:r>
          </a:p>
          <a:p>
            <a:pPr marL="514350" indent="-514350">
              <a:buFont typeface="+mj-lt"/>
              <a:buAutoNum type="alphaUcPeriod"/>
            </a:pPr>
            <a:r>
              <a:rPr lang="en-US" dirty="0"/>
              <a:t>Listen for distortion on your downlink signal</a:t>
            </a:r>
          </a:p>
          <a:p>
            <a:pPr marL="514350" indent="-514350">
              <a:buFont typeface="+mj-lt"/>
              <a:buAutoNum type="alphaUcPeriod"/>
            </a:pPr>
            <a:r>
              <a:rPr lang="en-US" dirty="0"/>
              <a:t>Your signal strength on the downlink should be about the same as the beacon</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de-DE" sz="2400" b="1" dirty="0">
                <a:solidFill>
                  <a:srgbClr val="DA3427"/>
                </a:solidFill>
              </a:rPr>
              <a:t>T8B12 C 6-24</a:t>
            </a:r>
            <a:endParaRPr lang="en-US" sz="2400" b="1" dirty="0">
              <a:solidFill>
                <a:srgbClr val="DA3427"/>
              </a:solidFill>
            </a:endParaRPr>
          </a:p>
        </p:txBody>
      </p:sp>
    </p:spTree>
    <p:extLst>
      <p:ext uri="{BB962C8B-B14F-4D97-AF65-F5344CB8AC3E}">
        <p14:creationId xmlns:p14="http://schemas.microsoft.com/office/powerpoint/2010/main" xmlns="" val="446101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B84305-63D3-9AD2-ABB4-144E30A3DA36}"/>
              </a:ext>
            </a:extLst>
          </p:cNvPr>
          <p:cNvSpPr>
            <a:spLocks noGrp="1"/>
          </p:cNvSpPr>
          <p:nvPr>
            <p:ph type="title"/>
          </p:nvPr>
        </p:nvSpPr>
        <p:spPr>
          <a:xfrm>
            <a:off x="477774" y="1223451"/>
            <a:ext cx="7886700" cy="1325563"/>
          </a:xfrm>
        </p:spPr>
        <p:txBody>
          <a:bodyPr/>
          <a:lstStyle/>
          <a:p>
            <a:pPr algn="ctr"/>
            <a:r>
              <a:rPr lang="en-US" b="1" dirty="0">
                <a:solidFill>
                  <a:srgbClr val="DA3427"/>
                </a:solidFill>
              </a:rPr>
              <a:t>END OF MODULE 6</a:t>
            </a:r>
          </a:p>
        </p:txBody>
      </p:sp>
      <p:pic>
        <p:nvPicPr>
          <p:cNvPr id="3" name="Picture 2">
            <a:extLst>
              <a:ext uri="{FF2B5EF4-FFF2-40B4-BE49-F238E27FC236}">
                <a16:creationId xmlns:a16="http://schemas.microsoft.com/office/drawing/2014/main" xmlns="" id="{CB16509D-3563-9675-A4FD-47C0B9202C93}"/>
              </a:ext>
            </a:extLst>
          </p:cNvPr>
          <p:cNvPicPr>
            <a:picLocks noChangeAspect="1"/>
          </p:cNvPicPr>
          <p:nvPr/>
        </p:nvPicPr>
        <p:blipFill>
          <a:blip r:embed="rId2"/>
          <a:stretch>
            <a:fillRect/>
          </a:stretch>
        </p:blipFill>
        <p:spPr>
          <a:xfrm>
            <a:off x="2075190" y="3803904"/>
            <a:ext cx="4330182" cy="1830646"/>
          </a:xfrm>
          <a:prstGeom prst="rect">
            <a:avLst/>
          </a:prstGeom>
        </p:spPr>
      </p:pic>
    </p:spTree>
    <p:extLst>
      <p:ext uri="{BB962C8B-B14F-4D97-AF65-F5344CB8AC3E}">
        <p14:creationId xmlns:p14="http://schemas.microsoft.com/office/powerpoint/2010/main" xmlns="" val="949411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a common repeater frequency offset in the 70 cm band?</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lstStyle/>
          <a:p>
            <a:pPr marL="514350" indent="-514350">
              <a:buFont typeface="+mj-lt"/>
              <a:buAutoNum type="alphaUcPeriod"/>
            </a:pPr>
            <a:r>
              <a:rPr lang="fr-FR" dirty="0"/>
              <a:t>Plus or minus 5 MHz</a:t>
            </a:r>
          </a:p>
          <a:p>
            <a:pPr marL="514350" indent="-514350">
              <a:buFont typeface="+mj-lt"/>
              <a:buAutoNum type="alphaUcPeriod"/>
            </a:pPr>
            <a:r>
              <a:rPr lang="fr-FR" dirty="0"/>
              <a:t>Plus or minus 600 kHz</a:t>
            </a:r>
          </a:p>
          <a:p>
            <a:pPr marL="514350" indent="-514350">
              <a:buFont typeface="+mj-lt"/>
              <a:buAutoNum type="alphaUcPeriod"/>
            </a:pPr>
            <a:r>
              <a:rPr lang="fr-FR" dirty="0"/>
              <a:t>Plus or minus 500 kHz</a:t>
            </a:r>
          </a:p>
          <a:p>
            <a:pPr marL="514350" indent="-514350">
              <a:buFont typeface="+mj-lt"/>
              <a:buAutoNum type="alphaUcPeriod"/>
            </a:pPr>
            <a:r>
              <a:rPr lang="fr-FR" dirty="0"/>
              <a:t>Plus or minus 1 MHz</a:t>
            </a:r>
            <a:endParaRPr lang="en-US" dirty="0"/>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T2A03 A 6-11</a:t>
            </a:r>
          </a:p>
        </p:txBody>
      </p:sp>
    </p:spTree>
    <p:extLst>
      <p:ext uri="{BB962C8B-B14F-4D97-AF65-F5344CB8AC3E}">
        <p14:creationId xmlns:p14="http://schemas.microsoft.com/office/powerpoint/2010/main" xmlns="" val="3904621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meant by “repeater offset”?</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fontScale="92500" lnSpcReduction="10000"/>
          </a:bodyPr>
          <a:lstStyle/>
          <a:p>
            <a:pPr marL="514350" indent="-514350">
              <a:buFont typeface="+mj-lt"/>
              <a:buAutoNum type="alphaUcPeriod"/>
            </a:pPr>
            <a:r>
              <a:rPr lang="en-US" dirty="0"/>
              <a:t>The difference between a repeater’s transmit and receive frequencies</a:t>
            </a:r>
          </a:p>
          <a:p>
            <a:pPr marL="514350" indent="-514350">
              <a:buFont typeface="+mj-lt"/>
              <a:buAutoNum type="alphaUcPeriod"/>
            </a:pPr>
            <a:r>
              <a:rPr lang="en-US" dirty="0"/>
              <a:t>The repeater has a time delay to prevent interference</a:t>
            </a:r>
          </a:p>
          <a:p>
            <a:pPr marL="514350" indent="-514350">
              <a:buFont typeface="+mj-lt"/>
              <a:buAutoNum type="alphaUcPeriod"/>
            </a:pPr>
            <a:r>
              <a:rPr lang="en-US" dirty="0"/>
              <a:t>The repeater station identification is done on a separate frequency</a:t>
            </a:r>
          </a:p>
          <a:p>
            <a:pPr marL="514350" indent="-514350">
              <a:buFont typeface="+mj-lt"/>
              <a:buAutoNum type="alphaUcPeriod"/>
            </a:pPr>
            <a:r>
              <a:rPr lang="en-US" dirty="0"/>
              <a:t>The number of simultaneous transmit frequencies used by a repeater</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T2A07 A 6-11</a:t>
            </a:r>
          </a:p>
        </p:txBody>
      </p:sp>
    </p:spTree>
    <p:extLst>
      <p:ext uri="{BB962C8B-B14F-4D97-AF65-F5344CB8AC3E}">
        <p14:creationId xmlns:p14="http://schemas.microsoft.com/office/powerpoint/2010/main" xmlns="" val="1578501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describes a linked repeater network?</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lstStyle/>
          <a:p>
            <a:pPr marL="514350" indent="-514350">
              <a:buFont typeface="+mj-lt"/>
              <a:buAutoNum type="alphaUcPeriod"/>
            </a:pPr>
            <a:r>
              <a:rPr lang="en-US" dirty="0"/>
              <a:t>A network of repeaters in which signals received by one repeater are transmitted by all the repeaters in the network</a:t>
            </a:r>
          </a:p>
          <a:p>
            <a:pPr marL="514350" indent="-514350">
              <a:buFont typeface="+mj-lt"/>
              <a:buAutoNum type="alphaUcPeriod"/>
            </a:pPr>
            <a:r>
              <a:rPr lang="en-US" dirty="0"/>
              <a:t>A single repeater with more than one receiver</a:t>
            </a:r>
          </a:p>
          <a:p>
            <a:pPr marL="514350" indent="-514350">
              <a:buFont typeface="+mj-lt"/>
              <a:buAutoNum type="alphaUcPeriod"/>
            </a:pPr>
            <a:r>
              <a:rPr lang="en-US" dirty="0"/>
              <a:t>Multiple repeaters with the same control operator</a:t>
            </a:r>
          </a:p>
          <a:p>
            <a:pPr marL="514350" indent="-514350">
              <a:buFont typeface="+mj-lt"/>
              <a:buAutoNum type="alphaUcPeriod"/>
            </a:pPr>
            <a:r>
              <a:rPr lang="en-US" dirty="0"/>
              <a:t>A system of repeaters linked by APRS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T2B03 A 6-12</a:t>
            </a:r>
          </a:p>
        </p:txBody>
      </p:sp>
    </p:spTree>
    <p:extLst>
      <p:ext uri="{BB962C8B-B14F-4D97-AF65-F5344CB8AC3E}">
        <p14:creationId xmlns:p14="http://schemas.microsoft.com/office/powerpoint/2010/main" xmlns="" val="3891160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3955</Words>
  <Application>Microsoft Office PowerPoint</Application>
  <PresentationFormat>On-screen Show (4:3)</PresentationFormat>
  <Paragraphs>408</Paragraphs>
  <Slides>68</Slides>
  <Notes>0</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Using Repeaters</vt:lpstr>
      <vt:lpstr>Repeater Offset (Shift)</vt:lpstr>
      <vt:lpstr>Linked Repeater Systems &amp; Access Tones</vt:lpstr>
      <vt:lpstr>PRACTICE QUESTIONS</vt:lpstr>
      <vt:lpstr>What does the scanning function of an FM transceiver do?</vt:lpstr>
      <vt:lpstr>What is a common repeater frequency offset in the 2 meter band?</vt:lpstr>
      <vt:lpstr>What is a common repeater frequency offset in the 70 cm band?</vt:lpstr>
      <vt:lpstr>What is meant by “repeater offset”?</vt:lpstr>
      <vt:lpstr>Which of the following describes a linked repeater network?</vt:lpstr>
      <vt:lpstr>What term describes the use of a sub-audible tone transmitted along with normal voice audio to open the squelch of a receiver?</vt:lpstr>
      <vt:lpstr>Which of the following could be the reason you are unable to access a repeater whose output you can hear?</vt:lpstr>
      <vt:lpstr>Digital Repeater Systems</vt:lpstr>
      <vt:lpstr>Digital Repeater Systems (cont.)</vt:lpstr>
      <vt:lpstr>Digital Repeater Systems (cont.)</vt:lpstr>
      <vt:lpstr>Nets</vt:lpstr>
      <vt:lpstr>Net Structure and Participation</vt:lpstr>
      <vt:lpstr>Exchanging Messages on the Net</vt:lpstr>
      <vt:lpstr>Message Headers Contain …</vt:lpstr>
      <vt:lpstr>PRACTICE QUESTIONS</vt:lpstr>
      <vt:lpstr>What type of signaling uses pairs of audio tones?</vt:lpstr>
      <vt:lpstr>How can you join a digital repeater’s “talkgroup”?</vt:lpstr>
      <vt:lpstr>What is the purpose of the color code used on DMR repeater systems?</vt:lpstr>
      <vt:lpstr>What function is performed with a transceiver and a digital mode hot spot?</vt:lpstr>
      <vt:lpstr>What does a DMR “code plug” contain?</vt:lpstr>
      <vt:lpstr>How is a specific group of stations selected on a digital voice transceiver?</vt:lpstr>
      <vt:lpstr>Which of the following must be programmed into a D-STAR digital transceiver before transmitting?</vt:lpstr>
      <vt:lpstr>How is over the air access to IRLP nodes accomplished?</vt:lpstr>
      <vt:lpstr>What is Voice Over Internet Protocol (VoIP)?</vt:lpstr>
      <vt:lpstr>What is the Internet Radio Linking Project (IRLP)?</vt:lpstr>
      <vt:lpstr>Which of the following protocols enables an amateur station to transmit through a repeater without using a radio to initiate the transmission?</vt:lpstr>
      <vt:lpstr>What is required before using the EchoLink system?</vt:lpstr>
      <vt:lpstr>What is a Talkgroup on a DMR repeater?</vt:lpstr>
      <vt:lpstr>Which of the following describes DMR?</vt:lpstr>
      <vt:lpstr>What does the term “traffic” refer to in net operation?</vt:lpstr>
      <vt:lpstr>Which of the following is standard practice when you participate in a net?</vt:lpstr>
      <vt:lpstr>Which of the following are typical duties of a Net Control Station?</vt:lpstr>
      <vt:lpstr>What technique is used to ensure that voice messages containing unusual words are received correctly?</vt:lpstr>
      <vt:lpstr>Which of the following is a characteristic of good traffic handling?</vt:lpstr>
      <vt:lpstr>What information is contained in the preamble of a formal traffic message?</vt:lpstr>
      <vt:lpstr>What is meant by “check” in a radiogram header?</vt:lpstr>
      <vt:lpstr>Communications for Public Service    ARES &amp; RACES</vt:lpstr>
      <vt:lpstr>Threats to Life and Property</vt:lpstr>
      <vt:lpstr>Satellite Operating</vt:lpstr>
      <vt:lpstr>Satellite Definitions</vt:lpstr>
      <vt:lpstr>Tracking a Satellite</vt:lpstr>
      <vt:lpstr>Operating via Satellites</vt:lpstr>
      <vt:lpstr>PRACTICE QUESTIONS</vt:lpstr>
      <vt:lpstr>What is the Radio Amateur Civil Emergency Service (RACES)?</vt:lpstr>
      <vt:lpstr>What is RACES?</vt:lpstr>
      <vt:lpstr>What is the Amateur Radio Emergency Service (ARES)?</vt:lpstr>
      <vt:lpstr>When do FCC rules NOT apply to the operation of an amateur station?</vt:lpstr>
      <vt:lpstr>Are amateur station control operators ever permitted to operate outside the frequency privileges of their license class?</vt:lpstr>
      <vt:lpstr>Which amateurs may contact the International Space Station (ISS) on VHF bands?</vt:lpstr>
      <vt:lpstr>Who may be the control operator of a station communicating through an amateur satellite or space station?</vt:lpstr>
      <vt:lpstr>What is the FCC Part 97 definition of a space station?</vt:lpstr>
      <vt:lpstr>What is a satellite beacon?</vt:lpstr>
      <vt:lpstr>What is Doppler shift in reference to satellite communications?</vt:lpstr>
      <vt:lpstr>What causes spin fading of satellite signals?</vt:lpstr>
      <vt:lpstr>What is a LEO satellite?</vt:lpstr>
      <vt:lpstr>Which of the following are provided by satellite tracking programs?</vt:lpstr>
      <vt:lpstr>Which of the following are inputs to a satellite tracking program?</vt:lpstr>
      <vt:lpstr>What telemetry information is typically transmitted by satellite beacons?</vt:lpstr>
      <vt:lpstr>What is the impact of using excessive effective radiated power on a satellite uplink?</vt:lpstr>
      <vt:lpstr>What mode of transmission is commonly used by amateur radio satellites?</vt:lpstr>
      <vt:lpstr>What is meant by the statement that a satellite is operating in U/V mode?</vt:lpstr>
      <vt:lpstr>Who may receive telemetry from a space station?</vt:lpstr>
      <vt:lpstr>Which of the following is a way to determine whether your satellite uplink power is neither too low nor too high?</vt:lpstr>
      <vt:lpstr>END OF MODULE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Repeaters</dc:title>
  <dc:creator>Kathy</dc:creator>
  <cp:lastModifiedBy>Kathy</cp:lastModifiedBy>
  <cp:revision>1</cp:revision>
  <dcterms:created xsi:type="dcterms:W3CDTF">2024-09-10T23:00:27Z</dcterms:created>
  <dcterms:modified xsi:type="dcterms:W3CDTF">2024-09-10T23:02:34Z</dcterms:modified>
</cp:coreProperties>
</file>